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handoutMasterIdLst>
    <p:handoutMasterId r:id="rId76"/>
  </p:handoutMasterIdLst>
  <p:sldIdLst>
    <p:sldId id="276" r:id="rId3"/>
    <p:sldId id="277" r:id="rId4"/>
    <p:sldId id="289" r:id="rId5"/>
    <p:sldId id="290" r:id="rId6"/>
    <p:sldId id="292" r:id="rId7"/>
    <p:sldId id="291" r:id="rId8"/>
    <p:sldId id="293" r:id="rId9"/>
    <p:sldId id="294" r:id="rId10"/>
    <p:sldId id="295" r:id="rId11"/>
    <p:sldId id="296" r:id="rId12"/>
    <p:sldId id="297" r:id="rId13"/>
    <p:sldId id="298" r:id="rId14"/>
    <p:sldId id="301" r:id="rId15"/>
    <p:sldId id="300"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60"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61" r:id="rId50"/>
    <p:sldId id="362" r:id="rId51"/>
    <p:sldId id="363" r:id="rId52"/>
    <p:sldId id="341" r:id="rId53"/>
    <p:sldId id="342" r:id="rId54"/>
    <p:sldId id="343" r:id="rId55"/>
    <p:sldId id="344" r:id="rId56"/>
    <p:sldId id="345" r:id="rId57"/>
    <p:sldId id="336" r:id="rId58"/>
    <p:sldId id="337" r:id="rId59"/>
    <p:sldId id="338" r:id="rId60"/>
    <p:sldId id="339" r:id="rId61"/>
    <p:sldId id="340" r:id="rId62"/>
    <p:sldId id="346" r:id="rId63"/>
    <p:sldId id="347" r:id="rId64"/>
    <p:sldId id="348" r:id="rId65"/>
    <p:sldId id="349" r:id="rId66"/>
    <p:sldId id="350" r:id="rId67"/>
    <p:sldId id="351" r:id="rId68"/>
    <p:sldId id="352" r:id="rId69"/>
    <p:sldId id="353" r:id="rId70"/>
    <p:sldId id="355" r:id="rId71"/>
    <p:sldId id="356" r:id="rId72"/>
    <p:sldId id="357" r:id="rId73"/>
    <p:sldId id="358" r:id="rId74"/>
    <p:sldId id="359" r:id="rId75"/>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modifyVerifier cryptProviderType="rsaAES" cryptAlgorithmClass="hash" cryptAlgorithmType="typeAny" cryptAlgorithmSid="14" spinCount="100000" saltData="vKR3H9evKcZi6IdxAUHFNQ==" hashData="UMUv7Mlv9m+TC1YPNhrZm2Uo7R5MlWz2fqRZasnGkGvFv5/2P8WCRzqt3gd3jW55U9TemFHgJfP71iVMFe6HT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4D4D4D"/>
    <a:srgbClr val="CCFFCC"/>
    <a:srgbClr val="FFFFCC"/>
    <a:srgbClr val="777777"/>
    <a:srgbClr val="808080"/>
    <a:srgbClr val="EAEAEA"/>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2" autoAdjust="0"/>
    <p:restoredTop sz="94660"/>
  </p:normalViewPr>
  <p:slideViewPr>
    <p:cSldViewPr>
      <p:cViewPr varScale="1">
        <p:scale>
          <a:sx n="109" d="100"/>
          <a:sy n="109" d="100"/>
        </p:scale>
        <p:origin x="139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74.wmf"/><Relationship Id="rId4" Type="http://schemas.openxmlformats.org/officeDocument/2006/relationships/image" Target="../media/image9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5" Type="http://schemas.openxmlformats.org/officeDocument/2006/relationships/image" Target="../media/image132.wmf"/><Relationship Id="rId4" Type="http://schemas.openxmlformats.org/officeDocument/2006/relationships/image" Target="../media/image13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1.wmf"/><Relationship Id="rId7" Type="http://schemas.openxmlformats.org/officeDocument/2006/relationships/image" Target="../media/image145.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4.wmf"/><Relationship Id="rId5" Type="http://schemas.openxmlformats.org/officeDocument/2006/relationships/image" Target="../media/image143.wmf"/><Relationship Id="rId4" Type="http://schemas.openxmlformats.org/officeDocument/2006/relationships/image" Target="../media/image14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51.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54.wmf"/><Relationship Id="rId7" Type="http://schemas.openxmlformats.org/officeDocument/2006/relationships/image" Target="../media/image35.wmf"/><Relationship Id="rId2" Type="http://schemas.openxmlformats.org/officeDocument/2006/relationships/image" Target="../media/image53.wmf"/><Relationship Id="rId1" Type="http://schemas.openxmlformats.org/officeDocument/2006/relationships/image" Target="../media/image34.wmf"/><Relationship Id="rId6" Type="http://schemas.openxmlformats.org/officeDocument/2006/relationships/image" Target="../media/image40.wmf"/><Relationship Id="rId11" Type="http://schemas.openxmlformats.org/officeDocument/2006/relationships/image" Target="../media/image43.wmf"/><Relationship Id="rId5" Type="http://schemas.openxmlformats.org/officeDocument/2006/relationships/image" Target="../media/image56.wmf"/><Relationship Id="rId10" Type="http://schemas.openxmlformats.org/officeDocument/2006/relationships/image" Target="../media/image42.wmf"/><Relationship Id="rId4" Type="http://schemas.openxmlformats.org/officeDocument/2006/relationships/image" Target="../media/image55.wmf"/><Relationship Id="rId9"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72.wmf"/><Relationship Id="rId3" Type="http://schemas.openxmlformats.org/officeDocument/2006/relationships/image" Target="../media/image62.wmf"/><Relationship Id="rId7" Type="http://schemas.openxmlformats.org/officeDocument/2006/relationships/image" Target="../media/image66.wmf"/><Relationship Id="rId12" Type="http://schemas.openxmlformats.org/officeDocument/2006/relationships/image" Target="../media/image71.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11" Type="http://schemas.openxmlformats.org/officeDocument/2006/relationships/image" Target="../media/image70.wmf"/><Relationship Id="rId5" Type="http://schemas.openxmlformats.org/officeDocument/2006/relationships/image" Target="../media/image64.wmf"/><Relationship Id="rId10" Type="http://schemas.openxmlformats.org/officeDocument/2006/relationships/image" Target="../media/image69.wmf"/><Relationship Id="rId4" Type="http://schemas.openxmlformats.org/officeDocument/2006/relationships/image" Target="../media/image63.wmf"/><Relationship Id="rId9" Type="http://schemas.openxmlformats.org/officeDocument/2006/relationships/image" Target="../media/image68.wmf"/><Relationship Id="rId14"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0.wmf"/><Relationship Id="rId18" Type="http://schemas.openxmlformats.org/officeDocument/2006/relationships/image" Target="../media/image84.wmf"/><Relationship Id="rId3" Type="http://schemas.openxmlformats.org/officeDocument/2006/relationships/image" Target="../media/image61.wmf"/><Relationship Id="rId7" Type="http://schemas.openxmlformats.org/officeDocument/2006/relationships/image" Target="../media/image65.wmf"/><Relationship Id="rId12" Type="http://schemas.openxmlformats.org/officeDocument/2006/relationships/image" Target="../media/image70.wmf"/><Relationship Id="rId17" Type="http://schemas.openxmlformats.org/officeDocument/2006/relationships/image" Target="../media/image83.wmf"/><Relationship Id="rId2" Type="http://schemas.openxmlformats.org/officeDocument/2006/relationships/image" Target="../media/image74.wmf"/><Relationship Id="rId16" Type="http://schemas.openxmlformats.org/officeDocument/2006/relationships/image" Target="../media/image82.wmf"/><Relationship Id="rId1" Type="http://schemas.openxmlformats.org/officeDocument/2006/relationships/image" Target="../media/image73.wmf"/><Relationship Id="rId6" Type="http://schemas.openxmlformats.org/officeDocument/2006/relationships/image" Target="../media/image77.wmf"/><Relationship Id="rId11" Type="http://schemas.openxmlformats.org/officeDocument/2006/relationships/image" Target="../media/image69.wmf"/><Relationship Id="rId5" Type="http://schemas.openxmlformats.org/officeDocument/2006/relationships/image" Target="../media/image76.wmf"/><Relationship Id="rId15" Type="http://schemas.openxmlformats.org/officeDocument/2006/relationships/image" Target="../media/image81.wmf"/><Relationship Id="rId10" Type="http://schemas.openxmlformats.org/officeDocument/2006/relationships/image" Target="../media/image79.wmf"/><Relationship Id="rId4" Type="http://schemas.openxmlformats.org/officeDocument/2006/relationships/image" Target="../media/image75.wmf"/><Relationship Id="rId9" Type="http://schemas.openxmlformats.org/officeDocument/2006/relationships/image" Target="../media/image67.wmf"/><Relationship Id="rId14" Type="http://schemas.openxmlformats.org/officeDocument/2006/relationships/image" Target="../media/image7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pPr>
              <a:defRPr/>
            </a:pPr>
            <a:endParaRPr lang="el-GR"/>
          </a:p>
        </p:txBody>
      </p:sp>
      <p:sp>
        <p:nvSpPr>
          <p:cNvPr id="13824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endParaRPr lang="el-GR"/>
          </a:p>
        </p:txBody>
      </p:sp>
      <p:sp>
        <p:nvSpPr>
          <p:cNvPr id="13824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defRPr>
            </a:lvl1pPr>
          </a:lstStyle>
          <a:p>
            <a:pPr>
              <a:defRPr/>
            </a:pPr>
            <a:endParaRPr lang="el-GR"/>
          </a:p>
        </p:txBody>
      </p:sp>
      <p:sp>
        <p:nvSpPr>
          <p:cNvPr id="13824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6F7DF452-A8E2-41CD-9B34-5094E0174076}" type="slidenum">
              <a:rPr lang="el-GR" altLang="el-GR"/>
              <a:pPr/>
              <a:t>‹#›</a:t>
            </a:fld>
            <a:endParaRPr lang="el-GR" altLang="el-G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1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318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9E7E7"/>
            </a:gs>
            <a:gs pos="100000">
              <a:srgbClr val="F8F8EE"/>
            </a:gs>
          </a:gsLst>
          <a:lin ang="5400000" scaled="1"/>
        </a:gradFill>
        <a:effectLst/>
      </p:bgPr>
    </p:bg>
    <p:spTree>
      <p:nvGrpSpPr>
        <p:cNvPr id="1" name=""/>
        <p:cNvGrpSpPr/>
        <p:nvPr/>
      </p:nvGrpSpPr>
      <p:grpSpPr>
        <a:xfrm>
          <a:off x="0" y="0"/>
          <a:ext cx="0" cy="0"/>
          <a:chOff x="0" y="0"/>
          <a:chExt cx="0" cy="0"/>
        </a:xfrm>
      </p:grpSpPr>
      <p:sp>
        <p:nvSpPr>
          <p:cNvPr id="1026" name="Text Box 13"/>
          <p:cNvSpPr txBox="1">
            <a:spLocks noChangeArrowheads="1"/>
          </p:cNvSpPr>
          <p:nvPr userDrawn="1"/>
        </p:nvSpPr>
        <p:spPr bwMode="auto">
          <a:xfrm>
            <a:off x="0" y="-26988"/>
            <a:ext cx="9144000" cy="9144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5800" eaLnBrk="0" hangingPunct="0">
              <a:defRPr>
                <a:solidFill>
                  <a:schemeClr val="tx1"/>
                </a:solidFill>
                <a:latin typeface="Arial" panose="020B0604020202020204" pitchFamily="34" charset="0"/>
              </a:defRPr>
            </a:lvl1pPr>
            <a:lvl2pPr marL="742950" indent="-285750" defTabSz="685800" eaLnBrk="0" hangingPunct="0">
              <a:defRPr>
                <a:solidFill>
                  <a:schemeClr val="tx1"/>
                </a:solidFill>
                <a:latin typeface="Arial" panose="020B0604020202020204" pitchFamily="34" charset="0"/>
              </a:defRPr>
            </a:lvl2pPr>
            <a:lvl3pPr marL="1143000" indent="-228600" defTabSz="685800" eaLnBrk="0" hangingPunct="0">
              <a:defRPr>
                <a:solidFill>
                  <a:schemeClr val="tx1"/>
                </a:solidFill>
                <a:latin typeface="Arial" panose="020B0604020202020204" pitchFamily="34" charset="0"/>
              </a:defRPr>
            </a:lvl3pPr>
            <a:lvl4pPr marL="1600200" indent="-228600" defTabSz="685800" eaLnBrk="0" hangingPunct="0">
              <a:defRPr>
                <a:solidFill>
                  <a:schemeClr val="tx1"/>
                </a:solidFill>
                <a:latin typeface="Arial" panose="020B0604020202020204" pitchFamily="34" charset="0"/>
              </a:defRPr>
            </a:lvl4pPr>
            <a:lvl5pPr marL="2057400" indent="-228600" defTabSz="685800" eaLnBrk="0" hangingPunct="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l-GR" altLang="el-GR" sz="2400" b="1"/>
          </a:p>
          <a:p>
            <a:pPr algn="ctr" eaLnBrk="1" hangingPunct="1">
              <a:spcBef>
                <a:spcPct val="50000"/>
              </a:spcBef>
            </a:pPr>
            <a:endParaRPr lang="el-GR" altLang="el-GR" sz="2400" b="1"/>
          </a:p>
          <a:p>
            <a:pPr algn="ctr" eaLnBrk="1" hangingPunct="1">
              <a:spcBef>
                <a:spcPct val="50000"/>
              </a:spcBef>
            </a:pPr>
            <a:endParaRPr lang="el-GR" altLang="el-GR" sz="2400" b="1"/>
          </a:p>
          <a:p>
            <a:pPr algn="ctr" eaLnBrk="1" hangingPunct="1">
              <a:spcBef>
                <a:spcPct val="50000"/>
              </a:spcBef>
            </a:pPr>
            <a:endParaRPr lang="el-GR" altLang="el-GR" sz="2400" b="1"/>
          </a:p>
        </p:txBody>
      </p:sp>
      <p:pic>
        <p:nvPicPr>
          <p:cNvPr id="1027"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54688" y="-9525"/>
            <a:ext cx="33543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23"/>
          <p:cNvSpPr txBox="1">
            <a:spLocks noChangeArrowheads="1"/>
          </p:cNvSpPr>
          <p:nvPr userDrawn="1"/>
        </p:nvSpPr>
        <p:spPr bwMode="auto">
          <a:xfrm>
            <a:off x="2347913" y="-36513"/>
            <a:ext cx="3313112" cy="92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500" b="1">
                <a:latin typeface="Calibri" panose="020F0502020204030204" pitchFamily="34" charset="0"/>
              </a:rPr>
              <a:t>ΤΕΙ Κεντρικής Μακεδονίας</a:t>
            </a:r>
          </a:p>
          <a:p>
            <a:pPr algn="ctr" eaLnBrk="1" hangingPunct="1"/>
            <a:r>
              <a:rPr lang="el-GR" altLang="el-GR" sz="1500" b="1">
                <a:latin typeface="Calibri" panose="020F0502020204030204" pitchFamily="34" charset="0"/>
              </a:rPr>
              <a:t>Σχολή Τεχνολογικών Εφαρμογών</a:t>
            </a:r>
          </a:p>
          <a:p>
            <a:pPr algn="ctr" eaLnBrk="1" hangingPunct="1"/>
            <a:r>
              <a:rPr lang="el-GR" altLang="el-GR" sz="1500" b="1">
                <a:latin typeface="Calibri" panose="020F0502020204030204" pitchFamily="34" charset="0"/>
              </a:rPr>
              <a:t>Τμήμα ΠΜ &amp; ΜΤΓ ΤΕ</a:t>
            </a:r>
          </a:p>
          <a:p>
            <a:pPr algn="ctr" eaLnBrk="1" hangingPunct="1"/>
            <a:r>
              <a:rPr lang="el-GR" altLang="el-GR" sz="1500" b="1">
                <a:latin typeface="Calibri" panose="020F0502020204030204" pitchFamily="34" charset="0"/>
              </a:rPr>
              <a:t>Κατεύθυνση Πολιτικών Μηχανικών ΤΕ</a:t>
            </a:r>
          </a:p>
        </p:txBody>
      </p:sp>
      <p:pic>
        <p:nvPicPr>
          <p:cNvPr id="1029" name="Picture 12" descr="http://teicm.gr/userfiles/images/dep_civilgeo.png"/>
          <p:cNvPicPr>
            <a:picLocks noChangeAspect="1" noChangeArrowheads="1"/>
          </p:cNvPicPr>
          <p:nvPr userDrawn="1"/>
        </p:nvPicPr>
        <p:blipFill>
          <a:blip r:embed="rId4">
            <a:extLst>
              <a:ext uri="{28A0092B-C50C-407E-A947-70E740481C1C}">
                <a14:useLocalDpi xmlns:a14="http://schemas.microsoft.com/office/drawing/2010/main" val="0"/>
              </a:ext>
            </a:extLst>
          </a:blip>
          <a:srcRect l="3027" t="2917" r="3436" b="2432"/>
          <a:stretch>
            <a:fillRect/>
          </a:stretch>
        </p:blipFill>
        <p:spPr bwMode="auto">
          <a:xfrm>
            <a:off x="1304925" y="0"/>
            <a:ext cx="99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TEIcm logo sketch.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0375" y="-7938"/>
            <a:ext cx="6715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147638"/>
            <a:ext cx="107156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9E7E7"/>
            </a:gs>
            <a:gs pos="100000">
              <a:srgbClr val="F8F8EE"/>
            </a:gs>
          </a:gsLst>
          <a:lin ang="5400000" scaled="1"/>
        </a:gradFill>
        <a:effectLst/>
      </p:bgPr>
    </p:bg>
    <p:spTree>
      <p:nvGrpSpPr>
        <p:cNvPr id="1" name=""/>
        <p:cNvGrpSpPr/>
        <p:nvPr/>
      </p:nvGrpSpPr>
      <p:grpSpPr>
        <a:xfrm>
          <a:off x="0" y="0"/>
          <a:ext cx="0" cy="0"/>
          <a:chOff x="0" y="0"/>
          <a:chExt cx="0" cy="0"/>
        </a:xfrm>
      </p:grpSpPr>
      <p:sp>
        <p:nvSpPr>
          <p:cNvPr id="11" name="Rectangle 6"/>
          <p:cNvSpPr txBox="1">
            <a:spLocks noChangeArrowheads="1"/>
          </p:cNvSpPr>
          <p:nvPr userDrawn="1"/>
        </p:nvSpPr>
        <p:spPr bwMode="auto">
          <a:xfrm>
            <a:off x="1706563" y="77788"/>
            <a:ext cx="2133600" cy="327025"/>
          </a:xfrm>
          <a:prstGeom prst="rect">
            <a:avLst/>
          </a:prstGeom>
          <a:noFill/>
          <a:ln w="9525">
            <a:noFill/>
            <a:miter lim="800000"/>
            <a:headEnd/>
            <a:tailEnd/>
          </a:ln>
          <a:effec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l-GR" altLang="el-GR" sz="1200" b="1" i="1">
                <a:solidFill>
                  <a:srgbClr val="663300"/>
                </a:solidFill>
              </a:rPr>
              <a:t>σελ. </a:t>
            </a:r>
            <a:r>
              <a:rPr lang="en-US" altLang="el-GR" sz="1200" b="1" i="1">
                <a:solidFill>
                  <a:srgbClr val="663300"/>
                </a:solidFill>
              </a:rPr>
              <a:t>3.</a:t>
            </a:r>
            <a:fld id="{ED952CC6-6198-4B8D-A67A-E28F5501ACA8}" type="slidenum">
              <a:rPr lang="el-GR" altLang="el-GR" sz="1200" b="1" i="1">
                <a:solidFill>
                  <a:srgbClr val="663300"/>
                </a:solidFill>
              </a:rPr>
              <a:pPr algn="r" eaLnBrk="1" hangingPunct="1"/>
              <a:t>‹#›</a:t>
            </a:fld>
            <a:endParaRPr lang="el-GR" altLang="el-GR" sz="1200" b="1" i="1">
              <a:solidFill>
                <a:srgbClr val="663300"/>
              </a:solidFill>
            </a:endParaRPr>
          </a:p>
        </p:txBody>
      </p:sp>
      <p:sp>
        <p:nvSpPr>
          <p:cNvPr id="2051" name="Line 99"/>
          <p:cNvSpPr>
            <a:spLocks noChangeShapeType="1"/>
          </p:cNvSpPr>
          <p:nvPr userDrawn="1"/>
        </p:nvSpPr>
        <p:spPr bwMode="auto">
          <a:xfrm flipH="1">
            <a:off x="68263" y="452438"/>
            <a:ext cx="8207375" cy="0"/>
          </a:xfrm>
          <a:prstGeom prst="line">
            <a:avLst/>
          </a:prstGeom>
          <a:noFill/>
          <a:ln w="19050">
            <a:solidFill>
              <a:srgbClr val="66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2" name="Line 100"/>
          <p:cNvSpPr>
            <a:spLocks noChangeShapeType="1"/>
          </p:cNvSpPr>
          <p:nvPr userDrawn="1"/>
        </p:nvSpPr>
        <p:spPr bwMode="auto">
          <a:xfrm flipH="1">
            <a:off x="7110413" y="395288"/>
            <a:ext cx="1079500" cy="0"/>
          </a:xfrm>
          <a:prstGeom prst="line">
            <a:avLst/>
          </a:prstGeom>
          <a:noFill/>
          <a:ln w="19050">
            <a:solidFill>
              <a:srgbClr val="663300"/>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053" name="Text Box 101"/>
          <p:cNvSpPr txBox="1">
            <a:spLocks noChangeArrowheads="1"/>
          </p:cNvSpPr>
          <p:nvPr userDrawn="1"/>
        </p:nvSpPr>
        <p:spPr bwMode="auto">
          <a:xfrm>
            <a:off x="4140200" y="53975"/>
            <a:ext cx="30956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10000"/>
              </a:spcBef>
            </a:pPr>
            <a:r>
              <a:rPr lang="el-GR" altLang="el-GR" sz="1200" b="1" i="1">
                <a:solidFill>
                  <a:srgbClr val="634B1F"/>
                </a:solidFill>
                <a:latin typeface="HelveticaNeue LightExt"/>
              </a:rPr>
              <a:t>Προσομοίωση φορέα με χρήση πεπερασμένων στοιχείων</a:t>
            </a:r>
          </a:p>
        </p:txBody>
      </p:sp>
      <p:sp>
        <p:nvSpPr>
          <p:cNvPr id="2054" name="Text Box 102"/>
          <p:cNvSpPr txBox="1">
            <a:spLocks noChangeArrowheads="1"/>
          </p:cNvSpPr>
          <p:nvPr userDrawn="1"/>
        </p:nvSpPr>
        <p:spPr bwMode="auto">
          <a:xfrm>
            <a:off x="555625" y="257175"/>
            <a:ext cx="36718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10000"/>
              </a:spcBef>
            </a:pPr>
            <a:r>
              <a:rPr lang="el-GR" altLang="el-GR" sz="1000" b="1" i="1">
                <a:solidFill>
                  <a:srgbClr val="634B1F"/>
                </a:solidFill>
                <a:latin typeface="HelveticaNeue LightExt"/>
              </a:rPr>
              <a:t>Τμήμα ΠΜ&amp;ΜΤΓ ΤΕ: Κατεύθυνση Πολ. Μηχανικών ΤΕ</a:t>
            </a:r>
          </a:p>
        </p:txBody>
      </p:sp>
      <p:sp>
        <p:nvSpPr>
          <p:cNvPr id="2055" name="Text Box 103"/>
          <p:cNvSpPr txBox="1">
            <a:spLocks noChangeArrowheads="1"/>
          </p:cNvSpPr>
          <p:nvPr userDrawn="1"/>
        </p:nvSpPr>
        <p:spPr bwMode="auto">
          <a:xfrm>
            <a:off x="7161213" y="188913"/>
            <a:ext cx="10112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10000"/>
              </a:spcBef>
            </a:pPr>
            <a:r>
              <a:rPr lang="el-GR" altLang="el-GR" sz="1000" b="1" i="1">
                <a:solidFill>
                  <a:srgbClr val="634B1F"/>
                </a:solidFill>
                <a:latin typeface="HelveticaNeue LightExt"/>
              </a:rPr>
              <a:t>(Κίρτας </a:t>
            </a:r>
            <a:r>
              <a:rPr lang="en-US" altLang="el-GR" sz="1000" b="1" i="1">
                <a:solidFill>
                  <a:srgbClr val="634B1F"/>
                </a:solidFill>
                <a:latin typeface="HelveticaNeue LightExt"/>
              </a:rPr>
              <a:t>E.</a:t>
            </a:r>
            <a:r>
              <a:rPr lang="el-GR" altLang="el-GR" sz="1000" b="1" i="1">
                <a:solidFill>
                  <a:srgbClr val="634B1F"/>
                </a:solidFill>
                <a:latin typeface="HelveticaNeue LightExt"/>
              </a:rPr>
              <a:t>)</a:t>
            </a:r>
          </a:p>
        </p:txBody>
      </p:sp>
      <p:sp>
        <p:nvSpPr>
          <p:cNvPr id="2056" name="Line 104"/>
          <p:cNvSpPr>
            <a:spLocks noChangeShapeType="1"/>
          </p:cNvSpPr>
          <p:nvPr userDrawn="1"/>
        </p:nvSpPr>
        <p:spPr bwMode="auto">
          <a:xfrm flipH="1">
            <a:off x="68263" y="71438"/>
            <a:ext cx="8099425" cy="0"/>
          </a:xfrm>
          <a:prstGeom prst="line">
            <a:avLst/>
          </a:prstGeom>
          <a:noFill/>
          <a:ln w="19050">
            <a:solidFill>
              <a:srgbClr val="66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7" name="Text Box 105"/>
          <p:cNvSpPr txBox="1">
            <a:spLocks noChangeArrowheads="1"/>
          </p:cNvSpPr>
          <p:nvPr userDrawn="1"/>
        </p:nvSpPr>
        <p:spPr bwMode="auto">
          <a:xfrm>
            <a:off x="579438" y="71438"/>
            <a:ext cx="36718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10000"/>
              </a:spcBef>
            </a:pPr>
            <a:r>
              <a:rPr lang="el-GR" altLang="el-GR" sz="1000" b="1" i="1">
                <a:solidFill>
                  <a:srgbClr val="634B1F"/>
                </a:solidFill>
                <a:latin typeface="HelveticaNeue LightExt"/>
              </a:rPr>
              <a:t>Μάθημα: Ανάλυση Κατασκευών σε Η/Υ</a:t>
            </a:r>
          </a:p>
        </p:txBody>
      </p:sp>
      <p:pic>
        <p:nvPicPr>
          <p:cNvPr id="2058" name="Picture 2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 y="125413"/>
            <a:ext cx="4667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4" descr="TEIcm logo sketc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1300" y="57150"/>
            <a:ext cx="3032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0" name="Group 35"/>
          <p:cNvGrpSpPr>
            <a:grpSpLocks/>
          </p:cNvGrpSpPr>
          <p:nvPr userDrawn="1"/>
        </p:nvGrpSpPr>
        <p:grpSpPr bwMode="auto">
          <a:xfrm>
            <a:off x="8243888" y="22225"/>
            <a:ext cx="822325" cy="501650"/>
            <a:chOff x="5148064" y="4008239"/>
            <a:chExt cx="822236" cy="500881"/>
          </a:xfrm>
        </p:grpSpPr>
        <p:cxnSp>
          <p:nvCxnSpPr>
            <p:cNvPr id="22" name="Straight Connector 21"/>
            <p:cNvCxnSpPr/>
            <p:nvPr userDrawn="1"/>
          </p:nvCxnSpPr>
          <p:spPr>
            <a:xfrm>
              <a:off x="5219493" y="4008239"/>
              <a:ext cx="0" cy="4327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376639" y="4009825"/>
              <a:ext cx="0" cy="431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33784" y="4009825"/>
              <a:ext cx="0" cy="431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5213144" y="4019335"/>
              <a:ext cx="3238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216319" y="4158821"/>
              <a:ext cx="3238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5219493" y="4284041"/>
              <a:ext cx="3238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148064" y="4436207"/>
              <a:ext cx="468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68"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8014" t="15587" r="14517" b="22063"/>
            <a:stretch>
              <a:fillRect/>
            </a:stretch>
          </p:blipFill>
          <p:spPr bwMode="auto">
            <a:xfrm>
              <a:off x="5349230" y="4337791"/>
              <a:ext cx="621070" cy="1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5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3.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30.wmf"/><Relationship Id="rId17" Type="http://schemas.openxmlformats.org/officeDocument/2006/relationships/image" Target="../media/image33.emf"/><Relationship Id="rId2" Type="http://schemas.openxmlformats.org/officeDocument/2006/relationships/slideLayout" Target="../slideLayouts/slideLayout2.xml"/><Relationship Id="rId16" Type="http://schemas.openxmlformats.org/officeDocument/2006/relationships/image" Target="../media/image32.wmf"/><Relationship Id="rId1" Type="http://schemas.openxmlformats.org/officeDocument/2006/relationships/vmlDrawing" Target="../drawings/vmlDrawing2.vml"/><Relationship Id="rId6" Type="http://schemas.openxmlformats.org/officeDocument/2006/relationships/image" Target="../media/image27.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6.bin"/><Relationship Id="rId14" Type="http://schemas.openxmlformats.org/officeDocument/2006/relationships/image" Target="../media/image31.wmf"/></Relationships>
</file>

<file path=ppt/slides/_rels/slide29.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15.bin"/><Relationship Id="rId18" Type="http://schemas.openxmlformats.org/officeDocument/2006/relationships/oleObject" Target="../embeddings/oleObject18.bin"/><Relationship Id="rId26" Type="http://schemas.openxmlformats.org/officeDocument/2006/relationships/image" Target="../media/image44.wmf"/><Relationship Id="rId3" Type="http://schemas.openxmlformats.org/officeDocument/2006/relationships/oleObject" Target="../embeddings/oleObject10.bin"/><Relationship Id="rId21" Type="http://schemas.openxmlformats.org/officeDocument/2006/relationships/oleObject" Target="../embeddings/oleObject20.bin"/><Relationship Id="rId7" Type="http://schemas.openxmlformats.org/officeDocument/2006/relationships/oleObject" Target="../embeddings/oleObject12.bin"/><Relationship Id="rId12" Type="http://schemas.openxmlformats.org/officeDocument/2006/relationships/image" Target="../media/image38.wmf"/><Relationship Id="rId17" Type="http://schemas.openxmlformats.org/officeDocument/2006/relationships/oleObject" Target="../embeddings/oleObject17.bin"/><Relationship Id="rId25"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1.wmf"/><Relationship Id="rId1" Type="http://schemas.openxmlformats.org/officeDocument/2006/relationships/vmlDrawing" Target="../drawings/vmlDrawing3.vml"/><Relationship Id="rId6" Type="http://schemas.openxmlformats.org/officeDocument/2006/relationships/image" Target="../media/image35.wmf"/><Relationship Id="rId11" Type="http://schemas.openxmlformats.org/officeDocument/2006/relationships/oleObject" Target="../embeddings/oleObject14.bin"/><Relationship Id="rId24" Type="http://schemas.openxmlformats.org/officeDocument/2006/relationships/image" Target="../media/image43.w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1.bin"/><Relationship Id="rId10" Type="http://schemas.openxmlformats.org/officeDocument/2006/relationships/image" Target="../media/image37.wmf"/><Relationship Id="rId19" Type="http://schemas.openxmlformats.org/officeDocument/2006/relationships/oleObject" Target="../embeddings/oleObject19.bin"/><Relationship Id="rId4" Type="http://schemas.openxmlformats.org/officeDocument/2006/relationships/image" Target="../media/image34.wmf"/><Relationship Id="rId9" Type="http://schemas.openxmlformats.org/officeDocument/2006/relationships/oleObject" Target="../embeddings/oleObject13.bin"/><Relationship Id="rId14" Type="http://schemas.openxmlformats.org/officeDocument/2006/relationships/image" Target="../media/image39.wmf"/><Relationship Id="rId22" Type="http://schemas.openxmlformats.org/officeDocument/2006/relationships/image" Target="../media/image42.wmf"/><Relationship Id="rId27" Type="http://schemas.openxmlformats.org/officeDocument/2006/relationships/image" Target="../media/image3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0.wmf"/><Relationship Id="rId3" Type="http://schemas.openxmlformats.org/officeDocument/2006/relationships/image" Target="../media/image52.emf"/><Relationship Id="rId7" Type="http://schemas.openxmlformats.org/officeDocument/2006/relationships/image" Target="../media/image51.wmf"/><Relationship Id="rId12" Type="http://schemas.openxmlformats.org/officeDocument/2006/relationships/oleObject" Target="../embeddings/oleObject27.bin"/><Relationship Id="rId17"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4.vml"/><Relationship Id="rId6" Type="http://schemas.openxmlformats.org/officeDocument/2006/relationships/oleObject" Target="../embeddings/oleObject24.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8.wmf"/><Relationship Id="rId1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2.emf"/><Relationship Id="rId18" Type="http://schemas.openxmlformats.org/officeDocument/2006/relationships/oleObject" Target="../embeddings/oleObject37.bin"/><Relationship Id="rId3" Type="http://schemas.openxmlformats.org/officeDocument/2006/relationships/oleObject" Target="../embeddings/oleObject30.bin"/><Relationship Id="rId21" Type="http://schemas.openxmlformats.org/officeDocument/2006/relationships/image" Target="../media/image41.wmf"/><Relationship Id="rId7" Type="http://schemas.openxmlformats.org/officeDocument/2006/relationships/oleObject" Target="../embeddings/oleObject32.bin"/><Relationship Id="rId12" Type="http://schemas.openxmlformats.org/officeDocument/2006/relationships/image" Target="../media/image56.wmf"/><Relationship Id="rId17" Type="http://schemas.openxmlformats.org/officeDocument/2006/relationships/image" Target="../media/image35.wmf"/><Relationship Id="rId25" Type="http://schemas.openxmlformats.org/officeDocument/2006/relationships/image" Target="../media/image43.wmf"/><Relationship Id="rId2" Type="http://schemas.openxmlformats.org/officeDocument/2006/relationships/slideLayout" Target="../slideLayouts/slideLayout2.xml"/><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vmlDrawing" Target="../drawings/vmlDrawing5.vml"/><Relationship Id="rId6" Type="http://schemas.openxmlformats.org/officeDocument/2006/relationships/image" Target="../media/image53.wmf"/><Relationship Id="rId11" Type="http://schemas.openxmlformats.org/officeDocument/2006/relationships/oleObject" Target="../embeddings/oleObject34.bin"/><Relationship Id="rId24" Type="http://schemas.openxmlformats.org/officeDocument/2006/relationships/oleObject" Target="../embeddings/oleObject40.bin"/><Relationship Id="rId5" Type="http://schemas.openxmlformats.org/officeDocument/2006/relationships/oleObject" Target="../embeddings/oleObject31.bin"/><Relationship Id="rId15" Type="http://schemas.openxmlformats.org/officeDocument/2006/relationships/image" Target="../media/image40.wmf"/><Relationship Id="rId23" Type="http://schemas.openxmlformats.org/officeDocument/2006/relationships/image" Target="../media/image42.wmf"/><Relationship Id="rId10" Type="http://schemas.openxmlformats.org/officeDocument/2006/relationships/image" Target="../media/image55.wmf"/><Relationship Id="rId19" Type="http://schemas.openxmlformats.org/officeDocument/2006/relationships/image" Target="../media/image36.wmf"/><Relationship Id="rId4" Type="http://schemas.openxmlformats.org/officeDocument/2006/relationships/image" Target="../media/image34.wmf"/><Relationship Id="rId9" Type="http://schemas.openxmlformats.org/officeDocument/2006/relationships/oleObject" Target="../embeddings/oleObject33.bin"/><Relationship Id="rId14" Type="http://schemas.openxmlformats.org/officeDocument/2006/relationships/oleObject" Target="../embeddings/oleObject35.bin"/><Relationship Id="rId22" Type="http://schemas.openxmlformats.org/officeDocument/2006/relationships/oleObject" Target="../embeddings/oleObject39.bin"/></Relationships>
</file>

<file path=ppt/slides/_rels/slide3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6.bin"/><Relationship Id="rId18" Type="http://schemas.openxmlformats.org/officeDocument/2006/relationships/image" Target="../media/image67.wmf"/><Relationship Id="rId26" Type="http://schemas.openxmlformats.org/officeDocument/2006/relationships/image" Target="../media/image71.wmf"/><Relationship Id="rId3" Type="http://schemas.openxmlformats.org/officeDocument/2006/relationships/oleObject" Target="../embeddings/oleObject41.bin"/><Relationship Id="rId21" Type="http://schemas.openxmlformats.org/officeDocument/2006/relationships/oleObject" Target="../embeddings/oleObject50.bin"/><Relationship Id="rId7" Type="http://schemas.openxmlformats.org/officeDocument/2006/relationships/oleObject" Target="../embeddings/oleObject43.bin"/><Relationship Id="rId12" Type="http://schemas.openxmlformats.org/officeDocument/2006/relationships/image" Target="../media/image64.wmf"/><Relationship Id="rId17" Type="http://schemas.openxmlformats.org/officeDocument/2006/relationships/oleObject" Target="../embeddings/oleObject48.bin"/><Relationship Id="rId25"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66.wmf"/><Relationship Id="rId20" Type="http://schemas.openxmlformats.org/officeDocument/2006/relationships/image" Target="../media/image68.wmf"/><Relationship Id="rId29" Type="http://schemas.openxmlformats.org/officeDocument/2006/relationships/oleObject" Target="../embeddings/oleObject54.bin"/><Relationship Id="rId1" Type="http://schemas.openxmlformats.org/officeDocument/2006/relationships/vmlDrawing" Target="../drawings/vmlDrawing6.vml"/><Relationship Id="rId6" Type="http://schemas.openxmlformats.org/officeDocument/2006/relationships/image" Target="../media/image61.wmf"/><Relationship Id="rId11" Type="http://schemas.openxmlformats.org/officeDocument/2006/relationships/oleObject" Target="../embeddings/oleObject45.bin"/><Relationship Id="rId24" Type="http://schemas.openxmlformats.org/officeDocument/2006/relationships/image" Target="../media/image70.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72.wmf"/><Relationship Id="rId10" Type="http://schemas.openxmlformats.org/officeDocument/2006/relationships/image" Target="../media/image63.wmf"/><Relationship Id="rId19" Type="http://schemas.openxmlformats.org/officeDocument/2006/relationships/oleObject" Target="../embeddings/oleObject49.bin"/><Relationship Id="rId4" Type="http://schemas.openxmlformats.org/officeDocument/2006/relationships/image" Target="../media/image60.wmf"/><Relationship Id="rId9" Type="http://schemas.openxmlformats.org/officeDocument/2006/relationships/oleObject" Target="../embeddings/oleObject44.bin"/><Relationship Id="rId14" Type="http://schemas.openxmlformats.org/officeDocument/2006/relationships/image" Target="../media/image65.wmf"/><Relationship Id="rId22" Type="http://schemas.openxmlformats.org/officeDocument/2006/relationships/image" Target="../media/image69.wmf"/><Relationship Id="rId27" Type="http://schemas.openxmlformats.org/officeDocument/2006/relationships/oleObject" Target="../embeddings/oleObject53.bin"/><Relationship Id="rId30" Type="http://schemas.openxmlformats.org/officeDocument/2006/relationships/image" Target="../media/image73.wmf"/></Relationships>
</file>

<file path=ppt/slides/_rels/slide42.xml.rels><?xml version="1.0" encoding="UTF-8" standalone="yes"?>
<Relationships xmlns="http://schemas.openxmlformats.org/package/2006/relationships"><Relationship Id="rId13" Type="http://schemas.openxmlformats.org/officeDocument/2006/relationships/oleObject" Target="../embeddings/oleObject60.bin"/><Relationship Id="rId18" Type="http://schemas.openxmlformats.org/officeDocument/2006/relationships/image" Target="../media/image78.wmf"/><Relationship Id="rId26" Type="http://schemas.openxmlformats.org/officeDocument/2006/relationships/image" Target="../media/image70.wmf"/><Relationship Id="rId21" Type="http://schemas.openxmlformats.org/officeDocument/2006/relationships/oleObject" Target="../embeddings/oleObject64.bin"/><Relationship Id="rId34" Type="http://schemas.openxmlformats.org/officeDocument/2006/relationships/image" Target="../media/image82.wmf"/><Relationship Id="rId7" Type="http://schemas.openxmlformats.org/officeDocument/2006/relationships/oleObject" Target="../embeddings/oleObject57.bin"/><Relationship Id="rId12" Type="http://schemas.openxmlformats.org/officeDocument/2006/relationships/image" Target="../media/image76.wmf"/><Relationship Id="rId17" Type="http://schemas.openxmlformats.org/officeDocument/2006/relationships/oleObject" Target="../embeddings/oleObject62.bin"/><Relationship Id="rId25" Type="http://schemas.openxmlformats.org/officeDocument/2006/relationships/oleObject" Target="../embeddings/oleObject66.bin"/><Relationship Id="rId33" Type="http://schemas.openxmlformats.org/officeDocument/2006/relationships/oleObject" Target="../embeddings/oleObject70.bin"/><Relationship Id="rId38" Type="http://schemas.openxmlformats.org/officeDocument/2006/relationships/image" Target="../media/image84.wmf"/><Relationship Id="rId2" Type="http://schemas.openxmlformats.org/officeDocument/2006/relationships/slideLayout" Target="../slideLayouts/slideLayout2.xml"/><Relationship Id="rId16" Type="http://schemas.openxmlformats.org/officeDocument/2006/relationships/image" Target="../media/image65.wmf"/><Relationship Id="rId20" Type="http://schemas.openxmlformats.org/officeDocument/2006/relationships/image" Target="../media/image67.wmf"/><Relationship Id="rId29" Type="http://schemas.openxmlformats.org/officeDocument/2006/relationships/oleObject" Target="../embeddings/oleObject68.bin"/><Relationship Id="rId1" Type="http://schemas.openxmlformats.org/officeDocument/2006/relationships/vmlDrawing" Target="../drawings/vmlDrawing7.vml"/><Relationship Id="rId6" Type="http://schemas.openxmlformats.org/officeDocument/2006/relationships/image" Target="../media/image74.wmf"/><Relationship Id="rId11" Type="http://schemas.openxmlformats.org/officeDocument/2006/relationships/oleObject" Target="../embeddings/oleObject59.bin"/><Relationship Id="rId24" Type="http://schemas.openxmlformats.org/officeDocument/2006/relationships/image" Target="../media/image69.wmf"/><Relationship Id="rId32" Type="http://schemas.openxmlformats.org/officeDocument/2006/relationships/image" Target="../media/image81.wmf"/><Relationship Id="rId37" Type="http://schemas.openxmlformats.org/officeDocument/2006/relationships/oleObject" Target="../embeddings/oleObject72.bin"/><Relationship Id="rId5" Type="http://schemas.openxmlformats.org/officeDocument/2006/relationships/oleObject" Target="../embeddings/oleObject56.bin"/><Relationship Id="rId15" Type="http://schemas.openxmlformats.org/officeDocument/2006/relationships/oleObject" Target="../embeddings/oleObject61.bin"/><Relationship Id="rId23" Type="http://schemas.openxmlformats.org/officeDocument/2006/relationships/oleObject" Target="../embeddings/oleObject65.bin"/><Relationship Id="rId28" Type="http://schemas.openxmlformats.org/officeDocument/2006/relationships/image" Target="../media/image80.wmf"/><Relationship Id="rId36" Type="http://schemas.openxmlformats.org/officeDocument/2006/relationships/image" Target="../media/image83.wmf"/><Relationship Id="rId10" Type="http://schemas.openxmlformats.org/officeDocument/2006/relationships/image" Target="../media/image75.wmf"/><Relationship Id="rId19" Type="http://schemas.openxmlformats.org/officeDocument/2006/relationships/oleObject" Target="../embeddings/oleObject63.bin"/><Relationship Id="rId31" Type="http://schemas.openxmlformats.org/officeDocument/2006/relationships/oleObject" Target="../embeddings/oleObject69.bin"/><Relationship Id="rId4" Type="http://schemas.openxmlformats.org/officeDocument/2006/relationships/image" Target="../media/image73.wmf"/><Relationship Id="rId9" Type="http://schemas.openxmlformats.org/officeDocument/2006/relationships/oleObject" Target="../embeddings/oleObject58.bin"/><Relationship Id="rId14" Type="http://schemas.openxmlformats.org/officeDocument/2006/relationships/image" Target="../media/image77.wmf"/><Relationship Id="rId22" Type="http://schemas.openxmlformats.org/officeDocument/2006/relationships/image" Target="../media/image79.wmf"/><Relationship Id="rId27" Type="http://schemas.openxmlformats.org/officeDocument/2006/relationships/oleObject" Target="../embeddings/oleObject67.bin"/><Relationship Id="rId30" Type="http://schemas.openxmlformats.org/officeDocument/2006/relationships/image" Target="../media/image72.wmf"/><Relationship Id="rId35" Type="http://schemas.openxmlformats.org/officeDocument/2006/relationships/oleObject" Target="../embeddings/oleObject71.bin"/><Relationship Id="rId8" Type="http://schemas.openxmlformats.org/officeDocument/2006/relationships/image" Target="../media/image61.wmf"/><Relationship Id="rId3" Type="http://schemas.openxmlformats.org/officeDocument/2006/relationships/oleObject" Target="../embeddings/oleObject55.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6.wmf"/><Relationship Id="rId5" Type="http://schemas.openxmlformats.org/officeDocument/2006/relationships/oleObject" Target="../embeddings/oleObject74.bin"/><Relationship Id="rId4" Type="http://schemas.openxmlformats.org/officeDocument/2006/relationships/image" Target="../media/image85.wmf"/></Relationships>
</file>

<file path=ppt/slides/_rels/slide44.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0.emf"/><Relationship Id="rId7"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76.bin"/><Relationship Id="rId5" Type="http://schemas.openxmlformats.org/officeDocument/2006/relationships/image" Target="../media/image88.wmf"/><Relationship Id="rId4" Type="http://schemas.openxmlformats.org/officeDocument/2006/relationships/oleObject" Target="../embeddings/oleObject75.bin"/></Relationships>
</file>

<file path=ppt/slides/_rels/slide46.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2.wmf"/><Relationship Id="rId5" Type="http://schemas.openxmlformats.org/officeDocument/2006/relationships/oleObject" Target="../embeddings/oleObject78.bin"/><Relationship Id="rId4" Type="http://schemas.openxmlformats.org/officeDocument/2006/relationships/image" Target="../media/image91.wmf"/><Relationship Id="rId9" Type="http://schemas.openxmlformats.org/officeDocument/2006/relationships/image" Target="../media/image90.emf"/></Relationships>
</file>

<file path=ppt/slides/_rels/slide47.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94.wmf"/><Relationship Id="rId11" Type="http://schemas.openxmlformats.org/officeDocument/2006/relationships/image" Target="../media/image90.emf"/><Relationship Id="rId5" Type="http://schemas.openxmlformats.org/officeDocument/2006/relationships/oleObject" Target="../embeddings/oleObject81.bin"/><Relationship Id="rId10" Type="http://schemas.openxmlformats.org/officeDocument/2006/relationships/image" Target="../media/image96.wmf"/><Relationship Id="rId4" Type="http://schemas.openxmlformats.org/officeDocument/2006/relationships/image" Target="../media/image74.wmf"/><Relationship Id="rId9" Type="http://schemas.openxmlformats.org/officeDocument/2006/relationships/oleObject" Target="../embeddings/oleObject83.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01.wmf"/><Relationship Id="rId2" Type="http://schemas.openxmlformats.org/officeDocument/2006/relationships/slideLayout" Target="../slideLayouts/slideLayout2.xml"/><Relationship Id="rId16" Type="http://schemas.openxmlformats.org/officeDocument/2006/relationships/image" Target="../media/image103.wmf"/><Relationship Id="rId1" Type="http://schemas.openxmlformats.org/officeDocument/2006/relationships/vmlDrawing" Target="../drawings/vmlDrawing12.vml"/><Relationship Id="rId6" Type="http://schemas.openxmlformats.org/officeDocument/2006/relationships/image" Target="../media/image98.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87.bin"/><Relationship Id="rId14" Type="http://schemas.openxmlformats.org/officeDocument/2006/relationships/image" Target="../media/image10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05.wmf"/><Relationship Id="rId5" Type="http://schemas.openxmlformats.org/officeDocument/2006/relationships/oleObject" Target="../embeddings/oleObject92.bin"/><Relationship Id="rId4" Type="http://schemas.openxmlformats.org/officeDocument/2006/relationships/image" Target="../media/image104.wmf"/></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18.emf"/><Relationship Id="rId5" Type="http://schemas.openxmlformats.org/officeDocument/2006/relationships/image" Target="../media/image116.wmf"/><Relationship Id="rId4" Type="http://schemas.openxmlformats.org/officeDocument/2006/relationships/oleObject" Target="../embeddings/oleObject9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24.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24.wmf"/></Relationships>
</file>

<file path=ppt/slides/_rels/slide68.x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5.emf"/><Relationship Id="rId7" Type="http://schemas.openxmlformats.org/officeDocument/2006/relationships/image" Target="../media/image127.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98.bin"/><Relationship Id="rId5" Type="http://schemas.openxmlformats.org/officeDocument/2006/relationships/image" Target="../media/image126.wmf"/><Relationship Id="rId4" Type="http://schemas.openxmlformats.org/officeDocument/2006/relationships/oleObject" Target="../embeddings/oleObject97.bin"/></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32.wmf"/><Relationship Id="rId3" Type="http://schemas.openxmlformats.org/officeDocument/2006/relationships/image" Target="../media/image125.emf"/><Relationship Id="rId7" Type="http://schemas.openxmlformats.org/officeDocument/2006/relationships/image" Target="../media/image129.wmf"/><Relationship Id="rId12"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00.bin"/><Relationship Id="rId11" Type="http://schemas.openxmlformats.org/officeDocument/2006/relationships/image" Target="../media/image131.wmf"/><Relationship Id="rId5" Type="http://schemas.openxmlformats.org/officeDocument/2006/relationships/image" Target="../media/image128.wmf"/><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30.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37.wmf"/><Relationship Id="rId3" Type="http://schemas.openxmlformats.org/officeDocument/2006/relationships/image" Target="../media/image125.emf"/><Relationship Id="rId7" Type="http://schemas.openxmlformats.org/officeDocument/2006/relationships/image" Target="../media/image134.wmf"/><Relationship Id="rId12"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05.bin"/><Relationship Id="rId11" Type="http://schemas.openxmlformats.org/officeDocument/2006/relationships/image" Target="../media/image136.wmf"/><Relationship Id="rId5" Type="http://schemas.openxmlformats.org/officeDocument/2006/relationships/image" Target="../media/image133.wmf"/><Relationship Id="rId15" Type="http://schemas.openxmlformats.org/officeDocument/2006/relationships/image" Target="../media/image138.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35.wmf"/><Relationship Id="rId14" Type="http://schemas.openxmlformats.org/officeDocument/2006/relationships/oleObject" Target="../embeddings/oleObject109.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12.bin"/><Relationship Id="rId13" Type="http://schemas.openxmlformats.org/officeDocument/2006/relationships/image" Target="../media/image143.wmf"/><Relationship Id="rId3" Type="http://schemas.openxmlformats.org/officeDocument/2006/relationships/image" Target="../media/image125.emf"/><Relationship Id="rId7" Type="http://schemas.openxmlformats.org/officeDocument/2006/relationships/image" Target="../media/image140.wmf"/><Relationship Id="rId12" Type="http://schemas.openxmlformats.org/officeDocument/2006/relationships/oleObject" Target="../embeddings/oleObject114.bin"/><Relationship Id="rId17" Type="http://schemas.openxmlformats.org/officeDocument/2006/relationships/image" Target="../media/image145.wmf"/><Relationship Id="rId2" Type="http://schemas.openxmlformats.org/officeDocument/2006/relationships/slideLayout" Target="../slideLayouts/slideLayout2.xml"/><Relationship Id="rId16" Type="http://schemas.openxmlformats.org/officeDocument/2006/relationships/oleObject" Target="../embeddings/oleObject116.bin"/><Relationship Id="rId1" Type="http://schemas.openxmlformats.org/officeDocument/2006/relationships/vmlDrawing" Target="../drawings/vmlDrawing20.vml"/><Relationship Id="rId6" Type="http://schemas.openxmlformats.org/officeDocument/2006/relationships/oleObject" Target="../embeddings/oleObject111.bin"/><Relationship Id="rId11" Type="http://schemas.openxmlformats.org/officeDocument/2006/relationships/image" Target="../media/image142.wmf"/><Relationship Id="rId5" Type="http://schemas.openxmlformats.org/officeDocument/2006/relationships/image" Target="../media/image139.wmf"/><Relationship Id="rId15" Type="http://schemas.openxmlformats.org/officeDocument/2006/relationships/image" Target="../media/image144.wmf"/><Relationship Id="rId10" Type="http://schemas.openxmlformats.org/officeDocument/2006/relationships/oleObject" Target="../embeddings/oleObject113.bin"/><Relationship Id="rId4" Type="http://schemas.openxmlformats.org/officeDocument/2006/relationships/oleObject" Target="../embeddings/oleObject110.bin"/><Relationship Id="rId9" Type="http://schemas.openxmlformats.org/officeDocument/2006/relationships/image" Target="../media/image141.wmf"/><Relationship Id="rId14" Type="http://schemas.openxmlformats.org/officeDocument/2006/relationships/oleObject" Target="../embeddings/oleObject115.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331913" y="2174875"/>
            <a:ext cx="619283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3200" i="1"/>
              <a:t>ΕΙΔΙΚΑ ΚΕΦΑΛΑΙΑ ΣΤΑΤΙΚΗΣ</a:t>
            </a:r>
            <a:endParaRPr lang="en-GB" altLang="el-GR" sz="3200" i="1"/>
          </a:p>
        </p:txBody>
      </p:sp>
      <p:sp>
        <p:nvSpPr>
          <p:cNvPr id="3075" name="Text Box 6"/>
          <p:cNvSpPr txBox="1">
            <a:spLocks noChangeArrowheads="1"/>
          </p:cNvSpPr>
          <p:nvPr/>
        </p:nvSpPr>
        <p:spPr bwMode="auto">
          <a:xfrm>
            <a:off x="179388" y="4868863"/>
            <a:ext cx="6192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Διδάσκων:  Κίρτας Εμμανουήλ</a:t>
            </a:r>
            <a:endParaRPr lang="en-GB" altLang="el-GR" sz="2000" i="1"/>
          </a:p>
        </p:txBody>
      </p:sp>
      <p:sp>
        <p:nvSpPr>
          <p:cNvPr id="3076" name="Text Box 7"/>
          <p:cNvSpPr txBox="1">
            <a:spLocks noChangeArrowheads="1"/>
          </p:cNvSpPr>
          <p:nvPr/>
        </p:nvSpPr>
        <p:spPr bwMode="auto">
          <a:xfrm>
            <a:off x="1258888" y="6345238"/>
            <a:ext cx="6192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000" i="1"/>
              <a:t>Σέρρες, Σεπτέμβριος 20</a:t>
            </a:r>
            <a:r>
              <a:rPr lang="en-US" altLang="el-GR" sz="2000" i="1"/>
              <a:t>18</a:t>
            </a:r>
            <a:endParaRPr lang="en-GB" altLang="el-GR" sz="2000" i="1"/>
          </a:p>
        </p:txBody>
      </p:sp>
      <p:sp>
        <p:nvSpPr>
          <p:cNvPr id="3077" name="Text Box 8"/>
          <p:cNvSpPr txBox="1">
            <a:spLocks noChangeArrowheads="1"/>
          </p:cNvSpPr>
          <p:nvPr/>
        </p:nvSpPr>
        <p:spPr bwMode="auto">
          <a:xfrm>
            <a:off x="1476375" y="2997200"/>
            <a:ext cx="6192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Παραδόσεις Θεωρίας</a:t>
            </a:r>
            <a:endParaRPr lang="en-GB" altLang="el-GR" sz="24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1229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Γενικά στοιχεία προσομοίωσης φέροντος οργανισμού</a:t>
            </a:r>
          </a:p>
        </p:txBody>
      </p:sp>
      <p:sp>
        <p:nvSpPr>
          <p:cNvPr id="286724" name="Text Box 4"/>
          <p:cNvSpPr txBox="1">
            <a:spLocks noChangeArrowheads="1"/>
          </p:cNvSpPr>
          <p:nvPr/>
        </p:nvSpPr>
        <p:spPr bwMode="auto">
          <a:xfrm>
            <a:off x="250825" y="1611313"/>
            <a:ext cx="6265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l-GR" altLang="el-GR" sz="2000"/>
              <a:t>  Στοιχεία θεμελίωσης</a:t>
            </a:r>
          </a:p>
        </p:txBody>
      </p:sp>
      <p:sp>
        <p:nvSpPr>
          <p:cNvPr id="286725" name="Text Box 5"/>
          <p:cNvSpPr txBox="1">
            <a:spLocks noChangeArrowheads="1"/>
          </p:cNvSpPr>
          <p:nvPr/>
        </p:nvSpPr>
        <p:spPr bwMode="auto">
          <a:xfrm>
            <a:off x="466725" y="1982788"/>
            <a:ext cx="84978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Συχνά δεν προσομοιώνονται αναλυτικά (πάκτωση ή απλά ελατήρια)</a:t>
            </a: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57610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30" name="Text Box 10"/>
          <p:cNvSpPr txBox="1">
            <a:spLocks noChangeArrowheads="1"/>
          </p:cNvSpPr>
          <p:nvPr/>
        </p:nvSpPr>
        <p:spPr bwMode="auto">
          <a:xfrm>
            <a:off x="468313" y="2390775"/>
            <a:ext cx="84978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Αναλυτική προσομοίωση με συνδυασμό γραμμικών στοιχείων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24"/>
                                        </p:tgtEl>
                                        <p:attrNameLst>
                                          <p:attrName>style.visibility</p:attrName>
                                        </p:attrNameLst>
                                      </p:cBhvr>
                                      <p:to>
                                        <p:strVal val="visible"/>
                                      </p:to>
                                    </p:set>
                                    <p:animEffect transition="in" filter="fade">
                                      <p:cBhvr>
                                        <p:cTn id="7" dur="500"/>
                                        <p:tgtEl>
                                          <p:spTgt spid="2867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25"/>
                                        </p:tgtEl>
                                        <p:attrNameLst>
                                          <p:attrName>style.visibility</p:attrName>
                                        </p:attrNameLst>
                                      </p:cBhvr>
                                      <p:to>
                                        <p:strVal val="visible"/>
                                      </p:to>
                                    </p:set>
                                    <p:animEffect transition="in" filter="fade">
                                      <p:cBhvr>
                                        <p:cTn id="10" dur="500"/>
                                        <p:tgtEl>
                                          <p:spTgt spid="2867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6730"/>
                                        </p:tgtEl>
                                        <p:attrNameLst>
                                          <p:attrName>style.visibility</p:attrName>
                                        </p:attrNameLst>
                                      </p:cBhvr>
                                      <p:to>
                                        <p:strVal val="visible"/>
                                      </p:to>
                                    </p:set>
                                    <p:animEffect transition="in" filter="fade">
                                      <p:cBhvr>
                                        <p:cTn id="13" dur="500"/>
                                        <p:tgtEl>
                                          <p:spTgt spid="286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p:bldP spid="286725" grpId="0"/>
      <p:bldP spid="2867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13315"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Γενικά στοιχεία προσομοίωσης φέροντος οργανισμού</a:t>
            </a:r>
          </a:p>
        </p:txBody>
      </p:sp>
      <p:sp>
        <p:nvSpPr>
          <p:cNvPr id="287748" name="Text Box 4"/>
          <p:cNvSpPr txBox="1">
            <a:spLocks noChangeArrowheads="1"/>
          </p:cNvSpPr>
          <p:nvPr/>
        </p:nvSpPr>
        <p:spPr bwMode="auto">
          <a:xfrm>
            <a:off x="250825" y="1611313"/>
            <a:ext cx="6265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l-GR" altLang="el-GR" sz="2000"/>
              <a:t>  Πραγματική εικόνα προσομοιώματος</a:t>
            </a:r>
          </a:p>
        </p:txBody>
      </p:sp>
      <p:sp>
        <p:nvSpPr>
          <p:cNvPr id="287749" name="Text Box 5"/>
          <p:cNvSpPr txBox="1">
            <a:spLocks noChangeArrowheads="1"/>
          </p:cNvSpPr>
          <p:nvPr/>
        </p:nvSpPr>
        <p:spPr bwMode="auto">
          <a:xfrm>
            <a:off x="466725" y="1982788"/>
            <a:ext cx="84978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Σύνολο γραμμικών ή/και επιφανειακών στοιχείων δίχως την εντυπωσιακή </a:t>
            </a:r>
          </a:p>
          <a:p>
            <a:pPr eaLnBrk="1" hangingPunct="1">
              <a:lnSpc>
                <a:spcPct val="110000"/>
              </a:lnSpc>
            </a:pPr>
            <a:r>
              <a:rPr lang="el-GR" altLang="el-GR" sz="2000"/>
              <a:t>  τρισδιάστατη απεικόνιση</a:t>
            </a:r>
          </a:p>
        </p:txBody>
      </p:sp>
      <p:pic>
        <p:nvPicPr>
          <p:cNvPr id="2877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57610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52" name="Picture 8"/>
          <p:cNvPicPr>
            <a:picLocks noChangeAspect="1" noChangeArrowheads="1"/>
          </p:cNvPicPr>
          <p:nvPr/>
        </p:nvPicPr>
        <p:blipFill>
          <a:blip r:embed="rId3">
            <a:extLst>
              <a:ext uri="{28A0092B-C50C-407E-A947-70E740481C1C}">
                <a14:useLocalDpi xmlns:a14="http://schemas.microsoft.com/office/drawing/2010/main" val="0"/>
              </a:ext>
            </a:extLst>
          </a:blip>
          <a:srcRect b="1454"/>
          <a:stretch>
            <a:fillRect/>
          </a:stretch>
        </p:blipFill>
        <p:spPr bwMode="auto">
          <a:xfrm>
            <a:off x="1619250" y="2819400"/>
            <a:ext cx="61214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fade">
                                      <p:cBhvr>
                                        <p:cTn id="7" dur="500"/>
                                        <p:tgtEl>
                                          <p:spTgt spid="2877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749"/>
                                        </p:tgtEl>
                                        <p:attrNameLst>
                                          <p:attrName>style.visibility</p:attrName>
                                        </p:attrNameLst>
                                      </p:cBhvr>
                                      <p:to>
                                        <p:strVal val="visible"/>
                                      </p:to>
                                    </p:set>
                                    <p:animEffect transition="in" filter="fade">
                                      <p:cBhvr>
                                        <p:cTn id="10" dur="500"/>
                                        <p:tgtEl>
                                          <p:spTgt spid="2877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xit" presetSubtype="8" fill="hold" nodeType="clickEffect">
                                  <p:stCondLst>
                                    <p:cond delay="0"/>
                                  </p:stCondLst>
                                  <p:childTnLst>
                                    <p:animEffect transition="out" filter="wipe(left)">
                                      <p:cBhvr>
                                        <p:cTn id="14" dur="2000"/>
                                        <p:tgtEl>
                                          <p:spTgt spid="287750"/>
                                        </p:tgtEl>
                                      </p:cBhvr>
                                    </p:animEffect>
                                    <p:set>
                                      <p:cBhvr>
                                        <p:cTn id="15" dur="1" fill="hold">
                                          <p:stCondLst>
                                            <p:cond delay="1999"/>
                                          </p:stCondLst>
                                        </p:cTn>
                                        <p:tgtEl>
                                          <p:spTgt spid="287750"/>
                                        </p:tgtEl>
                                        <p:attrNameLst>
                                          <p:attrName>style.visibility</p:attrName>
                                        </p:attrNameLst>
                                      </p:cBhvr>
                                      <p:to>
                                        <p:strVal val="hidden"/>
                                      </p:to>
                                    </p:set>
                                  </p:childTnLst>
                                </p:cTn>
                              </p:par>
                              <p:par>
                                <p:cTn id="16" presetID="22" presetClass="entr" presetSubtype="8" fill="hold" nodeType="withEffect">
                                  <p:stCondLst>
                                    <p:cond delay="100"/>
                                  </p:stCondLst>
                                  <p:childTnLst>
                                    <p:set>
                                      <p:cBhvr>
                                        <p:cTn id="17" dur="1" fill="hold">
                                          <p:stCondLst>
                                            <p:cond delay="0"/>
                                          </p:stCondLst>
                                        </p:cTn>
                                        <p:tgtEl>
                                          <p:spTgt spid="287752"/>
                                        </p:tgtEl>
                                        <p:attrNameLst>
                                          <p:attrName>style.visibility</p:attrName>
                                        </p:attrNameLst>
                                      </p:cBhvr>
                                      <p:to>
                                        <p:strVal val="visible"/>
                                      </p:to>
                                    </p:set>
                                    <p:animEffect transition="in" filter="wipe(left)">
                                      <p:cBhvr>
                                        <p:cTn id="18" dur="2000"/>
                                        <p:tgtEl>
                                          <p:spTgt spid="287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p:bldP spid="2877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8877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Πλάκες Ο/Σ</a:t>
            </a:r>
          </a:p>
        </p:txBody>
      </p:sp>
      <p:sp>
        <p:nvSpPr>
          <p:cNvPr id="288772" name="Text Box 4"/>
          <p:cNvSpPr txBox="1">
            <a:spLocks noChangeArrowheads="1"/>
          </p:cNvSpPr>
          <p:nvPr/>
        </p:nvSpPr>
        <p:spPr bwMode="auto">
          <a:xfrm>
            <a:off x="250825" y="1611313"/>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α) Κατανομή των κατακόρυφων φορτίων στις δοκούς</a:t>
            </a:r>
          </a:p>
        </p:txBody>
      </p:sp>
      <p:sp>
        <p:nvSpPr>
          <p:cNvPr id="288776" name="Text Box 8"/>
          <p:cNvSpPr txBox="1">
            <a:spLocks noChangeArrowheads="1"/>
          </p:cNvSpPr>
          <p:nvPr/>
        </p:nvSpPr>
        <p:spPr bwMode="auto">
          <a:xfrm>
            <a:off x="250825" y="2044700"/>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β) Εξασφάλιση διαφραγματικής λειτουργίας ορόφου</a:t>
            </a:r>
          </a:p>
        </p:txBody>
      </p:sp>
      <p:sp>
        <p:nvSpPr>
          <p:cNvPr id="288777" name="Text Box 9"/>
          <p:cNvSpPr txBox="1">
            <a:spLocks noChangeArrowheads="1"/>
          </p:cNvSpPr>
          <p:nvPr/>
        </p:nvSpPr>
        <p:spPr bwMode="auto">
          <a:xfrm>
            <a:off x="250825" y="2476500"/>
            <a:ext cx="8785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Καταπόνηση σε κάμψη εκτός του επιπέδου τους (η ανάλυση γίνεται </a:t>
            </a:r>
          </a:p>
          <a:p>
            <a:pPr eaLnBrk="1" hangingPunct="1">
              <a:lnSpc>
                <a:spcPct val="110000"/>
              </a:lnSpc>
            </a:pPr>
            <a:r>
              <a:rPr lang="el-GR" altLang="el-GR" sz="2000"/>
              <a:t>  συνήθως αυτόνομα δίχως συμμετοχή στο προσομοίωμα του φορέα)</a:t>
            </a:r>
          </a:p>
        </p:txBody>
      </p:sp>
      <p:pic>
        <p:nvPicPr>
          <p:cNvPr id="2887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500438"/>
            <a:ext cx="5362575"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1" name="Text Box 13"/>
          <p:cNvSpPr txBox="1">
            <a:spLocks noChangeArrowheads="1"/>
          </p:cNvSpPr>
          <p:nvPr/>
        </p:nvSpPr>
        <p:spPr bwMode="auto">
          <a:xfrm>
            <a:off x="250825" y="4149725"/>
            <a:ext cx="3527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Μέθοδος </a:t>
            </a:r>
            <a:r>
              <a:rPr lang="en-US" altLang="el-GR" sz="2000" i="1"/>
              <a:t>Czerny, </a:t>
            </a:r>
            <a:endParaRPr lang="el-GR" altLang="el-GR" sz="2000" i="1"/>
          </a:p>
          <a:p>
            <a:pPr eaLnBrk="1" hangingPunct="1">
              <a:lnSpc>
                <a:spcPct val="115000"/>
              </a:lnSpc>
            </a:pPr>
            <a:r>
              <a:rPr lang="el-GR" altLang="el-GR" sz="2000" i="1"/>
              <a:t>   </a:t>
            </a:r>
            <a:r>
              <a:rPr lang="en-US" altLang="el-GR" sz="2000" i="1"/>
              <a:t>Pieper-Martins </a:t>
            </a:r>
            <a:r>
              <a:rPr lang="el-GR" altLang="el-GR" sz="2000" i="1"/>
              <a:t>κτλ</a:t>
            </a:r>
          </a:p>
        </p:txBody>
      </p:sp>
      <p:sp>
        <p:nvSpPr>
          <p:cNvPr id="288782" name="Text Box 14"/>
          <p:cNvSpPr txBox="1">
            <a:spLocks noChangeArrowheads="1"/>
          </p:cNvSpPr>
          <p:nvPr/>
        </p:nvSpPr>
        <p:spPr bwMode="auto">
          <a:xfrm>
            <a:off x="250825" y="3789363"/>
            <a:ext cx="35274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Ανάλυση πλακών:</a:t>
            </a:r>
          </a:p>
        </p:txBody>
      </p:sp>
      <p:sp>
        <p:nvSpPr>
          <p:cNvPr id="288783" name="Text Box 15"/>
          <p:cNvSpPr txBox="1">
            <a:spLocks noChangeArrowheads="1"/>
          </p:cNvSpPr>
          <p:nvPr/>
        </p:nvSpPr>
        <p:spPr bwMode="auto">
          <a:xfrm>
            <a:off x="250825" y="4941888"/>
            <a:ext cx="2881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Γνώση συνθηκών </a:t>
            </a:r>
          </a:p>
          <a:p>
            <a:pPr eaLnBrk="1" hangingPunct="1">
              <a:lnSpc>
                <a:spcPct val="115000"/>
              </a:lnSpc>
            </a:pPr>
            <a:r>
              <a:rPr lang="el-GR" altLang="el-GR" sz="2000" i="1"/>
              <a:t>   στήριξης της πλάκας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8771"/>
                                        </p:tgtEl>
                                        <p:attrNameLst>
                                          <p:attrName>style.visibility</p:attrName>
                                        </p:attrNameLst>
                                      </p:cBhvr>
                                      <p:to>
                                        <p:strVal val="visible"/>
                                      </p:to>
                                    </p:set>
                                    <p:animEffect transition="in" filter="fade">
                                      <p:cBhvr>
                                        <p:cTn id="7" dur="500"/>
                                        <p:tgtEl>
                                          <p:spTgt spid="288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8772"/>
                                        </p:tgtEl>
                                        <p:attrNameLst>
                                          <p:attrName>style.visibility</p:attrName>
                                        </p:attrNameLst>
                                      </p:cBhvr>
                                      <p:to>
                                        <p:strVal val="visible"/>
                                      </p:to>
                                    </p:set>
                                    <p:animEffect transition="in" filter="fade">
                                      <p:cBhvr>
                                        <p:cTn id="12" dur="500"/>
                                        <p:tgtEl>
                                          <p:spTgt spid="2887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8776"/>
                                        </p:tgtEl>
                                        <p:attrNameLst>
                                          <p:attrName>style.visibility</p:attrName>
                                        </p:attrNameLst>
                                      </p:cBhvr>
                                      <p:to>
                                        <p:strVal val="visible"/>
                                      </p:to>
                                    </p:set>
                                    <p:animEffect transition="in" filter="fade">
                                      <p:cBhvr>
                                        <p:cTn id="15" dur="500"/>
                                        <p:tgtEl>
                                          <p:spTgt spid="2887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8777"/>
                                        </p:tgtEl>
                                        <p:attrNameLst>
                                          <p:attrName>style.visibility</p:attrName>
                                        </p:attrNameLst>
                                      </p:cBhvr>
                                      <p:to>
                                        <p:strVal val="visible"/>
                                      </p:to>
                                    </p:set>
                                    <p:animEffect transition="in" filter="fade">
                                      <p:cBhvr>
                                        <p:cTn id="18" dur="500"/>
                                        <p:tgtEl>
                                          <p:spTgt spid="2887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8782"/>
                                        </p:tgtEl>
                                        <p:attrNameLst>
                                          <p:attrName>style.visibility</p:attrName>
                                        </p:attrNameLst>
                                      </p:cBhvr>
                                      <p:to>
                                        <p:strVal val="visible"/>
                                      </p:to>
                                    </p:set>
                                    <p:animEffect transition="in" filter="fade">
                                      <p:cBhvr>
                                        <p:cTn id="23" dur="500"/>
                                        <p:tgtEl>
                                          <p:spTgt spid="28878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8781"/>
                                        </p:tgtEl>
                                        <p:attrNameLst>
                                          <p:attrName>style.visibility</p:attrName>
                                        </p:attrNameLst>
                                      </p:cBhvr>
                                      <p:to>
                                        <p:strVal val="visible"/>
                                      </p:to>
                                    </p:set>
                                    <p:animEffect transition="in" filter="fade">
                                      <p:cBhvr>
                                        <p:cTn id="26" dur="500"/>
                                        <p:tgtEl>
                                          <p:spTgt spid="28878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8783"/>
                                        </p:tgtEl>
                                        <p:attrNameLst>
                                          <p:attrName>style.visibility</p:attrName>
                                        </p:attrNameLst>
                                      </p:cBhvr>
                                      <p:to>
                                        <p:strVal val="visible"/>
                                      </p:to>
                                    </p:set>
                                    <p:animEffect transition="in" filter="fade">
                                      <p:cBhvr>
                                        <p:cTn id="29" dur="500"/>
                                        <p:tgtEl>
                                          <p:spTgt spid="288783"/>
                                        </p:tgtEl>
                                      </p:cBhvr>
                                    </p:animEffect>
                                  </p:childTnLst>
                                </p:cTn>
                              </p:par>
                              <p:par>
                                <p:cTn id="30" presetID="10" presetClass="entr" presetSubtype="0" fill="hold" nodeType="withEffect">
                                  <p:stCondLst>
                                    <p:cond delay="0"/>
                                  </p:stCondLst>
                                  <p:childTnLst>
                                    <p:set>
                                      <p:cBhvr>
                                        <p:cTn id="31" dur="1" fill="hold">
                                          <p:stCondLst>
                                            <p:cond delay="0"/>
                                          </p:stCondLst>
                                        </p:cTn>
                                        <p:tgtEl>
                                          <p:spTgt spid="288778"/>
                                        </p:tgtEl>
                                        <p:attrNameLst>
                                          <p:attrName>style.visibility</p:attrName>
                                        </p:attrNameLst>
                                      </p:cBhvr>
                                      <p:to>
                                        <p:strVal val="visible"/>
                                      </p:to>
                                    </p:set>
                                    <p:animEffect transition="in" filter="fade">
                                      <p:cBhvr>
                                        <p:cTn id="32" dur="2000"/>
                                        <p:tgtEl>
                                          <p:spTgt spid="288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6" grpId="0"/>
      <p:bldP spid="288777" grpId="0"/>
      <p:bldP spid="288781" grpId="0"/>
      <p:bldP spid="288782" grpId="0"/>
      <p:bldP spid="2887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1536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Πλάκες Ο/Σ</a:t>
            </a:r>
          </a:p>
        </p:txBody>
      </p:sp>
      <p:sp>
        <p:nvSpPr>
          <p:cNvPr id="15364" name="Text Box 4"/>
          <p:cNvSpPr txBox="1">
            <a:spLocks noChangeArrowheads="1"/>
          </p:cNvSpPr>
          <p:nvPr/>
        </p:nvSpPr>
        <p:spPr bwMode="auto">
          <a:xfrm>
            <a:off x="250825" y="1611313"/>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α) Κατανομή των κατακόρυφων φορτίων στις δοκούς</a:t>
            </a:r>
          </a:p>
        </p:txBody>
      </p:sp>
      <p:sp>
        <p:nvSpPr>
          <p:cNvPr id="15365" name="Text Box 5"/>
          <p:cNvSpPr txBox="1">
            <a:spLocks noChangeArrowheads="1"/>
          </p:cNvSpPr>
          <p:nvPr/>
        </p:nvSpPr>
        <p:spPr bwMode="auto">
          <a:xfrm>
            <a:off x="250825" y="2044700"/>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β) Εξασφάλιση διαφραγματικής λειτουργίας ορόφου</a:t>
            </a:r>
          </a:p>
        </p:txBody>
      </p:sp>
      <p:sp>
        <p:nvSpPr>
          <p:cNvPr id="15366" name="Text Box 6"/>
          <p:cNvSpPr txBox="1">
            <a:spLocks noChangeArrowheads="1"/>
          </p:cNvSpPr>
          <p:nvPr/>
        </p:nvSpPr>
        <p:spPr bwMode="auto">
          <a:xfrm>
            <a:off x="250825" y="2476500"/>
            <a:ext cx="8785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Καταπόνηση σε κάμψη εκτός του επιπέδου τους (η ανάλυση γίνεται </a:t>
            </a:r>
          </a:p>
          <a:p>
            <a:pPr eaLnBrk="1" hangingPunct="1">
              <a:lnSpc>
                <a:spcPct val="110000"/>
              </a:lnSpc>
            </a:pPr>
            <a:r>
              <a:rPr lang="el-GR" altLang="el-GR" sz="2000"/>
              <a:t>  συνήθως αυτόνομα δίχως συμμετοχή στο προσομοίωμα του φορέα)</a:t>
            </a:r>
          </a:p>
        </p:txBody>
      </p:sp>
      <p:sp>
        <p:nvSpPr>
          <p:cNvPr id="15367" name="Text Box 8"/>
          <p:cNvSpPr txBox="1">
            <a:spLocks noChangeArrowheads="1"/>
          </p:cNvSpPr>
          <p:nvPr/>
        </p:nvSpPr>
        <p:spPr bwMode="auto">
          <a:xfrm>
            <a:off x="250825" y="4149725"/>
            <a:ext cx="3527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Μέθοδος </a:t>
            </a:r>
            <a:r>
              <a:rPr lang="en-US" altLang="el-GR" sz="2000" i="1"/>
              <a:t>Czerny, </a:t>
            </a:r>
            <a:endParaRPr lang="el-GR" altLang="el-GR" sz="2000" i="1"/>
          </a:p>
          <a:p>
            <a:pPr eaLnBrk="1" hangingPunct="1">
              <a:lnSpc>
                <a:spcPct val="115000"/>
              </a:lnSpc>
            </a:pPr>
            <a:r>
              <a:rPr lang="el-GR" altLang="el-GR" sz="2000" i="1"/>
              <a:t>   </a:t>
            </a:r>
            <a:r>
              <a:rPr lang="en-US" altLang="el-GR" sz="2000" i="1"/>
              <a:t>Pieper-Martins </a:t>
            </a:r>
            <a:r>
              <a:rPr lang="el-GR" altLang="el-GR" sz="2000" i="1"/>
              <a:t>κτλ</a:t>
            </a:r>
          </a:p>
        </p:txBody>
      </p:sp>
      <p:sp>
        <p:nvSpPr>
          <p:cNvPr id="15368" name="Text Box 9"/>
          <p:cNvSpPr txBox="1">
            <a:spLocks noChangeArrowheads="1"/>
          </p:cNvSpPr>
          <p:nvPr/>
        </p:nvSpPr>
        <p:spPr bwMode="auto">
          <a:xfrm>
            <a:off x="250825" y="3789363"/>
            <a:ext cx="35274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Ανάλυση πλακών:</a:t>
            </a:r>
          </a:p>
        </p:txBody>
      </p:sp>
      <p:sp>
        <p:nvSpPr>
          <p:cNvPr id="15369" name="Text Box 10"/>
          <p:cNvSpPr txBox="1">
            <a:spLocks noChangeArrowheads="1"/>
          </p:cNvSpPr>
          <p:nvPr/>
        </p:nvSpPr>
        <p:spPr bwMode="auto">
          <a:xfrm>
            <a:off x="250825" y="4941888"/>
            <a:ext cx="2881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Γνώση συνθηκών </a:t>
            </a:r>
          </a:p>
          <a:p>
            <a:pPr eaLnBrk="1" hangingPunct="1">
              <a:lnSpc>
                <a:spcPct val="115000"/>
              </a:lnSpc>
            </a:pPr>
            <a:r>
              <a:rPr lang="el-GR" altLang="el-GR" sz="2000" i="1"/>
              <a:t>   στήριξης της πλάκας</a:t>
            </a:r>
          </a:p>
        </p:txBody>
      </p:sp>
      <p:pic>
        <p:nvPicPr>
          <p:cNvPr id="291853" name="Picture 13" descr="kampsi plak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573463"/>
            <a:ext cx="5999162"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91853"/>
                                        </p:tgtEl>
                                        <p:attrNameLst>
                                          <p:attrName>style.visibility</p:attrName>
                                        </p:attrNameLst>
                                      </p:cBhvr>
                                      <p:to>
                                        <p:strVal val="visible"/>
                                      </p:to>
                                    </p:set>
                                    <p:animEffect transition="in" filter="fade">
                                      <p:cBhvr>
                                        <p:cTn id="7" dur="500"/>
                                        <p:tgtEl>
                                          <p:spTgt spid="291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1638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Πλάκες Ο/Σ</a:t>
            </a:r>
          </a:p>
        </p:txBody>
      </p:sp>
      <p:sp>
        <p:nvSpPr>
          <p:cNvPr id="16388" name="Text Box 4"/>
          <p:cNvSpPr txBox="1">
            <a:spLocks noChangeArrowheads="1"/>
          </p:cNvSpPr>
          <p:nvPr/>
        </p:nvSpPr>
        <p:spPr bwMode="auto">
          <a:xfrm>
            <a:off x="250825" y="1611313"/>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α) Κατανομή των κατακόρυφων φορτίων στις δοκούς</a:t>
            </a:r>
          </a:p>
        </p:txBody>
      </p:sp>
      <p:sp>
        <p:nvSpPr>
          <p:cNvPr id="16389" name="Text Box 5"/>
          <p:cNvSpPr txBox="1">
            <a:spLocks noChangeArrowheads="1"/>
          </p:cNvSpPr>
          <p:nvPr/>
        </p:nvSpPr>
        <p:spPr bwMode="auto">
          <a:xfrm>
            <a:off x="250825" y="2044700"/>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β) Εξασφάλιση διαφραγματικής λειτουργίας ορόφου</a:t>
            </a:r>
          </a:p>
        </p:txBody>
      </p:sp>
      <p:sp>
        <p:nvSpPr>
          <p:cNvPr id="290827" name="Text Box 11"/>
          <p:cNvSpPr txBox="1">
            <a:spLocks noChangeArrowheads="1"/>
          </p:cNvSpPr>
          <p:nvPr/>
        </p:nvSpPr>
        <p:spPr bwMode="auto">
          <a:xfrm>
            <a:off x="250825" y="24765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Αυτόματη επιλογή για διαφραγματική λειτουργία πλάκας</a:t>
            </a:r>
          </a:p>
        </p:txBody>
      </p:sp>
      <p:sp>
        <p:nvSpPr>
          <p:cNvPr id="290828" name="Text Box 12"/>
          <p:cNvSpPr txBox="1">
            <a:spLocks noChangeArrowheads="1"/>
          </p:cNvSpPr>
          <p:nvPr/>
        </p:nvSpPr>
        <p:spPr bwMode="auto">
          <a:xfrm>
            <a:off x="430213" y="2924175"/>
            <a:ext cx="8605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sz="2000"/>
              <a:t>μειονέκτημα: κατόψεις «περίεργης» μορφολογίας</a:t>
            </a:r>
          </a:p>
        </p:txBody>
      </p:sp>
      <p:pic>
        <p:nvPicPr>
          <p:cNvPr id="29082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405188"/>
            <a:ext cx="3211513"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413125"/>
            <a:ext cx="333375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0827"/>
                                        </p:tgtEl>
                                        <p:attrNameLst>
                                          <p:attrName>style.visibility</p:attrName>
                                        </p:attrNameLst>
                                      </p:cBhvr>
                                      <p:to>
                                        <p:strVal val="visible"/>
                                      </p:to>
                                    </p:set>
                                    <p:animEffect transition="in" filter="fade">
                                      <p:cBhvr>
                                        <p:cTn id="7" dur="500"/>
                                        <p:tgtEl>
                                          <p:spTgt spid="2908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0828"/>
                                        </p:tgtEl>
                                        <p:attrNameLst>
                                          <p:attrName>style.visibility</p:attrName>
                                        </p:attrNameLst>
                                      </p:cBhvr>
                                      <p:to>
                                        <p:strVal val="visible"/>
                                      </p:to>
                                    </p:set>
                                    <p:animEffect transition="in" filter="fade">
                                      <p:cBhvr>
                                        <p:cTn id="10" dur="500"/>
                                        <p:tgtEl>
                                          <p:spTgt spid="290828"/>
                                        </p:tgtEl>
                                      </p:cBhvr>
                                    </p:animEffect>
                                  </p:childTnLst>
                                </p:cTn>
                              </p:par>
                              <p:par>
                                <p:cTn id="11" presetID="10" presetClass="entr" presetSubtype="0" fill="hold" nodeType="withEffect">
                                  <p:stCondLst>
                                    <p:cond delay="0"/>
                                  </p:stCondLst>
                                  <p:childTnLst>
                                    <p:set>
                                      <p:cBhvr>
                                        <p:cTn id="12" dur="1" fill="hold">
                                          <p:stCondLst>
                                            <p:cond delay="0"/>
                                          </p:stCondLst>
                                        </p:cTn>
                                        <p:tgtEl>
                                          <p:spTgt spid="290829"/>
                                        </p:tgtEl>
                                        <p:attrNameLst>
                                          <p:attrName>style.visibility</p:attrName>
                                        </p:attrNameLst>
                                      </p:cBhvr>
                                      <p:to>
                                        <p:strVal val="visible"/>
                                      </p:to>
                                    </p:set>
                                    <p:animEffect transition="in" filter="fade">
                                      <p:cBhvr>
                                        <p:cTn id="13" dur="500"/>
                                        <p:tgtEl>
                                          <p:spTgt spid="290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0830"/>
                                        </p:tgtEl>
                                        <p:attrNameLst>
                                          <p:attrName>style.visibility</p:attrName>
                                        </p:attrNameLst>
                                      </p:cBhvr>
                                      <p:to>
                                        <p:strVal val="visible"/>
                                      </p:to>
                                    </p:set>
                                    <p:animEffect transition="in" filter="fade">
                                      <p:cBhvr>
                                        <p:cTn id="16" dur="500"/>
                                        <p:tgtEl>
                                          <p:spTgt spid="290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7" grpId="0"/>
      <p:bldP spid="2908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1741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Πλάκες Ο/Σ</a:t>
            </a:r>
          </a:p>
        </p:txBody>
      </p:sp>
      <p:sp>
        <p:nvSpPr>
          <p:cNvPr id="17412" name="Text Box 4"/>
          <p:cNvSpPr txBox="1">
            <a:spLocks noChangeArrowheads="1"/>
          </p:cNvSpPr>
          <p:nvPr/>
        </p:nvSpPr>
        <p:spPr bwMode="auto">
          <a:xfrm>
            <a:off x="250825" y="1611313"/>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α) Κατανομή των κατακόρυφων φορτίων στις δοκούς</a:t>
            </a:r>
          </a:p>
        </p:txBody>
      </p:sp>
      <p:sp>
        <p:nvSpPr>
          <p:cNvPr id="17413" name="Text Box 5"/>
          <p:cNvSpPr txBox="1">
            <a:spLocks noChangeArrowheads="1"/>
          </p:cNvSpPr>
          <p:nvPr/>
        </p:nvSpPr>
        <p:spPr bwMode="auto">
          <a:xfrm>
            <a:off x="250825" y="2044700"/>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β) Εξασφάλιση διαφραγματικής λειτουργίας ορόφου</a:t>
            </a:r>
          </a:p>
        </p:txBody>
      </p:sp>
      <p:sp>
        <p:nvSpPr>
          <p:cNvPr id="17414" name="Text Box 6"/>
          <p:cNvSpPr txBox="1">
            <a:spLocks noChangeArrowheads="1"/>
          </p:cNvSpPr>
          <p:nvPr/>
        </p:nvSpPr>
        <p:spPr bwMode="auto">
          <a:xfrm>
            <a:off x="250825" y="24765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Αυτόματη επιλογή για διαφραγματική λειτουργία πλάκας</a:t>
            </a:r>
          </a:p>
        </p:txBody>
      </p:sp>
      <p:sp>
        <p:nvSpPr>
          <p:cNvPr id="17415" name="Text Box 7"/>
          <p:cNvSpPr txBox="1">
            <a:spLocks noChangeArrowheads="1"/>
          </p:cNvSpPr>
          <p:nvPr/>
        </p:nvSpPr>
        <p:spPr bwMode="auto">
          <a:xfrm>
            <a:off x="430213" y="2924175"/>
            <a:ext cx="8605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sz="2000"/>
              <a:t>μειονέκτημα: κατόψεις «περίεργης» μορφολογίας</a:t>
            </a:r>
          </a:p>
        </p:txBody>
      </p:sp>
      <p:pic>
        <p:nvPicPr>
          <p:cNvPr id="17416" name="Picture 11" descr="plakesstrange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508375"/>
            <a:ext cx="4664075"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2" descr="plakesstrangeplanview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3509963"/>
            <a:ext cx="45370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94915"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Δοκοί Ο/Σ</a:t>
            </a:r>
          </a:p>
        </p:txBody>
      </p:sp>
      <p:sp>
        <p:nvSpPr>
          <p:cNvPr id="294916" name="Text Box 4"/>
          <p:cNvSpPr txBox="1">
            <a:spLocks noChangeArrowheads="1"/>
          </p:cNvSpPr>
          <p:nvPr/>
        </p:nvSpPr>
        <p:spPr bwMode="auto">
          <a:xfrm>
            <a:off x="250825" y="1611313"/>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α) Μεταφορά κατακόρυφων φορτίων στα τοιχώματα και τα υποστυλώματα</a:t>
            </a:r>
          </a:p>
        </p:txBody>
      </p:sp>
      <p:sp>
        <p:nvSpPr>
          <p:cNvPr id="294917" name="Text Box 5"/>
          <p:cNvSpPr txBox="1">
            <a:spLocks noChangeArrowheads="1"/>
          </p:cNvSpPr>
          <p:nvPr/>
        </p:nvSpPr>
        <p:spPr bwMode="auto">
          <a:xfrm>
            <a:off x="250825" y="2044700"/>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β) Συμμετοχή στα πλαίσια για την παραλαβή των οριζόντιων φορτίων</a:t>
            </a:r>
          </a:p>
        </p:txBody>
      </p:sp>
      <p:sp>
        <p:nvSpPr>
          <p:cNvPr id="294918" name="Text Box 6"/>
          <p:cNvSpPr txBox="1">
            <a:spLocks noChangeArrowheads="1"/>
          </p:cNvSpPr>
          <p:nvPr/>
        </p:nvSpPr>
        <p:spPr bwMode="auto">
          <a:xfrm>
            <a:off x="250825" y="24765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Κάμψη της δοκού «προς τα κάτω»</a:t>
            </a:r>
          </a:p>
        </p:txBody>
      </p:sp>
      <p:sp>
        <p:nvSpPr>
          <p:cNvPr id="294919" name="Text Box 7"/>
          <p:cNvSpPr txBox="1">
            <a:spLocks noChangeArrowheads="1"/>
          </p:cNvSpPr>
          <p:nvPr/>
        </p:nvSpPr>
        <p:spPr bwMode="auto">
          <a:xfrm>
            <a:off x="430213" y="2924175"/>
            <a:ext cx="8605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sz="2000"/>
              <a:t>Λαμβάνεται υπόψη συνεργαζόμενο τμήμα της δοκού (συνήθως έμμεσα)</a:t>
            </a:r>
          </a:p>
        </p:txBody>
      </p:sp>
      <p:pic>
        <p:nvPicPr>
          <p:cNvPr id="294922" name="Picture 10"/>
          <p:cNvPicPr>
            <a:picLocks noChangeAspect="1" noChangeArrowheads="1"/>
          </p:cNvPicPr>
          <p:nvPr/>
        </p:nvPicPr>
        <p:blipFill>
          <a:blip r:embed="rId2">
            <a:extLst>
              <a:ext uri="{28A0092B-C50C-407E-A947-70E740481C1C}">
                <a14:useLocalDpi xmlns:a14="http://schemas.microsoft.com/office/drawing/2010/main" val="0"/>
              </a:ext>
            </a:extLst>
          </a:blip>
          <a:srcRect b="7701"/>
          <a:stretch>
            <a:fillRect/>
          </a:stretch>
        </p:blipFill>
        <p:spPr bwMode="auto">
          <a:xfrm>
            <a:off x="3552825" y="3306763"/>
            <a:ext cx="532130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23" name="Text Box 11"/>
          <p:cNvSpPr txBox="1">
            <a:spLocks noChangeArrowheads="1"/>
          </p:cNvSpPr>
          <p:nvPr/>
        </p:nvSpPr>
        <p:spPr bwMode="auto">
          <a:xfrm>
            <a:off x="107950" y="3789363"/>
            <a:ext cx="35274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Προσομοίωση δοκού με ορθογωνική διατομή όταν προσομοιώνεται με επιφανειακά στοιχεία η πλάκα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4915"/>
                                        </p:tgtEl>
                                        <p:attrNameLst>
                                          <p:attrName>style.visibility</p:attrName>
                                        </p:attrNameLst>
                                      </p:cBhvr>
                                      <p:to>
                                        <p:strVal val="visible"/>
                                      </p:to>
                                    </p:set>
                                    <p:animEffect transition="in" filter="fade">
                                      <p:cBhvr>
                                        <p:cTn id="7" dur="500"/>
                                        <p:tgtEl>
                                          <p:spTgt spid="2949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4916"/>
                                        </p:tgtEl>
                                        <p:attrNameLst>
                                          <p:attrName>style.visibility</p:attrName>
                                        </p:attrNameLst>
                                      </p:cBhvr>
                                      <p:to>
                                        <p:strVal val="visible"/>
                                      </p:to>
                                    </p:set>
                                    <p:animEffect transition="in" filter="fade">
                                      <p:cBhvr>
                                        <p:cTn id="10" dur="500"/>
                                        <p:tgtEl>
                                          <p:spTgt spid="2949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4917"/>
                                        </p:tgtEl>
                                        <p:attrNameLst>
                                          <p:attrName>style.visibility</p:attrName>
                                        </p:attrNameLst>
                                      </p:cBhvr>
                                      <p:to>
                                        <p:strVal val="visible"/>
                                      </p:to>
                                    </p:set>
                                    <p:animEffect transition="in" filter="fade">
                                      <p:cBhvr>
                                        <p:cTn id="13" dur="500"/>
                                        <p:tgtEl>
                                          <p:spTgt spid="2949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4918"/>
                                        </p:tgtEl>
                                        <p:attrNameLst>
                                          <p:attrName>style.visibility</p:attrName>
                                        </p:attrNameLst>
                                      </p:cBhvr>
                                      <p:to>
                                        <p:strVal val="visible"/>
                                      </p:to>
                                    </p:set>
                                    <p:animEffect transition="in" filter="fade">
                                      <p:cBhvr>
                                        <p:cTn id="18" dur="500"/>
                                        <p:tgtEl>
                                          <p:spTgt spid="2949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4919"/>
                                        </p:tgtEl>
                                        <p:attrNameLst>
                                          <p:attrName>style.visibility</p:attrName>
                                        </p:attrNameLst>
                                      </p:cBhvr>
                                      <p:to>
                                        <p:strVal val="visible"/>
                                      </p:to>
                                    </p:set>
                                    <p:animEffect transition="in" filter="fade">
                                      <p:cBhvr>
                                        <p:cTn id="21" dur="500"/>
                                        <p:tgtEl>
                                          <p:spTgt spid="294919"/>
                                        </p:tgtEl>
                                      </p:cBhvr>
                                    </p:animEffect>
                                  </p:childTnLst>
                                </p:cTn>
                              </p:par>
                              <p:par>
                                <p:cTn id="22" presetID="10" presetClass="entr" presetSubtype="0" fill="hold" nodeType="withEffect">
                                  <p:stCondLst>
                                    <p:cond delay="0"/>
                                  </p:stCondLst>
                                  <p:childTnLst>
                                    <p:set>
                                      <p:cBhvr>
                                        <p:cTn id="23" dur="1" fill="hold">
                                          <p:stCondLst>
                                            <p:cond delay="0"/>
                                          </p:stCondLst>
                                        </p:cTn>
                                        <p:tgtEl>
                                          <p:spTgt spid="294922"/>
                                        </p:tgtEl>
                                        <p:attrNameLst>
                                          <p:attrName>style.visibility</p:attrName>
                                        </p:attrNameLst>
                                      </p:cBhvr>
                                      <p:to>
                                        <p:strVal val="visible"/>
                                      </p:to>
                                    </p:set>
                                    <p:animEffect transition="in" filter="fade">
                                      <p:cBhvr>
                                        <p:cTn id="24" dur="500"/>
                                        <p:tgtEl>
                                          <p:spTgt spid="2949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4923"/>
                                        </p:tgtEl>
                                        <p:attrNameLst>
                                          <p:attrName>style.visibility</p:attrName>
                                        </p:attrNameLst>
                                      </p:cBhvr>
                                      <p:to>
                                        <p:strVal val="visible"/>
                                      </p:to>
                                    </p:set>
                                    <p:animEffect transition="in" filter="fade">
                                      <p:cBhvr>
                                        <p:cTn id="27" dur="500"/>
                                        <p:tgtEl>
                                          <p:spTgt spid="294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p:bldP spid="294916" grpId="0"/>
      <p:bldP spid="294917" grpId="0"/>
      <p:bldP spid="294918" grpId="0"/>
      <p:bldP spid="294919" grpId="0"/>
      <p:bldP spid="2949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1945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Δοκοί Ο/Σ</a:t>
            </a:r>
          </a:p>
        </p:txBody>
      </p:sp>
      <p:sp>
        <p:nvSpPr>
          <p:cNvPr id="19460" name="Text Box 4"/>
          <p:cNvSpPr txBox="1">
            <a:spLocks noChangeArrowheads="1"/>
          </p:cNvSpPr>
          <p:nvPr/>
        </p:nvSpPr>
        <p:spPr bwMode="auto">
          <a:xfrm>
            <a:off x="250825" y="1611313"/>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α) Μεταφορά κατακόρυφων φορτίων στα τοιχώματα και τα υποστυλώματα</a:t>
            </a:r>
          </a:p>
        </p:txBody>
      </p:sp>
      <p:sp>
        <p:nvSpPr>
          <p:cNvPr id="19461" name="Text Box 5"/>
          <p:cNvSpPr txBox="1">
            <a:spLocks noChangeArrowheads="1"/>
          </p:cNvSpPr>
          <p:nvPr/>
        </p:nvSpPr>
        <p:spPr bwMode="auto">
          <a:xfrm>
            <a:off x="250825" y="2044700"/>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β) Συμμετοχή στα πλαίσια για την παραλαβή των οριζόντιων φορτίων</a:t>
            </a:r>
          </a:p>
        </p:txBody>
      </p:sp>
      <p:sp>
        <p:nvSpPr>
          <p:cNvPr id="19462" name="Text Box 6"/>
          <p:cNvSpPr txBox="1">
            <a:spLocks noChangeArrowheads="1"/>
          </p:cNvSpPr>
          <p:nvPr/>
        </p:nvSpPr>
        <p:spPr bwMode="auto">
          <a:xfrm>
            <a:off x="250825" y="24765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Κάμψη της δοκού «προς τα κάτω»</a:t>
            </a:r>
          </a:p>
        </p:txBody>
      </p:sp>
      <p:sp>
        <p:nvSpPr>
          <p:cNvPr id="19463" name="Text Box 7"/>
          <p:cNvSpPr txBox="1">
            <a:spLocks noChangeArrowheads="1"/>
          </p:cNvSpPr>
          <p:nvPr/>
        </p:nvSpPr>
        <p:spPr bwMode="auto">
          <a:xfrm>
            <a:off x="430213" y="2924175"/>
            <a:ext cx="8605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sz="2000"/>
              <a:t>Λαμβάνεται υπόψη συνεργαζόμενο τμήμα της δοκού (συνήθως έμμεσα)</a:t>
            </a:r>
          </a:p>
        </p:txBody>
      </p:sp>
      <p:sp>
        <p:nvSpPr>
          <p:cNvPr id="295945" name="Text Box 9"/>
          <p:cNvSpPr txBox="1">
            <a:spLocks noChangeArrowheads="1"/>
          </p:cNvSpPr>
          <p:nvPr/>
        </p:nvSpPr>
        <p:spPr bwMode="auto">
          <a:xfrm>
            <a:off x="252413" y="3789363"/>
            <a:ext cx="35274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Προσομοίωση δοκού με διατομή πλακοδοκού όταν δεν προσομοιώνεται η πλάκα</a:t>
            </a:r>
          </a:p>
        </p:txBody>
      </p:sp>
      <p:pic>
        <p:nvPicPr>
          <p:cNvPr id="29594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413" y="3573463"/>
            <a:ext cx="41100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5945"/>
                                        </p:tgtEl>
                                        <p:attrNameLst>
                                          <p:attrName>style.visibility</p:attrName>
                                        </p:attrNameLst>
                                      </p:cBhvr>
                                      <p:to>
                                        <p:strVal val="visible"/>
                                      </p:to>
                                    </p:set>
                                    <p:animEffect transition="in" filter="fade">
                                      <p:cBhvr>
                                        <p:cTn id="7" dur="500"/>
                                        <p:tgtEl>
                                          <p:spTgt spid="295945"/>
                                        </p:tgtEl>
                                      </p:cBhvr>
                                    </p:animEffect>
                                  </p:childTnLst>
                                </p:cTn>
                              </p:par>
                              <p:par>
                                <p:cTn id="8" presetID="10" presetClass="entr" presetSubtype="0" fill="hold" nodeType="withEffect">
                                  <p:stCondLst>
                                    <p:cond delay="0"/>
                                  </p:stCondLst>
                                  <p:childTnLst>
                                    <p:set>
                                      <p:cBhvr>
                                        <p:cTn id="9" dur="1" fill="hold">
                                          <p:stCondLst>
                                            <p:cond delay="0"/>
                                          </p:stCondLst>
                                        </p:cTn>
                                        <p:tgtEl>
                                          <p:spTgt spid="295946"/>
                                        </p:tgtEl>
                                        <p:attrNameLst>
                                          <p:attrName>style.visibility</p:attrName>
                                        </p:attrNameLst>
                                      </p:cBhvr>
                                      <p:to>
                                        <p:strVal val="visible"/>
                                      </p:to>
                                    </p:set>
                                    <p:animEffect transition="in" filter="fade">
                                      <p:cBhvr>
                                        <p:cTn id="10" dur="500"/>
                                        <p:tgtEl>
                                          <p:spTgt spid="295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048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Δοκοί Ο/Σ</a:t>
            </a:r>
          </a:p>
        </p:txBody>
      </p:sp>
      <p:sp>
        <p:nvSpPr>
          <p:cNvPr id="20484" name="Text Box 4"/>
          <p:cNvSpPr txBox="1">
            <a:spLocks noChangeArrowheads="1"/>
          </p:cNvSpPr>
          <p:nvPr/>
        </p:nvSpPr>
        <p:spPr bwMode="auto">
          <a:xfrm>
            <a:off x="250825" y="1611313"/>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α) Μεταφορά κατακόρυφων φορτίων στα τοιχώματα και τα υποστυλώματα</a:t>
            </a:r>
          </a:p>
        </p:txBody>
      </p:sp>
      <p:sp>
        <p:nvSpPr>
          <p:cNvPr id="20485" name="Text Box 5"/>
          <p:cNvSpPr txBox="1">
            <a:spLocks noChangeArrowheads="1"/>
          </p:cNvSpPr>
          <p:nvPr/>
        </p:nvSpPr>
        <p:spPr bwMode="auto">
          <a:xfrm>
            <a:off x="250825" y="2044700"/>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β) Συμμετοχή στα πλαίσια για την παραλαβή των οριζόντιων φορτίων</a:t>
            </a:r>
          </a:p>
        </p:txBody>
      </p:sp>
      <p:sp>
        <p:nvSpPr>
          <p:cNvPr id="20486" name="Text Box 6"/>
          <p:cNvSpPr txBox="1">
            <a:spLocks noChangeArrowheads="1"/>
          </p:cNvSpPr>
          <p:nvPr/>
        </p:nvSpPr>
        <p:spPr bwMode="auto">
          <a:xfrm>
            <a:off x="250825" y="24765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Κάμψη της δοκού «προς τα κάτω»</a:t>
            </a:r>
          </a:p>
        </p:txBody>
      </p:sp>
      <p:sp>
        <p:nvSpPr>
          <p:cNvPr id="20487" name="Text Box 7"/>
          <p:cNvSpPr txBox="1">
            <a:spLocks noChangeArrowheads="1"/>
          </p:cNvSpPr>
          <p:nvPr/>
        </p:nvSpPr>
        <p:spPr bwMode="auto">
          <a:xfrm>
            <a:off x="430213" y="2924175"/>
            <a:ext cx="8605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sz="2000"/>
              <a:t>Λαμβάνεται υπόψη συνεργαζόμενο τμήμα της δοκού (συνήθως έμμεσα)</a:t>
            </a:r>
          </a:p>
        </p:txBody>
      </p:sp>
      <p:sp>
        <p:nvSpPr>
          <p:cNvPr id="296968" name="Text Box 8"/>
          <p:cNvSpPr txBox="1">
            <a:spLocks noChangeArrowheads="1"/>
          </p:cNvSpPr>
          <p:nvPr/>
        </p:nvSpPr>
        <p:spPr bwMode="auto">
          <a:xfrm>
            <a:off x="395288" y="5514975"/>
            <a:ext cx="86407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 Απομείωση δυσκαμψίας και δυστμησίας στο 1/2 της τιμής της πλήρους διατομής</a:t>
            </a:r>
          </a:p>
        </p:txBody>
      </p:sp>
      <p:sp>
        <p:nvSpPr>
          <p:cNvPr id="296970" name="Text Box 10"/>
          <p:cNvSpPr txBox="1">
            <a:spLocks noChangeArrowheads="1"/>
          </p:cNvSpPr>
          <p:nvPr/>
        </p:nvSpPr>
        <p:spPr bwMode="auto">
          <a:xfrm>
            <a:off x="395288" y="3357563"/>
            <a:ext cx="8605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sz="2000"/>
              <a:t>Θεώρηση ρηγματωμένων διατομών σταδίου ΙΙ (</a:t>
            </a:r>
            <a:r>
              <a:rPr lang="en-US" altLang="el-GR" sz="2000"/>
              <a:t>EC8</a:t>
            </a:r>
            <a:r>
              <a:rPr lang="el-GR" altLang="el-GR" sz="2000"/>
              <a:t> </a:t>
            </a:r>
            <a:r>
              <a:rPr lang="en-US" altLang="el-GR" sz="2000"/>
              <a:t>- </a:t>
            </a:r>
            <a:r>
              <a:rPr lang="el-GR" altLang="el-GR" sz="2000"/>
              <a:t>ΕΑΚ 2000 §3.2.3[2])</a:t>
            </a:r>
          </a:p>
        </p:txBody>
      </p:sp>
      <p:pic>
        <p:nvPicPr>
          <p:cNvPr id="29697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860800"/>
            <a:ext cx="72755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395288" y="5194300"/>
            <a:ext cx="86407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l-GR" sz="2000" i="1"/>
              <a:t>EC8 </a:t>
            </a:r>
            <a:r>
              <a:rPr lang="el-GR" altLang="el-GR" sz="2000" i="1"/>
              <a:t>§4.3.1(7):</a:t>
            </a:r>
          </a:p>
        </p:txBody>
      </p:sp>
      <p:sp>
        <p:nvSpPr>
          <p:cNvPr id="16" name="Text Box 8"/>
          <p:cNvSpPr txBox="1">
            <a:spLocks noChangeArrowheads="1"/>
          </p:cNvSpPr>
          <p:nvPr/>
        </p:nvSpPr>
        <p:spPr bwMode="auto">
          <a:xfrm>
            <a:off x="395288" y="6197600"/>
            <a:ext cx="86407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 Απομείωση δυσκαμψίας στο 1/2 της τιμής της πλήρους διατομής και δυστρεψίας στο 1/10 της τιμής της πλήρους διατομής</a:t>
            </a:r>
          </a:p>
        </p:txBody>
      </p:sp>
      <p:sp>
        <p:nvSpPr>
          <p:cNvPr id="17" name="Text Box 8"/>
          <p:cNvSpPr txBox="1">
            <a:spLocks noChangeArrowheads="1"/>
          </p:cNvSpPr>
          <p:nvPr/>
        </p:nvSpPr>
        <p:spPr bwMode="auto">
          <a:xfrm>
            <a:off x="395288" y="5876925"/>
            <a:ext cx="86407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l-GR" sz="2000" i="1"/>
              <a:t>EAK 2000 </a:t>
            </a:r>
            <a:r>
              <a:rPr lang="el-GR" altLang="el-GR" sz="2000" i="1"/>
              <a:t>§</a:t>
            </a:r>
            <a:r>
              <a:rPr lang="en-US" altLang="el-GR" sz="2000" i="1"/>
              <a:t>3</a:t>
            </a:r>
            <a:r>
              <a:rPr lang="el-GR" altLang="el-GR" sz="2000" i="1"/>
              <a:t>.2.</a:t>
            </a:r>
            <a:r>
              <a:rPr lang="en-US" altLang="el-GR" sz="2000" i="1"/>
              <a:t>3[2]</a:t>
            </a:r>
            <a:r>
              <a:rPr lang="el-GR" altLang="el-GR" sz="2000" i="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70"/>
                                        </p:tgtEl>
                                        <p:attrNameLst>
                                          <p:attrName>style.visibility</p:attrName>
                                        </p:attrNameLst>
                                      </p:cBhvr>
                                      <p:to>
                                        <p:strVal val="visible"/>
                                      </p:to>
                                    </p:set>
                                    <p:animEffect transition="in" filter="fade">
                                      <p:cBhvr>
                                        <p:cTn id="7" dur="500"/>
                                        <p:tgtEl>
                                          <p:spTgt spid="2969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68"/>
                                        </p:tgtEl>
                                        <p:attrNameLst>
                                          <p:attrName>style.visibility</p:attrName>
                                        </p:attrNameLst>
                                      </p:cBhvr>
                                      <p:to>
                                        <p:strVal val="visible"/>
                                      </p:to>
                                    </p:set>
                                    <p:animEffect transition="in" filter="fade">
                                      <p:cBhvr>
                                        <p:cTn id="13" dur="500"/>
                                        <p:tgtEl>
                                          <p:spTgt spid="296968"/>
                                        </p:tgtEl>
                                      </p:cBhvr>
                                    </p:animEffect>
                                  </p:childTnLst>
                                </p:cTn>
                              </p:par>
                              <p:par>
                                <p:cTn id="14" presetID="10" presetClass="entr" presetSubtype="0" fill="hold" nodeType="withEffect">
                                  <p:stCondLst>
                                    <p:cond delay="0"/>
                                  </p:stCondLst>
                                  <p:childTnLst>
                                    <p:set>
                                      <p:cBhvr>
                                        <p:cTn id="15" dur="1" fill="hold">
                                          <p:stCondLst>
                                            <p:cond delay="0"/>
                                          </p:stCondLst>
                                        </p:cTn>
                                        <p:tgtEl>
                                          <p:spTgt spid="296971"/>
                                        </p:tgtEl>
                                        <p:attrNameLst>
                                          <p:attrName>style.visibility</p:attrName>
                                        </p:attrNameLst>
                                      </p:cBhvr>
                                      <p:to>
                                        <p:strVal val="visible"/>
                                      </p:to>
                                    </p:set>
                                    <p:animEffect transition="in" filter="fade">
                                      <p:cBhvr>
                                        <p:cTn id="16" dur="500"/>
                                        <p:tgtEl>
                                          <p:spTgt spid="2969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8" grpId="0"/>
      <p:bldP spid="296970"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9798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Υποστυλώματα Ο/Σ</a:t>
            </a:r>
          </a:p>
        </p:txBody>
      </p:sp>
      <p:sp>
        <p:nvSpPr>
          <p:cNvPr id="297988" name="Text Box 4"/>
          <p:cNvSpPr txBox="1">
            <a:spLocks noChangeArrowheads="1"/>
          </p:cNvSpPr>
          <p:nvPr/>
        </p:nvSpPr>
        <p:spPr bwMode="auto">
          <a:xfrm>
            <a:off x="250825" y="1611313"/>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α) Μεταφορά φορτίων μέσω της θεμελίωσης στο έδαφος</a:t>
            </a:r>
          </a:p>
        </p:txBody>
      </p:sp>
      <p:sp>
        <p:nvSpPr>
          <p:cNvPr id="297989" name="Text Box 5"/>
          <p:cNvSpPr txBox="1">
            <a:spLocks noChangeArrowheads="1"/>
          </p:cNvSpPr>
          <p:nvPr/>
        </p:nvSpPr>
        <p:spPr bwMode="auto">
          <a:xfrm>
            <a:off x="250825" y="2044700"/>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β) Συμμετοχή στα πλαίσια για την παραλαβή των οριζόντιων φορτίων</a:t>
            </a:r>
          </a:p>
        </p:txBody>
      </p:sp>
      <p:sp>
        <p:nvSpPr>
          <p:cNvPr id="297990" name="Text Box 6"/>
          <p:cNvSpPr txBox="1">
            <a:spLocks noChangeArrowheads="1"/>
          </p:cNvSpPr>
          <p:nvPr/>
        </p:nvSpPr>
        <p:spPr bwMode="auto">
          <a:xfrm>
            <a:off x="250825" y="24765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Διαξονική κάμψη των στύλων</a:t>
            </a:r>
          </a:p>
        </p:txBody>
      </p:sp>
      <p:sp>
        <p:nvSpPr>
          <p:cNvPr id="297994" name="Text Box 10"/>
          <p:cNvSpPr txBox="1">
            <a:spLocks noChangeArrowheads="1"/>
          </p:cNvSpPr>
          <p:nvPr/>
        </p:nvSpPr>
        <p:spPr bwMode="auto">
          <a:xfrm>
            <a:off x="395288" y="2924175"/>
            <a:ext cx="86058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sz="2000"/>
              <a:t>Θεώρηση ρηγματωμένων διατομών σταδίου ΙΙ (</a:t>
            </a:r>
            <a:r>
              <a:rPr lang="en-US" altLang="el-GR" sz="2000"/>
              <a:t>EC8 </a:t>
            </a:r>
            <a:r>
              <a:rPr lang="el-GR" altLang="el-GR" sz="2000"/>
              <a:t>και ΕΑΚ 2000)</a:t>
            </a:r>
          </a:p>
        </p:txBody>
      </p:sp>
      <p:sp>
        <p:nvSpPr>
          <p:cNvPr id="13" name="Text Box 8"/>
          <p:cNvSpPr txBox="1">
            <a:spLocks noChangeArrowheads="1"/>
          </p:cNvSpPr>
          <p:nvPr/>
        </p:nvSpPr>
        <p:spPr bwMode="auto">
          <a:xfrm>
            <a:off x="395288" y="3749675"/>
            <a:ext cx="86407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 Απομείωση δυσκαμψίας και δυστμησίας στο 1/2 της τιμής της πλήρους διατομής</a:t>
            </a:r>
          </a:p>
        </p:txBody>
      </p:sp>
      <p:sp>
        <p:nvSpPr>
          <p:cNvPr id="14" name="Text Box 8"/>
          <p:cNvSpPr txBox="1">
            <a:spLocks noChangeArrowheads="1"/>
          </p:cNvSpPr>
          <p:nvPr/>
        </p:nvSpPr>
        <p:spPr bwMode="auto">
          <a:xfrm>
            <a:off x="395288" y="3429000"/>
            <a:ext cx="86407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l-GR" sz="2000" i="1"/>
              <a:t>EC8 </a:t>
            </a:r>
            <a:r>
              <a:rPr lang="el-GR" altLang="el-GR" sz="2000" i="1"/>
              <a:t>§4.3.1(7):</a:t>
            </a:r>
          </a:p>
        </p:txBody>
      </p:sp>
      <p:sp>
        <p:nvSpPr>
          <p:cNvPr id="15" name="Text Box 8"/>
          <p:cNvSpPr txBox="1">
            <a:spLocks noChangeArrowheads="1"/>
          </p:cNvSpPr>
          <p:nvPr/>
        </p:nvSpPr>
        <p:spPr bwMode="auto">
          <a:xfrm>
            <a:off x="395288" y="4598988"/>
            <a:ext cx="86407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Aft>
                <a:spcPts val="300"/>
              </a:spcAft>
              <a:buFontTx/>
              <a:buChar char="-"/>
            </a:pPr>
            <a:r>
              <a:rPr lang="el-GR" altLang="el-GR" i="1"/>
              <a:t> Δυσκαμψία ίση με την τιμή της πλήρους διατομής (κλείσιμο ρωγμών λόγω θλιπτικού φορτίου, αν και στα σχόλια του ΕΑΚ 2000 προτείνονται σχετικές απομειώσεις)</a:t>
            </a:r>
          </a:p>
          <a:p>
            <a:pPr eaLnBrk="1" hangingPunct="1">
              <a:lnSpc>
                <a:spcPct val="115000"/>
              </a:lnSpc>
              <a:spcAft>
                <a:spcPts val="300"/>
              </a:spcAft>
              <a:buFontTx/>
              <a:buChar char="-"/>
            </a:pPr>
            <a:r>
              <a:rPr lang="el-GR" altLang="el-GR" i="1"/>
              <a:t> Δυστρεψία ίση με το 1/10 της τιμής της πλήρους διατομής</a:t>
            </a:r>
          </a:p>
        </p:txBody>
      </p:sp>
      <p:sp>
        <p:nvSpPr>
          <p:cNvPr id="16" name="Text Box 8"/>
          <p:cNvSpPr txBox="1">
            <a:spLocks noChangeArrowheads="1"/>
          </p:cNvSpPr>
          <p:nvPr/>
        </p:nvSpPr>
        <p:spPr bwMode="auto">
          <a:xfrm>
            <a:off x="395288" y="4278313"/>
            <a:ext cx="86407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l-GR" sz="2000" i="1"/>
              <a:t>EAK 2000 </a:t>
            </a:r>
            <a:r>
              <a:rPr lang="el-GR" altLang="el-GR" sz="2000" i="1"/>
              <a:t>§</a:t>
            </a:r>
            <a:r>
              <a:rPr lang="en-US" altLang="el-GR" sz="2000" i="1"/>
              <a:t>3</a:t>
            </a:r>
            <a:r>
              <a:rPr lang="el-GR" altLang="el-GR" sz="2000" i="1"/>
              <a:t>.2.</a:t>
            </a:r>
            <a:r>
              <a:rPr lang="en-US" altLang="el-GR" sz="2000" i="1"/>
              <a:t>3[2]</a:t>
            </a:r>
            <a:r>
              <a:rPr lang="el-GR" altLang="el-GR" sz="2000" i="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7987"/>
                                        </p:tgtEl>
                                        <p:attrNameLst>
                                          <p:attrName>style.visibility</p:attrName>
                                        </p:attrNameLst>
                                      </p:cBhvr>
                                      <p:to>
                                        <p:strVal val="visible"/>
                                      </p:to>
                                    </p:set>
                                    <p:animEffect transition="in" filter="fade">
                                      <p:cBhvr>
                                        <p:cTn id="7" dur="500"/>
                                        <p:tgtEl>
                                          <p:spTgt spid="2979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988"/>
                                        </p:tgtEl>
                                        <p:attrNameLst>
                                          <p:attrName>style.visibility</p:attrName>
                                        </p:attrNameLst>
                                      </p:cBhvr>
                                      <p:to>
                                        <p:strVal val="visible"/>
                                      </p:to>
                                    </p:set>
                                    <p:animEffect transition="in" filter="fade">
                                      <p:cBhvr>
                                        <p:cTn id="10" dur="500"/>
                                        <p:tgtEl>
                                          <p:spTgt spid="2979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7989"/>
                                        </p:tgtEl>
                                        <p:attrNameLst>
                                          <p:attrName>style.visibility</p:attrName>
                                        </p:attrNameLst>
                                      </p:cBhvr>
                                      <p:to>
                                        <p:strVal val="visible"/>
                                      </p:to>
                                    </p:set>
                                    <p:animEffect transition="in" filter="fade">
                                      <p:cBhvr>
                                        <p:cTn id="13" dur="500"/>
                                        <p:tgtEl>
                                          <p:spTgt spid="29798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7990"/>
                                        </p:tgtEl>
                                        <p:attrNameLst>
                                          <p:attrName>style.visibility</p:attrName>
                                        </p:attrNameLst>
                                      </p:cBhvr>
                                      <p:to>
                                        <p:strVal val="visible"/>
                                      </p:to>
                                    </p:set>
                                    <p:animEffect transition="in" filter="fade">
                                      <p:cBhvr>
                                        <p:cTn id="18" dur="500"/>
                                        <p:tgtEl>
                                          <p:spTgt spid="2979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7994"/>
                                        </p:tgtEl>
                                        <p:attrNameLst>
                                          <p:attrName>style.visibility</p:attrName>
                                        </p:attrNameLst>
                                      </p:cBhvr>
                                      <p:to>
                                        <p:strVal val="visible"/>
                                      </p:to>
                                    </p:set>
                                    <p:animEffect transition="in" filter="fade">
                                      <p:cBhvr>
                                        <p:cTn id="23" dur="500"/>
                                        <p:tgtEl>
                                          <p:spTgt spid="2979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p:bldP spid="297988" grpId="0"/>
      <p:bldP spid="297989" grpId="0"/>
      <p:bldP spid="297990" grpId="0"/>
      <p:bldP spid="297994"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331913" y="2205038"/>
            <a:ext cx="61928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3200" i="1"/>
              <a:t>ΚΕΦΑΛΑΙΟ </a:t>
            </a:r>
            <a:r>
              <a:rPr lang="en-US" altLang="el-GR" sz="3200" i="1"/>
              <a:t>3</a:t>
            </a:r>
            <a:endParaRPr lang="en-GB" altLang="el-GR" sz="3200" i="1"/>
          </a:p>
        </p:txBody>
      </p:sp>
      <p:sp>
        <p:nvSpPr>
          <p:cNvPr id="193541" name="Text Box 5"/>
          <p:cNvSpPr txBox="1">
            <a:spLocks noChangeArrowheads="1"/>
          </p:cNvSpPr>
          <p:nvPr/>
        </p:nvSpPr>
        <p:spPr bwMode="auto">
          <a:xfrm>
            <a:off x="1044575" y="3063875"/>
            <a:ext cx="669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Λεπτομέρειες προσομοίωσης δομικών στοιχείων</a:t>
            </a:r>
            <a:endParaRPr lang="en-GB" altLang="el-GR" sz="24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500"/>
                                        <p:tgtEl>
                                          <p:spTgt spid="1935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541"/>
                                        </p:tgtEl>
                                        <p:attrNameLst>
                                          <p:attrName>style.visibility</p:attrName>
                                        </p:attrNameLst>
                                      </p:cBhvr>
                                      <p:to>
                                        <p:strVal val="visible"/>
                                      </p:to>
                                    </p:set>
                                    <p:animEffect transition="in" filter="fade">
                                      <p:cBhvr>
                                        <p:cTn id="10" dur="500"/>
                                        <p:tgtEl>
                                          <p:spTgt spid="193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9901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299012" name="Text Box 4"/>
          <p:cNvSpPr txBox="1">
            <a:spLocks noChangeArrowheads="1"/>
          </p:cNvSpPr>
          <p:nvPr/>
        </p:nvSpPr>
        <p:spPr bwMode="auto">
          <a:xfrm>
            <a:off x="250825" y="1611313"/>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α) Μεταφορά φορτίων μέσω της θεμελίωσης στο έδαφος</a:t>
            </a:r>
          </a:p>
        </p:txBody>
      </p:sp>
      <p:sp>
        <p:nvSpPr>
          <p:cNvPr id="299013" name="Text Box 5"/>
          <p:cNvSpPr txBox="1">
            <a:spLocks noChangeArrowheads="1"/>
          </p:cNvSpPr>
          <p:nvPr/>
        </p:nvSpPr>
        <p:spPr bwMode="auto">
          <a:xfrm>
            <a:off x="250825" y="2044700"/>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β) Παραλαβή των οριζόντιων φορτίων σε σημαντικό ποσοστό</a:t>
            </a:r>
          </a:p>
        </p:txBody>
      </p:sp>
      <p:sp>
        <p:nvSpPr>
          <p:cNvPr id="299014" name="Text Box 6"/>
          <p:cNvSpPr txBox="1">
            <a:spLocks noChangeArrowheads="1"/>
          </p:cNvSpPr>
          <p:nvPr/>
        </p:nvSpPr>
        <p:spPr bwMode="auto">
          <a:xfrm>
            <a:off x="250825" y="47244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Κάμψη κυρίως κατά την ισχυρή διεύθυνση</a:t>
            </a:r>
          </a:p>
        </p:txBody>
      </p:sp>
      <p:sp>
        <p:nvSpPr>
          <p:cNvPr id="299022" name="Text Box 14"/>
          <p:cNvSpPr txBox="1">
            <a:spLocks noChangeArrowheads="1"/>
          </p:cNvSpPr>
          <p:nvPr/>
        </p:nvSpPr>
        <p:spPr bwMode="auto">
          <a:xfrm>
            <a:off x="611188" y="2430463"/>
            <a:ext cx="8281987"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5000"/>
              </a:lnSpc>
              <a:buFontTx/>
              <a:buChar char="-"/>
            </a:pPr>
            <a:r>
              <a:rPr lang="el-GR" altLang="el-GR" i="1"/>
              <a:t> </a:t>
            </a:r>
            <a:r>
              <a:rPr lang="en-US" altLang="el-GR" i="1"/>
              <a:t>EC8</a:t>
            </a:r>
            <a:r>
              <a:rPr lang="el-GR" altLang="el-GR" i="1"/>
              <a:t>: Αναλόγως του ποσοστού αντοχής σε οριζόντια φορτία που παρέχεται από τα τοιχώματα (</a:t>
            </a:r>
            <a:r>
              <a:rPr lang="en-US" altLang="el-GR" i="1"/>
              <a:t>EC8 </a:t>
            </a:r>
            <a:r>
              <a:rPr lang="el-GR" altLang="el-GR" i="1"/>
              <a:t>§5.1.2), γίνεται χαρακτηρισμός του συστήματος ως σύστημα τοιχωμάτων (</a:t>
            </a:r>
            <a:r>
              <a:rPr lang="en-US" altLang="el-GR" i="1"/>
              <a:t>wall system</a:t>
            </a:r>
            <a:r>
              <a:rPr lang="el-GR" altLang="el-GR" i="1"/>
              <a:t>, &gt;65%</a:t>
            </a:r>
            <a:r>
              <a:rPr lang="en-US" altLang="el-GR" i="1"/>
              <a:t>) </a:t>
            </a:r>
            <a:r>
              <a:rPr lang="el-GR" altLang="el-GR" i="1"/>
              <a:t>ή διπλό σύστημα ισοδύναμο προς σύστημα τοιχωμάτων (</a:t>
            </a:r>
            <a:r>
              <a:rPr lang="en-US" altLang="el-GR" i="1"/>
              <a:t>wall-equivalent dual system</a:t>
            </a:r>
            <a:r>
              <a:rPr lang="el-GR" altLang="el-GR" i="1"/>
              <a:t>, &gt;50%</a:t>
            </a:r>
            <a:r>
              <a:rPr lang="en-US" altLang="el-GR" i="1"/>
              <a:t>) </a:t>
            </a:r>
            <a:r>
              <a:rPr lang="el-GR" altLang="el-GR" i="1"/>
              <a:t>και σχετική απαλλαγή από ικανοτικό έλεγχο κόμβων δοκών-υποστυλωμάτων </a:t>
            </a:r>
            <a:r>
              <a:rPr lang="en-US" altLang="el-GR" i="1"/>
              <a:t>(EC8 </a:t>
            </a:r>
            <a:r>
              <a:rPr lang="el-GR" altLang="el-GR" i="1"/>
              <a:t>§4.4.2.3(4)). </a:t>
            </a:r>
          </a:p>
        </p:txBody>
      </p:sp>
      <p:sp>
        <p:nvSpPr>
          <p:cNvPr id="12" name="Text Box 14"/>
          <p:cNvSpPr txBox="1">
            <a:spLocks noChangeArrowheads="1"/>
          </p:cNvSpPr>
          <p:nvPr/>
        </p:nvSpPr>
        <p:spPr bwMode="auto">
          <a:xfrm>
            <a:off x="611188" y="4019550"/>
            <a:ext cx="8281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5000"/>
              </a:lnSpc>
              <a:buFontTx/>
              <a:buChar char="-"/>
            </a:pPr>
            <a:r>
              <a:rPr lang="el-GR" altLang="el-GR" i="1"/>
              <a:t> ΕΑΚ 2000: Απαλλαγή από ικανοτικό έλεγχο των κόμβων δοκών-υποστυλωμάτων  όταν παραλαμβάνουν &gt;60% της σεισμικής τέμνουσας βάσης (ΕΑΚ §4.1.4.2β[2])</a:t>
            </a:r>
          </a:p>
        </p:txBody>
      </p:sp>
      <p:sp>
        <p:nvSpPr>
          <p:cNvPr id="14" name="Text Box 10"/>
          <p:cNvSpPr txBox="1">
            <a:spLocks noChangeArrowheads="1"/>
          </p:cNvSpPr>
          <p:nvPr/>
        </p:nvSpPr>
        <p:spPr bwMode="auto">
          <a:xfrm>
            <a:off x="395288" y="5118100"/>
            <a:ext cx="86058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sz="2000"/>
              <a:t>Θεώρηση ρηγματωμένων διατομών σταδίου ΙΙ (</a:t>
            </a:r>
            <a:r>
              <a:rPr lang="en-US" altLang="el-GR" sz="2000"/>
              <a:t>EC8 </a:t>
            </a:r>
            <a:r>
              <a:rPr lang="el-GR" altLang="el-GR" sz="2000"/>
              <a:t>και ΕΑΚ 2000)</a:t>
            </a:r>
          </a:p>
        </p:txBody>
      </p:sp>
      <p:sp>
        <p:nvSpPr>
          <p:cNvPr id="15" name="Text Box 8"/>
          <p:cNvSpPr txBox="1">
            <a:spLocks noChangeArrowheads="1"/>
          </p:cNvSpPr>
          <p:nvPr/>
        </p:nvSpPr>
        <p:spPr bwMode="auto">
          <a:xfrm>
            <a:off x="395288" y="5813425"/>
            <a:ext cx="864076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 Απομείωση δυσκαμψίας και δυστμησίας στο 1/2 της τιμής της πλήρους διατομής</a:t>
            </a:r>
          </a:p>
        </p:txBody>
      </p:sp>
      <p:sp>
        <p:nvSpPr>
          <p:cNvPr id="16" name="Text Box 8"/>
          <p:cNvSpPr txBox="1">
            <a:spLocks noChangeArrowheads="1"/>
          </p:cNvSpPr>
          <p:nvPr/>
        </p:nvSpPr>
        <p:spPr bwMode="auto">
          <a:xfrm>
            <a:off x="395288" y="5521325"/>
            <a:ext cx="864076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l-GR" i="1"/>
              <a:t>EC8 </a:t>
            </a:r>
            <a:r>
              <a:rPr lang="el-GR" altLang="el-GR" i="1"/>
              <a:t>§4.3.1(7):</a:t>
            </a:r>
          </a:p>
        </p:txBody>
      </p:sp>
      <p:sp>
        <p:nvSpPr>
          <p:cNvPr id="17" name="Text Box 8"/>
          <p:cNvSpPr txBox="1">
            <a:spLocks noChangeArrowheads="1"/>
          </p:cNvSpPr>
          <p:nvPr/>
        </p:nvSpPr>
        <p:spPr bwMode="auto">
          <a:xfrm>
            <a:off x="395288" y="6481763"/>
            <a:ext cx="86407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Aft>
                <a:spcPts val="300"/>
              </a:spcAft>
              <a:buFontTx/>
              <a:buChar char="-"/>
            </a:pPr>
            <a:r>
              <a:rPr lang="el-GR" altLang="el-GR" i="1"/>
              <a:t> Δυσκαμψία ίση με</a:t>
            </a:r>
            <a:r>
              <a:rPr lang="en-US" altLang="el-GR" i="1"/>
              <a:t> </a:t>
            </a:r>
            <a:r>
              <a:rPr lang="el-GR" altLang="el-GR" i="1"/>
              <a:t>τα </a:t>
            </a:r>
            <a:r>
              <a:rPr lang="en-US" altLang="el-GR" i="1"/>
              <a:t>2/3</a:t>
            </a:r>
            <a:r>
              <a:rPr lang="el-GR" altLang="el-GR" i="1"/>
              <a:t> της τιμής της πλήρους διατομής και </a:t>
            </a:r>
            <a:r>
              <a:rPr lang="el-GR" altLang="el-GR" i="1" u="sng"/>
              <a:t>δυστρεψία στο 1/10</a:t>
            </a:r>
          </a:p>
        </p:txBody>
      </p:sp>
      <p:sp>
        <p:nvSpPr>
          <p:cNvPr id="18" name="Text Box 8"/>
          <p:cNvSpPr txBox="1">
            <a:spLocks noChangeArrowheads="1"/>
          </p:cNvSpPr>
          <p:nvPr/>
        </p:nvSpPr>
        <p:spPr bwMode="auto">
          <a:xfrm>
            <a:off x="395288" y="6189663"/>
            <a:ext cx="86407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l-GR" i="1"/>
              <a:t>EAK 2000 </a:t>
            </a:r>
            <a:r>
              <a:rPr lang="el-GR" altLang="el-GR" i="1"/>
              <a:t>§</a:t>
            </a:r>
            <a:r>
              <a:rPr lang="en-US" altLang="el-GR" i="1"/>
              <a:t>3</a:t>
            </a:r>
            <a:r>
              <a:rPr lang="el-GR" altLang="el-GR" i="1"/>
              <a:t>.2.</a:t>
            </a:r>
            <a:r>
              <a:rPr lang="en-US" altLang="el-GR" i="1"/>
              <a:t>3[2]</a:t>
            </a:r>
            <a:r>
              <a:rPr lang="el-GR" altLang="el-GR" i="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fade">
                                      <p:cBhvr>
                                        <p:cTn id="7" dur="500"/>
                                        <p:tgtEl>
                                          <p:spTgt spid="2990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9012"/>
                                        </p:tgtEl>
                                        <p:attrNameLst>
                                          <p:attrName>style.visibility</p:attrName>
                                        </p:attrNameLst>
                                      </p:cBhvr>
                                      <p:to>
                                        <p:strVal val="visible"/>
                                      </p:to>
                                    </p:set>
                                    <p:animEffect transition="in" filter="fade">
                                      <p:cBhvr>
                                        <p:cTn id="10" dur="500"/>
                                        <p:tgtEl>
                                          <p:spTgt spid="2990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9013"/>
                                        </p:tgtEl>
                                        <p:attrNameLst>
                                          <p:attrName>style.visibility</p:attrName>
                                        </p:attrNameLst>
                                      </p:cBhvr>
                                      <p:to>
                                        <p:strVal val="visible"/>
                                      </p:to>
                                    </p:set>
                                    <p:animEffect transition="in" filter="fade">
                                      <p:cBhvr>
                                        <p:cTn id="13" dur="500"/>
                                        <p:tgtEl>
                                          <p:spTgt spid="2990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9022"/>
                                        </p:tgtEl>
                                        <p:attrNameLst>
                                          <p:attrName>style.visibility</p:attrName>
                                        </p:attrNameLst>
                                      </p:cBhvr>
                                      <p:to>
                                        <p:strVal val="visible"/>
                                      </p:to>
                                    </p:set>
                                    <p:animEffect transition="in" filter="fade">
                                      <p:cBhvr>
                                        <p:cTn id="16" dur="500"/>
                                        <p:tgtEl>
                                          <p:spTgt spid="2990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9014"/>
                                        </p:tgtEl>
                                        <p:attrNameLst>
                                          <p:attrName>style.visibility</p:attrName>
                                        </p:attrNameLst>
                                      </p:cBhvr>
                                      <p:to>
                                        <p:strVal val="visible"/>
                                      </p:to>
                                    </p:set>
                                    <p:animEffect transition="in" filter="fade">
                                      <p:cBhvr>
                                        <p:cTn id="21" dur="500"/>
                                        <p:tgtEl>
                                          <p:spTgt spid="2990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p:bldP spid="299012" grpId="0"/>
      <p:bldP spid="299013" grpId="0"/>
      <p:bldP spid="299014" grpId="0"/>
      <p:bldP spid="299022" grpId="0"/>
      <p:bldP spid="12"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3555"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300038" name="Text Box 6"/>
          <p:cNvSpPr txBox="1">
            <a:spLocks noChangeArrowheads="1"/>
          </p:cNvSpPr>
          <p:nvPr/>
        </p:nvSpPr>
        <p:spPr bwMode="auto">
          <a:xfrm>
            <a:off x="250825" y="1628775"/>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Ορισμός τοιχώματος κατά ΕΑΚ 2000 (ΦΕΚ 781/18-06-2003)</a:t>
            </a:r>
          </a:p>
        </p:txBody>
      </p:sp>
      <p:sp>
        <p:nvSpPr>
          <p:cNvPr id="300039" name="Text Box 7"/>
          <p:cNvSpPr txBox="1">
            <a:spLocks noChangeArrowheads="1"/>
          </p:cNvSpPr>
          <p:nvPr/>
        </p:nvSpPr>
        <p:spPr bwMode="auto">
          <a:xfrm>
            <a:off x="395288" y="2087563"/>
            <a:ext cx="860583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sz="2000"/>
              <a:t>(σχετίζεται με την αντισεισμική συμπεριφορά του τοιχώματος)</a:t>
            </a:r>
          </a:p>
        </p:txBody>
      </p:sp>
      <p:sp>
        <p:nvSpPr>
          <p:cNvPr id="300041" name="Text Box 9"/>
          <p:cNvSpPr txBox="1">
            <a:spLocks noChangeArrowheads="1"/>
          </p:cNvSpPr>
          <p:nvPr/>
        </p:nvSpPr>
        <p:spPr bwMode="auto">
          <a:xfrm>
            <a:off x="395288" y="2519363"/>
            <a:ext cx="86407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Μήκος τοιχώματος </a:t>
            </a:r>
            <a:r>
              <a:rPr lang="el-GR" altLang="el-GR" sz="2000" i="1">
                <a:cs typeface="Arial" panose="020B0604020202020204" pitchFamily="34" charset="0"/>
              </a:rPr>
              <a:t>≥</a:t>
            </a:r>
            <a:r>
              <a:rPr lang="en-US" altLang="el-GR" sz="1000" i="1">
                <a:cs typeface="Arial" panose="020B0604020202020204" pitchFamily="34" charset="0"/>
              </a:rPr>
              <a:t> </a:t>
            </a:r>
            <a:r>
              <a:rPr lang="el-GR" altLang="el-GR" sz="2000" i="1">
                <a:cs typeface="Arial" panose="020B0604020202020204" pitchFamily="34" charset="0"/>
              </a:rPr>
              <a:t>1.5</a:t>
            </a:r>
            <a:r>
              <a:rPr lang="en-US" altLang="el-GR" sz="2000" i="1">
                <a:cs typeface="Arial" panose="020B0604020202020204" pitchFamily="34" charset="0"/>
              </a:rPr>
              <a:t>m</a:t>
            </a:r>
            <a:r>
              <a:rPr lang="el-GR" altLang="el-GR" sz="2000" i="1">
                <a:cs typeface="Arial" panose="020B0604020202020204" pitchFamily="34" charset="0"/>
              </a:rPr>
              <a:t> για κτίρια έως 4 ορόφους</a:t>
            </a:r>
          </a:p>
        </p:txBody>
      </p:sp>
      <p:sp>
        <p:nvSpPr>
          <p:cNvPr id="300043" name="Text Box 11"/>
          <p:cNvSpPr txBox="1">
            <a:spLocks noChangeArrowheads="1"/>
          </p:cNvSpPr>
          <p:nvPr/>
        </p:nvSpPr>
        <p:spPr bwMode="auto">
          <a:xfrm>
            <a:off x="395288" y="2933700"/>
            <a:ext cx="86407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Μήκος τοιχώματος </a:t>
            </a:r>
            <a:r>
              <a:rPr lang="el-GR" altLang="el-GR" sz="2000" i="1">
                <a:cs typeface="Arial" panose="020B0604020202020204" pitchFamily="34" charset="0"/>
              </a:rPr>
              <a:t>≥</a:t>
            </a:r>
            <a:r>
              <a:rPr lang="en-US" altLang="el-GR" sz="1000" i="1">
                <a:cs typeface="Arial" panose="020B0604020202020204" pitchFamily="34" charset="0"/>
              </a:rPr>
              <a:t> </a:t>
            </a:r>
            <a:r>
              <a:rPr lang="el-GR" altLang="el-GR" sz="2000" i="1">
                <a:cs typeface="Arial" panose="020B0604020202020204" pitchFamily="34" charset="0"/>
              </a:rPr>
              <a:t>2.0</a:t>
            </a:r>
            <a:r>
              <a:rPr lang="en-US" altLang="el-GR" sz="2000" i="1">
                <a:cs typeface="Arial" panose="020B0604020202020204" pitchFamily="34" charset="0"/>
              </a:rPr>
              <a:t>m</a:t>
            </a:r>
            <a:r>
              <a:rPr lang="el-GR" altLang="el-GR" sz="2000" i="1">
                <a:cs typeface="Arial" panose="020B0604020202020204" pitchFamily="34" charset="0"/>
              </a:rPr>
              <a:t> για κτίρια άνω των 4 ορόφων</a:t>
            </a:r>
          </a:p>
        </p:txBody>
      </p:sp>
      <p:sp>
        <p:nvSpPr>
          <p:cNvPr id="300044" name="Text Box 12"/>
          <p:cNvSpPr txBox="1">
            <a:spLocks noChangeArrowheads="1"/>
          </p:cNvSpPr>
          <p:nvPr/>
        </p:nvSpPr>
        <p:spPr bwMode="auto">
          <a:xfrm>
            <a:off x="250825" y="4213225"/>
            <a:ext cx="878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Ορισμός τοιχώματος κατά </a:t>
            </a:r>
            <a:r>
              <a:rPr lang="en-US" altLang="el-GR" sz="2000"/>
              <a:t>EC2 </a:t>
            </a:r>
            <a:r>
              <a:rPr lang="el-GR" altLang="el-GR" sz="2000"/>
              <a:t>§9.6.1 και ΕΚΩΣ 2000 §18.5.1</a:t>
            </a:r>
          </a:p>
        </p:txBody>
      </p:sp>
      <p:sp>
        <p:nvSpPr>
          <p:cNvPr id="300046" name="Text Box 14"/>
          <p:cNvSpPr txBox="1">
            <a:spLocks noChangeArrowheads="1"/>
          </p:cNvSpPr>
          <p:nvPr/>
        </p:nvSpPr>
        <p:spPr bwMode="auto">
          <a:xfrm>
            <a:off x="395288" y="5103813"/>
            <a:ext cx="8640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Κατακόρυφα δομικά στοιχεία διαμορφώνονται και οπλίζονται ως τοιχώματα όταν </a:t>
            </a:r>
            <a:r>
              <a:rPr lang="en-US" altLang="el-GR" sz="2000" i="1"/>
              <a:t>L</a:t>
            </a:r>
            <a:r>
              <a:rPr lang="en-US" altLang="el-GR" sz="1000" i="1"/>
              <a:t> </a:t>
            </a:r>
            <a:r>
              <a:rPr lang="en-US" altLang="el-GR" sz="2000" i="1"/>
              <a:t>/</a:t>
            </a:r>
            <a:r>
              <a:rPr lang="en-US" altLang="el-GR" sz="1000" i="1"/>
              <a:t> </a:t>
            </a:r>
            <a:r>
              <a:rPr lang="en-US" altLang="el-GR" sz="2000" i="1"/>
              <a:t>b </a:t>
            </a:r>
            <a:r>
              <a:rPr lang="en-US" altLang="el-GR" sz="2000" i="1">
                <a:cs typeface="Arial" panose="020B0604020202020204" pitchFamily="34" charset="0"/>
              </a:rPr>
              <a:t>≥</a:t>
            </a:r>
            <a:r>
              <a:rPr lang="en-US" altLang="el-GR" sz="1000" i="1">
                <a:cs typeface="Arial" panose="020B0604020202020204" pitchFamily="34" charset="0"/>
              </a:rPr>
              <a:t> </a:t>
            </a:r>
            <a:r>
              <a:rPr lang="en-US" altLang="el-GR" sz="2000" i="1">
                <a:cs typeface="Arial" panose="020B0604020202020204" pitchFamily="34" charset="0"/>
              </a:rPr>
              <a:t>4</a:t>
            </a:r>
          </a:p>
        </p:txBody>
      </p:sp>
      <p:sp>
        <p:nvSpPr>
          <p:cNvPr id="300048" name="Text Box 16"/>
          <p:cNvSpPr txBox="1">
            <a:spLocks noChangeArrowheads="1"/>
          </p:cNvSpPr>
          <p:nvPr/>
        </p:nvSpPr>
        <p:spPr bwMode="auto">
          <a:xfrm>
            <a:off x="395288" y="4597400"/>
            <a:ext cx="8605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sz="2000"/>
              <a:t>(σχετίζεται με την διαμόρφωση</a:t>
            </a:r>
            <a:r>
              <a:rPr lang="en-US" altLang="el-GR" sz="2000"/>
              <a:t> </a:t>
            </a:r>
            <a:r>
              <a:rPr lang="el-GR" altLang="el-GR" sz="2000"/>
              <a:t>-</a:t>
            </a:r>
            <a:r>
              <a:rPr lang="en-US" altLang="el-GR" sz="2000"/>
              <a:t> </a:t>
            </a:r>
            <a:r>
              <a:rPr lang="el-GR" altLang="el-GR" sz="2000"/>
              <a:t>διαστασιολόγηση του τοιχώματος)</a:t>
            </a:r>
          </a:p>
        </p:txBody>
      </p:sp>
      <p:sp>
        <p:nvSpPr>
          <p:cNvPr id="11" name="Text Box 7"/>
          <p:cNvSpPr txBox="1">
            <a:spLocks noChangeArrowheads="1"/>
          </p:cNvSpPr>
          <p:nvPr/>
        </p:nvSpPr>
        <p:spPr bwMode="auto">
          <a:xfrm>
            <a:off x="395288" y="3328988"/>
            <a:ext cx="86058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l-GR" altLang="el-GR"/>
              <a:t>(δεν υπάρχει σχετική διάταξη ελάχιστου μήκους στον </a:t>
            </a:r>
            <a:r>
              <a:rPr lang="en-US" altLang="el-GR"/>
              <a:t>EC8</a:t>
            </a:r>
            <a:r>
              <a:rPr lang="el-GR" altLang="el-GR"/>
              <a:t>, αντίθετα στην §5.1.2 αναφέρει ως τοιχώματα τα κατακόρυφα στοιχεία με </a:t>
            </a:r>
            <a:r>
              <a:rPr lang="en-US" altLang="el-GR"/>
              <a:t>L/b</a:t>
            </a:r>
            <a:r>
              <a:rPr lang="en-US" altLang="el-GR">
                <a:latin typeface="Calibri" panose="020F0502020204030204" pitchFamily="34" charset="0"/>
              </a:rPr>
              <a:t>≥4</a:t>
            </a:r>
            <a:r>
              <a:rPr lang="el-GR" altLang="el-G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0038"/>
                                        </p:tgtEl>
                                        <p:attrNameLst>
                                          <p:attrName>style.visibility</p:attrName>
                                        </p:attrNameLst>
                                      </p:cBhvr>
                                      <p:to>
                                        <p:strVal val="visible"/>
                                      </p:to>
                                    </p:set>
                                    <p:animEffect transition="in" filter="fade">
                                      <p:cBhvr>
                                        <p:cTn id="7" dur="500"/>
                                        <p:tgtEl>
                                          <p:spTgt spid="3000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0039"/>
                                        </p:tgtEl>
                                        <p:attrNameLst>
                                          <p:attrName>style.visibility</p:attrName>
                                        </p:attrNameLst>
                                      </p:cBhvr>
                                      <p:to>
                                        <p:strVal val="visible"/>
                                      </p:to>
                                    </p:set>
                                    <p:animEffect transition="in" filter="fade">
                                      <p:cBhvr>
                                        <p:cTn id="10" dur="500"/>
                                        <p:tgtEl>
                                          <p:spTgt spid="3000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0041"/>
                                        </p:tgtEl>
                                        <p:attrNameLst>
                                          <p:attrName>style.visibility</p:attrName>
                                        </p:attrNameLst>
                                      </p:cBhvr>
                                      <p:to>
                                        <p:strVal val="visible"/>
                                      </p:to>
                                    </p:set>
                                    <p:animEffect transition="in" filter="fade">
                                      <p:cBhvr>
                                        <p:cTn id="13" dur="500"/>
                                        <p:tgtEl>
                                          <p:spTgt spid="3000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0043"/>
                                        </p:tgtEl>
                                        <p:attrNameLst>
                                          <p:attrName>style.visibility</p:attrName>
                                        </p:attrNameLst>
                                      </p:cBhvr>
                                      <p:to>
                                        <p:strVal val="visible"/>
                                      </p:to>
                                    </p:set>
                                    <p:animEffect transition="in" filter="fade">
                                      <p:cBhvr>
                                        <p:cTn id="16" dur="500"/>
                                        <p:tgtEl>
                                          <p:spTgt spid="3000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0044"/>
                                        </p:tgtEl>
                                        <p:attrNameLst>
                                          <p:attrName>style.visibility</p:attrName>
                                        </p:attrNameLst>
                                      </p:cBhvr>
                                      <p:to>
                                        <p:strVal val="visible"/>
                                      </p:to>
                                    </p:set>
                                    <p:animEffect transition="in" filter="fade">
                                      <p:cBhvr>
                                        <p:cTn id="21" dur="500"/>
                                        <p:tgtEl>
                                          <p:spTgt spid="3000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0046"/>
                                        </p:tgtEl>
                                        <p:attrNameLst>
                                          <p:attrName>style.visibility</p:attrName>
                                        </p:attrNameLst>
                                      </p:cBhvr>
                                      <p:to>
                                        <p:strVal val="visible"/>
                                      </p:to>
                                    </p:set>
                                    <p:animEffect transition="in" filter="fade">
                                      <p:cBhvr>
                                        <p:cTn id="24" dur="500"/>
                                        <p:tgtEl>
                                          <p:spTgt spid="3000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0048"/>
                                        </p:tgtEl>
                                        <p:attrNameLst>
                                          <p:attrName>style.visibility</p:attrName>
                                        </p:attrNameLst>
                                      </p:cBhvr>
                                      <p:to>
                                        <p:strVal val="visible"/>
                                      </p:to>
                                    </p:set>
                                    <p:animEffect transition="in" filter="fade">
                                      <p:cBhvr>
                                        <p:cTn id="27" dur="500"/>
                                        <p:tgtEl>
                                          <p:spTgt spid="3000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8" grpId="0"/>
      <p:bldP spid="300039" grpId="0"/>
      <p:bldP spid="300041" grpId="0"/>
      <p:bldP spid="300043" grpId="0"/>
      <p:bldP spid="300044" grpId="0"/>
      <p:bldP spid="300046" grpId="0"/>
      <p:bldP spid="30004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457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301060" name="Text Box 4"/>
          <p:cNvSpPr txBox="1">
            <a:spLocks noChangeArrowheads="1"/>
          </p:cNvSpPr>
          <p:nvPr/>
        </p:nvSpPr>
        <p:spPr bwMode="auto">
          <a:xfrm>
            <a:off x="250825" y="1628775"/>
            <a:ext cx="30257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Τοίχωμα κατά ΕΑΚ 2000</a:t>
            </a:r>
          </a:p>
        </p:txBody>
      </p:sp>
      <p:sp>
        <p:nvSpPr>
          <p:cNvPr id="301062" name="Text Box 6"/>
          <p:cNvSpPr txBox="1">
            <a:spLocks noChangeArrowheads="1"/>
          </p:cNvSpPr>
          <p:nvPr/>
        </p:nvSpPr>
        <p:spPr bwMode="auto">
          <a:xfrm>
            <a:off x="395288" y="1989138"/>
            <a:ext cx="30972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a:t>
            </a:r>
            <a:r>
              <a:rPr lang="en-US" altLang="el-GR" sz="2000" i="1"/>
              <a:t>L</a:t>
            </a:r>
            <a:r>
              <a:rPr lang="el-GR" altLang="el-GR" sz="2000" i="1"/>
              <a:t> </a:t>
            </a:r>
            <a:r>
              <a:rPr lang="el-GR" altLang="el-GR" sz="2000" i="1">
                <a:cs typeface="Arial" panose="020B0604020202020204" pitchFamily="34" charset="0"/>
              </a:rPr>
              <a:t>≥</a:t>
            </a:r>
            <a:r>
              <a:rPr lang="en-US" altLang="el-GR" sz="1000" i="1">
                <a:cs typeface="Arial" panose="020B0604020202020204" pitchFamily="34" charset="0"/>
              </a:rPr>
              <a:t> </a:t>
            </a:r>
            <a:r>
              <a:rPr lang="el-GR" altLang="el-GR" sz="2000" i="1">
                <a:cs typeface="Arial" panose="020B0604020202020204" pitchFamily="34" charset="0"/>
              </a:rPr>
              <a:t>1.5</a:t>
            </a:r>
            <a:r>
              <a:rPr lang="en-US" altLang="el-GR" sz="2000" i="1">
                <a:cs typeface="Arial" panose="020B0604020202020204" pitchFamily="34" charset="0"/>
              </a:rPr>
              <a:t>m</a:t>
            </a:r>
            <a:r>
              <a:rPr lang="el-GR" altLang="el-GR" sz="2000" i="1">
                <a:cs typeface="Arial" panose="020B0604020202020204" pitchFamily="34" charset="0"/>
              </a:rPr>
              <a:t> </a:t>
            </a:r>
            <a:r>
              <a:rPr lang="en-US" altLang="el-GR" sz="2000" i="1">
                <a:cs typeface="Arial" panose="020B0604020202020204" pitchFamily="34" charset="0"/>
              </a:rPr>
              <a:t>(</a:t>
            </a:r>
            <a:r>
              <a:rPr lang="el-GR" altLang="el-GR" sz="2000" i="1">
                <a:cs typeface="Arial" panose="020B0604020202020204" pitchFamily="34" charset="0"/>
              </a:rPr>
              <a:t>έως 4 ορόφους)</a:t>
            </a:r>
          </a:p>
        </p:txBody>
      </p:sp>
      <p:sp>
        <p:nvSpPr>
          <p:cNvPr id="301063" name="Text Box 7"/>
          <p:cNvSpPr txBox="1">
            <a:spLocks noChangeArrowheads="1"/>
          </p:cNvSpPr>
          <p:nvPr/>
        </p:nvSpPr>
        <p:spPr bwMode="auto">
          <a:xfrm>
            <a:off x="395288" y="2403475"/>
            <a:ext cx="28813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a:t>
            </a:r>
            <a:r>
              <a:rPr lang="en-US" altLang="el-GR" sz="2000" i="1"/>
              <a:t>L</a:t>
            </a:r>
            <a:r>
              <a:rPr lang="el-GR" altLang="el-GR" sz="2000" i="1"/>
              <a:t> </a:t>
            </a:r>
            <a:r>
              <a:rPr lang="el-GR" altLang="el-GR" sz="2000" i="1">
                <a:cs typeface="Arial" panose="020B0604020202020204" pitchFamily="34" charset="0"/>
              </a:rPr>
              <a:t>≥</a:t>
            </a:r>
            <a:r>
              <a:rPr lang="en-US" altLang="el-GR" sz="1000" i="1">
                <a:cs typeface="Arial" panose="020B0604020202020204" pitchFamily="34" charset="0"/>
              </a:rPr>
              <a:t> </a:t>
            </a:r>
            <a:r>
              <a:rPr lang="el-GR" altLang="el-GR" sz="2000" i="1">
                <a:cs typeface="Arial" panose="020B0604020202020204" pitchFamily="34" charset="0"/>
              </a:rPr>
              <a:t>2.0</a:t>
            </a:r>
            <a:r>
              <a:rPr lang="en-US" altLang="el-GR" sz="2000" i="1">
                <a:cs typeface="Arial" panose="020B0604020202020204" pitchFamily="34" charset="0"/>
              </a:rPr>
              <a:t>m</a:t>
            </a:r>
            <a:r>
              <a:rPr lang="el-GR" altLang="el-GR" sz="2000" i="1">
                <a:cs typeface="Arial" panose="020B0604020202020204" pitchFamily="34" charset="0"/>
              </a:rPr>
              <a:t> </a:t>
            </a:r>
            <a:r>
              <a:rPr lang="en-US" altLang="el-GR" sz="2000" i="1">
                <a:cs typeface="Arial" panose="020B0604020202020204" pitchFamily="34" charset="0"/>
              </a:rPr>
              <a:t>( &gt;</a:t>
            </a:r>
            <a:r>
              <a:rPr lang="el-GR" altLang="el-GR" sz="2000" i="1">
                <a:cs typeface="Arial" panose="020B0604020202020204" pitchFamily="34" charset="0"/>
              </a:rPr>
              <a:t> 4 ορόφων</a:t>
            </a:r>
            <a:r>
              <a:rPr lang="en-US" altLang="el-GR" sz="2000" i="1">
                <a:cs typeface="Arial" panose="020B0604020202020204" pitchFamily="34" charset="0"/>
              </a:rPr>
              <a:t>)</a:t>
            </a:r>
            <a:endParaRPr lang="el-GR" altLang="el-GR" sz="2000" i="1">
              <a:cs typeface="Arial" panose="020B0604020202020204" pitchFamily="34" charset="0"/>
            </a:endParaRPr>
          </a:p>
        </p:txBody>
      </p:sp>
      <p:sp>
        <p:nvSpPr>
          <p:cNvPr id="301064" name="Text Box 8"/>
          <p:cNvSpPr txBox="1">
            <a:spLocks noChangeArrowheads="1"/>
          </p:cNvSpPr>
          <p:nvPr/>
        </p:nvSpPr>
        <p:spPr bwMode="auto">
          <a:xfrm>
            <a:off x="5291138" y="1628775"/>
            <a:ext cx="32416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Τοίχωμα κατά ΕΚΩΣ 2000</a:t>
            </a:r>
          </a:p>
        </p:txBody>
      </p:sp>
      <p:sp>
        <p:nvSpPr>
          <p:cNvPr id="301065" name="Text Box 9"/>
          <p:cNvSpPr txBox="1">
            <a:spLocks noChangeArrowheads="1"/>
          </p:cNvSpPr>
          <p:nvPr/>
        </p:nvSpPr>
        <p:spPr bwMode="auto">
          <a:xfrm>
            <a:off x="5435600" y="2060575"/>
            <a:ext cx="25923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a:t>
            </a:r>
            <a:r>
              <a:rPr lang="en-US" altLang="el-GR" sz="2000" i="1"/>
              <a:t>L</a:t>
            </a:r>
            <a:r>
              <a:rPr lang="en-US" altLang="el-GR" sz="1000" i="1"/>
              <a:t> </a:t>
            </a:r>
            <a:r>
              <a:rPr lang="en-US" altLang="el-GR" sz="2000" i="1"/>
              <a:t>/</a:t>
            </a:r>
            <a:r>
              <a:rPr lang="en-US" altLang="el-GR" sz="1000" i="1"/>
              <a:t> </a:t>
            </a:r>
            <a:r>
              <a:rPr lang="en-US" altLang="el-GR" sz="2000" i="1"/>
              <a:t>b </a:t>
            </a:r>
            <a:r>
              <a:rPr lang="en-US" altLang="el-GR" sz="2000" i="1">
                <a:cs typeface="Arial" panose="020B0604020202020204" pitchFamily="34" charset="0"/>
              </a:rPr>
              <a:t>≥</a:t>
            </a:r>
            <a:r>
              <a:rPr lang="en-US" altLang="el-GR" sz="1000" i="1">
                <a:cs typeface="Arial" panose="020B0604020202020204" pitchFamily="34" charset="0"/>
              </a:rPr>
              <a:t> </a:t>
            </a:r>
            <a:r>
              <a:rPr lang="en-US" altLang="el-GR" sz="2000" i="1">
                <a:cs typeface="Arial" panose="020B0604020202020204" pitchFamily="34" charset="0"/>
              </a:rPr>
              <a:t>4</a:t>
            </a:r>
          </a:p>
        </p:txBody>
      </p:sp>
      <p:sp>
        <p:nvSpPr>
          <p:cNvPr id="301067" name="Rectangle 11"/>
          <p:cNvSpPr>
            <a:spLocks noChangeArrowheads="1"/>
          </p:cNvSpPr>
          <p:nvPr/>
        </p:nvSpPr>
        <p:spPr bwMode="auto">
          <a:xfrm>
            <a:off x="395288" y="3760788"/>
            <a:ext cx="2698750" cy="719137"/>
          </a:xfrm>
          <a:prstGeom prst="rect">
            <a:avLst/>
          </a:prstGeom>
          <a:solidFill>
            <a:srgbClr val="EAEAE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01068" name="Text Box 12"/>
          <p:cNvSpPr txBox="1">
            <a:spLocks noChangeArrowheads="1"/>
          </p:cNvSpPr>
          <p:nvPr/>
        </p:nvSpPr>
        <p:spPr bwMode="auto">
          <a:xfrm>
            <a:off x="1042988" y="4479925"/>
            <a:ext cx="12954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n-US" altLang="el-GR" i="1"/>
              <a:t>L</a:t>
            </a:r>
            <a:r>
              <a:rPr lang="el-GR" altLang="el-GR" i="1"/>
              <a:t>= </a:t>
            </a:r>
            <a:r>
              <a:rPr lang="el-GR" altLang="el-GR" i="1">
                <a:cs typeface="Arial" panose="020B0604020202020204" pitchFamily="34" charset="0"/>
              </a:rPr>
              <a:t>1.50</a:t>
            </a:r>
            <a:r>
              <a:rPr lang="en-US" altLang="el-GR" i="1">
                <a:cs typeface="Arial" panose="020B0604020202020204" pitchFamily="34" charset="0"/>
              </a:rPr>
              <a:t>m</a:t>
            </a:r>
            <a:endParaRPr lang="el-GR" altLang="el-GR" i="1">
              <a:cs typeface="Arial" panose="020B0604020202020204" pitchFamily="34" charset="0"/>
            </a:endParaRPr>
          </a:p>
        </p:txBody>
      </p:sp>
      <p:sp>
        <p:nvSpPr>
          <p:cNvPr id="301069" name="Text Box 13"/>
          <p:cNvSpPr txBox="1">
            <a:spLocks noChangeArrowheads="1"/>
          </p:cNvSpPr>
          <p:nvPr/>
        </p:nvSpPr>
        <p:spPr bwMode="auto">
          <a:xfrm>
            <a:off x="3059113" y="3903663"/>
            <a:ext cx="12954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n-US" altLang="el-GR" i="1"/>
              <a:t>b</a:t>
            </a:r>
            <a:r>
              <a:rPr lang="el-GR" altLang="el-GR" i="1"/>
              <a:t>= </a:t>
            </a:r>
            <a:r>
              <a:rPr lang="en-US" altLang="el-GR" i="1">
                <a:cs typeface="Arial" panose="020B0604020202020204" pitchFamily="34" charset="0"/>
              </a:rPr>
              <a:t>0</a:t>
            </a:r>
            <a:r>
              <a:rPr lang="el-GR" altLang="el-GR" i="1">
                <a:cs typeface="Arial" panose="020B0604020202020204" pitchFamily="34" charset="0"/>
              </a:rPr>
              <a:t>.</a:t>
            </a:r>
            <a:r>
              <a:rPr lang="en-US" altLang="el-GR" i="1">
                <a:cs typeface="Arial" panose="020B0604020202020204" pitchFamily="34" charset="0"/>
              </a:rPr>
              <a:t>4</a:t>
            </a:r>
            <a:r>
              <a:rPr lang="el-GR" altLang="el-GR" i="1">
                <a:cs typeface="Arial" panose="020B0604020202020204" pitchFamily="34" charset="0"/>
              </a:rPr>
              <a:t>0</a:t>
            </a:r>
            <a:r>
              <a:rPr lang="en-US" altLang="el-GR" i="1">
                <a:cs typeface="Arial" panose="020B0604020202020204" pitchFamily="34" charset="0"/>
              </a:rPr>
              <a:t>m</a:t>
            </a:r>
            <a:endParaRPr lang="el-GR" altLang="el-GR" i="1">
              <a:cs typeface="Arial" panose="020B0604020202020204" pitchFamily="34" charset="0"/>
            </a:endParaRPr>
          </a:p>
        </p:txBody>
      </p:sp>
      <p:sp>
        <p:nvSpPr>
          <p:cNvPr id="301070" name="Text Box 14"/>
          <p:cNvSpPr txBox="1">
            <a:spLocks noChangeArrowheads="1"/>
          </p:cNvSpPr>
          <p:nvPr/>
        </p:nvSpPr>
        <p:spPr bwMode="auto">
          <a:xfrm>
            <a:off x="827088" y="3355975"/>
            <a:ext cx="21605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l-GR" altLang="el-GR" i="1" u="sng"/>
              <a:t>Κτίριο 4 ορόφων</a:t>
            </a:r>
            <a:endParaRPr lang="el-GR" altLang="el-GR" i="1" u="sng">
              <a:cs typeface="Arial" panose="020B0604020202020204" pitchFamily="34" charset="0"/>
            </a:endParaRPr>
          </a:p>
        </p:txBody>
      </p:sp>
      <p:sp>
        <p:nvSpPr>
          <p:cNvPr id="301071" name="Text Box 15"/>
          <p:cNvSpPr txBox="1">
            <a:spLocks noChangeArrowheads="1"/>
          </p:cNvSpPr>
          <p:nvPr/>
        </p:nvSpPr>
        <p:spPr bwMode="auto">
          <a:xfrm>
            <a:off x="4787900" y="3733800"/>
            <a:ext cx="3960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a:t>Είναι τοίχωμα κατά ΕΑΚ αλλά όχι κατά ΕΚΩΣ</a:t>
            </a:r>
            <a:r>
              <a:rPr lang="en-US" altLang="el-GR" sz="2000"/>
              <a:t> (</a:t>
            </a:r>
            <a:r>
              <a:rPr lang="el-GR" altLang="el-GR" sz="2000"/>
              <a:t>οπλίζεται ως στύλος)</a:t>
            </a:r>
            <a:endParaRPr lang="en-US" altLang="el-GR" sz="2000">
              <a:cs typeface="Arial" panose="020B0604020202020204" pitchFamily="34" charset="0"/>
            </a:endParaRPr>
          </a:p>
        </p:txBody>
      </p:sp>
      <p:sp>
        <p:nvSpPr>
          <p:cNvPr id="301072" name="Rectangle 16"/>
          <p:cNvSpPr>
            <a:spLocks noChangeArrowheads="1"/>
          </p:cNvSpPr>
          <p:nvPr/>
        </p:nvSpPr>
        <p:spPr bwMode="auto">
          <a:xfrm>
            <a:off x="757238" y="5416550"/>
            <a:ext cx="2159000" cy="539750"/>
          </a:xfrm>
          <a:prstGeom prst="rect">
            <a:avLst/>
          </a:prstGeom>
          <a:solidFill>
            <a:srgbClr val="EAEAE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01073" name="Text Box 17"/>
          <p:cNvSpPr txBox="1">
            <a:spLocks noChangeArrowheads="1"/>
          </p:cNvSpPr>
          <p:nvPr/>
        </p:nvSpPr>
        <p:spPr bwMode="auto">
          <a:xfrm>
            <a:off x="1189038" y="5992813"/>
            <a:ext cx="12954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n-US" altLang="el-GR" i="1"/>
              <a:t>L</a:t>
            </a:r>
            <a:r>
              <a:rPr lang="el-GR" altLang="el-GR" i="1"/>
              <a:t>= </a:t>
            </a:r>
            <a:r>
              <a:rPr lang="el-GR" altLang="el-GR" i="1">
                <a:cs typeface="Arial" panose="020B0604020202020204" pitchFamily="34" charset="0"/>
              </a:rPr>
              <a:t>1.</a:t>
            </a:r>
            <a:r>
              <a:rPr lang="en-US" altLang="el-GR" i="1">
                <a:cs typeface="Arial" panose="020B0604020202020204" pitchFamily="34" charset="0"/>
              </a:rPr>
              <a:t>2</a:t>
            </a:r>
            <a:r>
              <a:rPr lang="el-GR" altLang="el-GR" i="1">
                <a:cs typeface="Arial" panose="020B0604020202020204" pitchFamily="34" charset="0"/>
              </a:rPr>
              <a:t>0</a:t>
            </a:r>
            <a:r>
              <a:rPr lang="en-US" altLang="el-GR" i="1">
                <a:cs typeface="Arial" panose="020B0604020202020204" pitchFamily="34" charset="0"/>
              </a:rPr>
              <a:t>m</a:t>
            </a:r>
            <a:endParaRPr lang="el-GR" altLang="el-GR" i="1">
              <a:cs typeface="Arial" panose="020B0604020202020204" pitchFamily="34" charset="0"/>
            </a:endParaRPr>
          </a:p>
        </p:txBody>
      </p:sp>
      <p:sp>
        <p:nvSpPr>
          <p:cNvPr id="301074" name="Text Box 18"/>
          <p:cNvSpPr txBox="1">
            <a:spLocks noChangeArrowheads="1"/>
          </p:cNvSpPr>
          <p:nvPr/>
        </p:nvSpPr>
        <p:spPr bwMode="auto">
          <a:xfrm>
            <a:off x="2916238" y="5559425"/>
            <a:ext cx="12954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n-US" altLang="el-GR" i="1"/>
              <a:t>b</a:t>
            </a:r>
            <a:r>
              <a:rPr lang="el-GR" altLang="el-GR" i="1"/>
              <a:t>= </a:t>
            </a:r>
            <a:r>
              <a:rPr lang="en-US" altLang="el-GR" i="1">
                <a:cs typeface="Arial" panose="020B0604020202020204" pitchFamily="34" charset="0"/>
              </a:rPr>
              <a:t>0</a:t>
            </a:r>
            <a:r>
              <a:rPr lang="el-GR" altLang="el-GR" i="1">
                <a:cs typeface="Arial" panose="020B0604020202020204" pitchFamily="34" charset="0"/>
              </a:rPr>
              <a:t>.</a:t>
            </a:r>
            <a:r>
              <a:rPr lang="en-US" altLang="el-GR" i="1">
                <a:cs typeface="Arial" panose="020B0604020202020204" pitchFamily="34" charset="0"/>
              </a:rPr>
              <a:t>3</a:t>
            </a:r>
            <a:r>
              <a:rPr lang="el-GR" altLang="el-GR" i="1">
                <a:cs typeface="Arial" panose="020B0604020202020204" pitchFamily="34" charset="0"/>
              </a:rPr>
              <a:t>0</a:t>
            </a:r>
            <a:r>
              <a:rPr lang="en-US" altLang="el-GR" i="1">
                <a:cs typeface="Arial" panose="020B0604020202020204" pitchFamily="34" charset="0"/>
              </a:rPr>
              <a:t>m</a:t>
            </a:r>
            <a:endParaRPr lang="el-GR" altLang="el-GR" i="1">
              <a:cs typeface="Arial" panose="020B0604020202020204" pitchFamily="34" charset="0"/>
            </a:endParaRPr>
          </a:p>
        </p:txBody>
      </p:sp>
      <p:sp>
        <p:nvSpPr>
          <p:cNvPr id="301075" name="Text Box 19"/>
          <p:cNvSpPr txBox="1">
            <a:spLocks noChangeArrowheads="1"/>
          </p:cNvSpPr>
          <p:nvPr/>
        </p:nvSpPr>
        <p:spPr bwMode="auto">
          <a:xfrm>
            <a:off x="827088" y="5011738"/>
            <a:ext cx="21605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l-GR" altLang="el-GR" i="1" u="sng"/>
              <a:t>Κτίριο 4 ορόφων</a:t>
            </a:r>
            <a:endParaRPr lang="el-GR" altLang="el-GR" i="1" u="sng">
              <a:cs typeface="Arial" panose="020B0604020202020204" pitchFamily="34" charset="0"/>
            </a:endParaRPr>
          </a:p>
        </p:txBody>
      </p:sp>
      <p:sp>
        <p:nvSpPr>
          <p:cNvPr id="301076" name="Text Box 20"/>
          <p:cNvSpPr txBox="1">
            <a:spLocks noChangeArrowheads="1"/>
          </p:cNvSpPr>
          <p:nvPr/>
        </p:nvSpPr>
        <p:spPr bwMode="auto">
          <a:xfrm>
            <a:off x="4787900" y="5146675"/>
            <a:ext cx="396081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a:t>Είναι τοίχωμα κατά ΕΚΩΣ (οπλίζεται αντίστοιχα) αλλά όχι κατά ΕΑΚ</a:t>
            </a:r>
            <a:endParaRPr lang="en-US" altLang="el-GR" sz="2000">
              <a:cs typeface="Arial" panose="020B0604020202020204" pitchFamily="34" charset="0"/>
            </a:endParaRPr>
          </a:p>
        </p:txBody>
      </p:sp>
      <p:sp>
        <p:nvSpPr>
          <p:cNvPr id="301077" name="Text Box 21"/>
          <p:cNvSpPr txBox="1">
            <a:spLocks noChangeArrowheads="1"/>
          </p:cNvSpPr>
          <p:nvPr/>
        </p:nvSpPr>
        <p:spPr bwMode="auto">
          <a:xfrm>
            <a:off x="3059113" y="4435475"/>
            <a:ext cx="12954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n-US" altLang="el-GR" i="1">
                <a:solidFill>
                  <a:srgbClr val="FF3300"/>
                </a:solidFill>
              </a:rPr>
              <a:t>L/b</a:t>
            </a:r>
            <a:r>
              <a:rPr lang="el-GR" altLang="el-GR" i="1">
                <a:solidFill>
                  <a:srgbClr val="FF3300"/>
                </a:solidFill>
              </a:rPr>
              <a:t>= </a:t>
            </a:r>
            <a:r>
              <a:rPr lang="en-US" altLang="el-GR" i="1">
                <a:solidFill>
                  <a:srgbClr val="FF3300"/>
                </a:solidFill>
                <a:cs typeface="Arial" panose="020B0604020202020204" pitchFamily="34" charset="0"/>
              </a:rPr>
              <a:t>3</a:t>
            </a:r>
            <a:r>
              <a:rPr lang="el-GR" altLang="el-GR" i="1">
                <a:solidFill>
                  <a:srgbClr val="FF3300"/>
                </a:solidFill>
                <a:cs typeface="Arial" panose="020B0604020202020204" pitchFamily="34" charset="0"/>
              </a:rPr>
              <a:t>.</a:t>
            </a:r>
            <a:r>
              <a:rPr lang="en-US" altLang="el-GR" i="1">
                <a:solidFill>
                  <a:srgbClr val="FF3300"/>
                </a:solidFill>
                <a:cs typeface="Arial" panose="020B0604020202020204" pitchFamily="34" charset="0"/>
              </a:rPr>
              <a:t>7</a:t>
            </a:r>
            <a:r>
              <a:rPr lang="el-GR" altLang="el-GR" i="1">
                <a:solidFill>
                  <a:srgbClr val="FF3300"/>
                </a:solidFill>
                <a:cs typeface="Arial" panose="020B0604020202020204" pitchFamily="34" charset="0"/>
              </a:rPr>
              <a:t>5</a:t>
            </a:r>
          </a:p>
        </p:txBody>
      </p:sp>
      <p:sp>
        <p:nvSpPr>
          <p:cNvPr id="301078" name="Text Box 22"/>
          <p:cNvSpPr txBox="1">
            <a:spLocks noChangeArrowheads="1"/>
          </p:cNvSpPr>
          <p:nvPr/>
        </p:nvSpPr>
        <p:spPr bwMode="auto">
          <a:xfrm>
            <a:off x="2916238" y="5948363"/>
            <a:ext cx="12954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n-US" altLang="el-GR" i="1">
                <a:solidFill>
                  <a:srgbClr val="FF3300"/>
                </a:solidFill>
              </a:rPr>
              <a:t>L/b</a:t>
            </a:r>
            <a:r>
              <a:rPr lang="el-GR" altLang="el-GR" i="1">
                <a:solidFill>
                  <a:srgbClr val="FF3300"/>
                </a:solidFill>
              </a:rPr>
              <a:t>= </a:t>
            </a:r>
            <a:r>
              <a:rPr lang="en-US" altLang="el-GR" i="1">
                <a:solidFill>
                  <a:srgbClr val="FF3300"/>
                </a:solidFill>
                <a:cs typeface="Arial" panose="020B0604020202020204" pitchFamily="34" charset="0"/>
              </a:rPr>
              <a:t>4.0</a:t>
            </a:r>
            <a:endParaRPr lang="el-GR" altLang="el-GR" i="1">
              <a:solidFill>
                <a:srgbClr val="FF3300"/>
              </a:solidFill>
              <a:cs typeface="Arial" panose="020B0604020202020204" pitchFamily="34" charset="0"/>
            </a:endParaRPr>
          </a:p>
        </p:txBody>
      </p:sp>
      <p:grpSp>
        <p:nvGrpSpPr>
          <p:cNvPr id="2" name="Group 42"/>
          <p:cNvGrpSpPr>
            <a:grpSpLocks/>
          </p:cNvGrpSpPr>
          <p:nvPr/>
        </p:nvGrpSpPr>
        <p:grpSpPr bwMode="auto">
          <a:xfrm>
            <a:off x="539750" y="3849688"/>
            <a:ext cx="2376488" cy="504825"/>
            <a:chOff x="340" y="2296"/>
            <a:chExt cx="1497" cy="318"/>
          </a:xfrm>
        </p:grpSpPr>
        <p:sp>
          <p:nvSpPr>
            <p:cNvPr id="24625" name="Rectangle 23"/>
            <p:cNvSpPr>
              <a:spLocks noChangeArrowheads="1"/>
            </p:cNvSpPr>
            <p:nvPr/>
          </p:nvSpPr>
          <p:spPr bwMode="auto">
            <a:xfrm>
              <a:off x="340" y="2296"/>
              <a:ext cx="1497" cy="31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26" name="Oval 24"/>
            <p:cNvSpPr>
              <a:spLocks noChangeArrowheads="1"/>
            </p:cNvSpPr>
            <p:nvPr/>
          </p:nvSpPr>
          <p:spPr bwMode="auto">
            <a:xfrm>
              <a:off x="350" y="2303"/>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27" name="Oval 25"/>
            <p:cNvSpPr>
              <a:spLocks noChangeArrowheads="1"/>
            </p:cNvSpPr>
            <p:nvPr/>
          </p:nvSpPr>
          <p:spPr bwMode="auto">
            <a:xfrm>
              <a:off x="340" y="2557"/>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28" name="Oval 26"/>
            <p:cNvSpPr>
              <a:spLocks noChangeArrowheads="1"/>
            </p:cNvSpPr>
            <p:nvPr/>
          </p:nvSpPr>
          <p:spPr bwMode="auto">
            <a:xfrm>
              <a:off x="347" y="2432"/>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29" name="Oval 27"/>
            <p:cNvSpPr>
              <a:spLocks noChangeArrowheads="1"/>
            </p:cNvSpPr>
            <p:nvPr/>
          </p:nvSpPr>
          <p:spPr bwMode="auto">
            <a:xfrm>
              <a:off x="1792" y="2303"/>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30" name="Oval 28"/>
            <p:cNvSpPr>
              <a:spLocks noChangeArrowheads="1"/>
            </p:cNvSpPr>
            <p:nvPr/>
          </p:nvSpPr>
          <p:spPr bwMode="auto">
            <a:xfrm>
              <a:off x="1782" y="2557"/>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31" name="Oval 29"/>
            <p:cNvSpPr>
              <a:spLocks noChangeArrowheads="1"/>
            </p:cNvSpPr>
            <p:nvPr/>
          </p:nvSpPr>
          <p:spPr bwMode="auto">
            <a:xfrm>
              <a:off x="1789" y="2432"/>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32" name="Oval 30"/>
            <p:cNvSpPr>
              <a:spLocks noChangeArrowheads="1"/>
            </p:cNvSpPr>
            <p:nvPr/>
          </p:nvSpPr>
          <p:spPr bwMode="auto">
            <a:xfrm>
              <a:off x="612" y="2303"/>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33" name="Oval 31"/>
            <p:cNvSpPr>
              <a:spLocks noChangeArrowheads="1"/>
            </p:cNvSpPr>
            <p:nvPr/>
          </p:nvSpPr>
          <p:spPr bwMode="auto">
            <a:xfrm>
              <a:off x="602" y="2557"/>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34" name="Oval 33"/>
            <p:cNvSpPr>
              <a:spLocks noChangeArrowheads="1"/>
            </p:cNvSpPr>
            <p:nvPr/>
          </p:nvSpPr>
          <p:spPr bwMode="auto">
            <a:xfrm>
              <a:off x="885" y="2306"/>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35" name="Oval 34"/>
            <p:cNvSpPr>
              <a:spLocks noChangeArrowheads="1"/>
            </p:cNvSpPr>
            <p:nvPr/>
          </p:nvSpPr>
          <p:spPr bwMode="auto">
            <a:xfrm>
              <a:off x="875" y="2560"/>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36" name="Oval 36"/>
            <p:cNvSpPr>
              <a:spLocks noChangeArrowheads="1"/>
            </p:cNvSpPr>
            <p:nvPr/>
          </p:nvSpPr>
          <p:spPr bwMode="auto">
            <a:xfrm>
              <a:off x="1202" y="2306"/>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37" name="Oval 37"/>
            <p:cNvSpPr>
              <a:spLocks noChangeArrowheads="1"/>
            </p:cNvSpPr>
            <p:nvPr/>
          </p:nvSpPr>
          <p:spPr bwMode="auto">
            <a:xfrm>
              <a:off x="1192" y="2560"/>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38" name="Oval 39"/>
            <p:cNvSpPr>
              <a:spLocks noChangeArrowheads="1"/>
            </p:cNvSpPr>
            <p:nvPr/>
          </p:nvSpPr>
          <p:spPr bwMode="auto">
            <a:xfrm>
              <a:off x="1488" y="2303"/>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39" name="Oval 40"/>
            <p:cNvSpPr>
              <a:spLocks noChangeArrowheads="1"/>
            </p:cNvSpPr>
            <p:nvPr/>
          </p:nvSpPr>
          <p:spPr bwMode="auto">
            <a:xfrm>
              <a:off x="1478" y="2557"/>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pSp>
      <p:grpSp>
        <p:nvGrpSpPr>
          <p:cNvPr id="3" name="Group 84"/>
          <p:cNvGrpSpPr>
            <a:grpSpLocks/>
          </p:cNvGrpSpPr>
          <p:nvPr/>
        </p:nvGrpSpPr>
        <p:grpSpPr bwMode="auto">
          <a:xfrm>
            <a:off x="844550" y="5472113"/>
            <a:ext cx="1985963" cy="433387"/>
            <a:chOff x="532" y="3318"/>
            <a:chExt cx="1251" cy="273"/>
          </a:xfrm>
        </p:grpSpPr>
        <p:sp>
          <p:nvSpPr>
            <p:cNvPr id="24600" name="Rectangle 43"/>
            <p:cNvSpPr>
              <a:spLocks noChangeArrowheads="1"/>
            </p:cNvSpPr>
            <p:nvPr/>
          </p:nvSpPr>
          <p:spPr bwMode="auto">
            <a:xfrm>
              <a:off x="532" y="3318"/>
              <a:ext cx="216"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01" name="Rectangle 44"/>
            <p:cNvSpPr>
              <a:spLocks noChangeArrowheads="1"/>
            </p:cNvSpPr>
            <p:nvPr/>
          </p:nvSpPr>
          <p:spPr bwMode="auto">
            <a:xfrm>
              <a:off x="1567" y="3318"/>
              <a:ext cx="216"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02" name="Rectangle 45"/>
            <p:cNvSpPr>
              <a:spLocks noChangeArrowheads="1"/>
            </p:cNvSpPr>
            <p:nvPr/>
          </p:nvSpPr>
          <p:spPr bwMode="auto">
            <a:xfrm>
              <a:off x="748" y="3318"/>
              <a:ext cx="817"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03" name="Oval 62"/>
            <p:cNvSpPr>
              <a:spLocks noChangeArrowheads="1"/>
            </p:cNvSpPr>
            <p:nvPr/>
          </p:nvSpPr>
          <p:spPr bwMode="auto">
            <a:xfrm>
              <a:off x="540" y="3324"/>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04" name="Oval 63"/>
            <p:cNvSpPr>
              <a:spLocks noChangeArrowheads="1"/>
            </p:cNvSpPr>
            <p:nvPr/>
          </p:nvSpPr>
          <p:spPr bwMode="auto">
            <a:xfrm>
              <a:off x="694" y="3324"/>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05" name="Oval 64"/>
            <p:cNvSpPr>
              <a:spLocks noChangeArrowheads="1"/>
            </p:cNvSpPr>
            <p:nvPr/>
          </p:nvSpPr>
          <p:spPr bwMode="auto">
            <a:xfrm>
              <a:off x="540" y="3536"/>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06" name="Oval 65"/>
            <p:cNvSpPr>
              <a:spLocks noChangeArrowheads="1"/>
            </p:cNvSpPr>
            <p:nvPr/>
          </p:nvSpPr>
          <p:spPr bwMode="auto">
            <a:xfrm>
              <a:off x="694" y="3536"/>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07" name="Oval 66"/>
            <p:cNvSpPr>
              <a:spLocks noChangeArrowheads="1"/>
            </p:cNvSpPr>
            <p:nvPr/>
          </p:nvSpPr>
          <p:spPr bwMode="auto">
            <a:xfrm>
              <a:off x="539" y="3430"/>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08" name="Oval 67"/>
            <p:cNvSpPr>
              <a:spLocks noChangeArrowheads="1"/>
            </p:cNvSpPr>
            <p:nvPr/>
          </p:nvSpPr>
          <p:spPr bwMode="auto">
            <a:xfrm>
              <a:off x="693" y="3430"/>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09" name="Oval 68"/>
            <p:cNvSpPr>
              <a:spLocks noChangeArrowheads="1"/>
            </p:cNvSpPr>
            <p:nvPr/>
          </p:nvSpPr>
          <p:spPr bwMode="auto">
            <a:xfrm>
              <a:off x="1575" y="3324"/>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10" name="Oval 69"/>
            <p:cNvSpPr>
              <a:spLocks noChangeArrowheads="1"/>
            </p:cNvSpPr>
            <p:nvPr/>
          </p:nvSpPr>
          <p:spPr bwMode="auto">
            <a:xfrm>
              <a:off x="1729" y="3324"/>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11" name="Oval 70"/>
            <p:cNvSpPr>
              <a:spLocks noChangeArrowheads="1"/>
            </p:cNvSpPr>
            <p:nvPr/>
          </p:nvSpPr>
          <p:spPr bwMode="auto">
            <a:xfrm>
              <a:off x="1575" y="3536"/>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12" name="Oval 71"/>
            <p:cNvSpPr>
              <a:spLocks noChangeArrowheads="1"/>
            </p:cNvSpPr>
            <p:nvPr/>
          </p:nvSpPr>
          <p:spPr bwMode="auto">
            <a:xfrm>
              <a:off x="1729" y="3536"/>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13" name="Oval 72"/>
            <p:cNvSpPr>
              <a:spLocks noChangeArrowheads="1"/>
            </p:cNvSpPr>
            <p:nvPr/>
          </p:nvSpPr>
          <p:spPr bwMode="auto">
            <a:xfrm>
              <a:off x="1574" y="3430"/>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14" name="Oval 73"/>
            <p:cNvSpPr>
              <a:spLocks noChangeArrowheads="1"/>
            </p:cNvSpPr>
            <p:nvPr/>
          </p:nvSpPr>
          <p:spPr bwMode="auto">
            <a:xfrm>
              <a:off x="1728" y="3430"/>
              <a:ext cx="45" cy="4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15" name="Oval 74"/>
            <p:cNvSpPr>
              <a:spLocks noChangeArrowheads="1"/>
            </p:cNvSpPr>
            <p:nvPr/>
          </p:nvSpPr>
          <p:spPr bwMode="auto">
            <a:xfrm>
              <a:off x="851" y="3323"/>
              <a:ext cx="34" cy="34"/>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16" name="Oval 75"/>
            <p:cNvSpPr>
              <a:spLocks noChangeArrowheads="1"/>
            </p:cNvSpPr>
            <p:nvPr/>
          </p:nvSpPr>
          <p:spPr bwMode="auto">
            <a:xfrm>
              <a:off x="851" y="3547"/>
              <a:ext cx="34" cy="34"/>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17" name="Oval 76"/>
            <p:cNvSpPr>
              <a:spLocks noChangeArrowheads="1"/>
            </p:cNvSpPr>
            <p:nvPr/>
          </p:nvSpPr>
          <p:spPr bwMode="auto">
            <a:xfrm>
              <a:off x="1008" y="3327"/>
              <a:ext cx="34" cy="34"/>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18" name="Oval 77"/>
            <p:cNvSpPr>
              <a:spLocks noChangeArrowheads="1"/>
            </p:cNvSpPr>
            <p:nvPr/>
          </p:nvSpPr>
          <p:spPr bwMode="auto">
            <a:xfrm>
              <a:off x="1008" y="3551"/>
              <a:ext cx="34" cy="34"/>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19" name="Oval 78"/>
            <p:cNvSpPr>
              <a:spLocks noChangeArrowheads="1"/>
            </p:cNvSpPr>
            <p:nvPr/>
          </p:nvSpPr>
          <p:spPr bwMode="auto">
            <a:xfrm>
              <a:off x="1143" y="3327"/>
              <a:ext cx="34" cy="34"/>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20" name="Oval 79"/>
            <p:cNvSpPr>
              <a:spLocks noChangeArrowheads="1"/>
            </p:cNvSpPr>
            <p:nvPr/>
          </p:nvSpPr>
          <p:spPr bwMode="auto">
            <a:xfrm>
              <a:off x="1143" y="3551"/>
              <a:ext cx="34" cy="34"/>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21" name="Oval 80"/>
            <p:cNvSpPr>
              <a:spLocks noChangeArrowheads="1"/>
            </p:cNvSpPr>
            <p:nvPr/>
          </p:nvSpPr>
          <p:spPr bwMode="auto">
            <a:xfrm>
              <a:off x="1416" y="3324"/>
              <a:ext cx="34" cy="34"/>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22" name="Oval 81"/>
            <p:cNvSpPr>
              <a:spLocks noChangeArrowheads="1"/>
            </p:cNvSpPr>
            <p:nvPr/>
          </p:nvSpPr>
          <p:spPr bwMode="auto">
            <a:xfrm>
              <a:off x="1416" y="3548"/>
              <a:ext cx="34" cy="34"/>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23" name="Oval 82"/>
            <p:cNvSpPr>
              <a:spLocks noChangeArrowheads="1"/>
            </p:cNvSpPr>
            <p:nvPr/>
          </p:nvSpPr>
          <p:spPr bwMode="auto">
            <a:xfrm>
              <a:off x="1276" y="3327"/>
              <a:ext cx="34" cy="34"/>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4624" name="Oval 83"/>
            <p:cNvSpPr>
              <a:spLocks noChangeArrowheads="1"/>
            </p:cNvSpPr>
            <p:nvPr/>
          </p:nvSpPr>
          <p:spPr bwMode="auto">
            <a:xfrm>
              <a:off x="1276" y="3551"/>
              <a:ext cx="34" cy="34"/>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pSp>
      <p:sp>
        <p:nvSpPr>
          <p:cNvPr id="301141" name="Text Box 85"/>
          <p:cNvSpPr txBox="1">
            <a:spLocks noChangeArrowheads="1"/>
          </p:cNvSpPr>
          <p:nvPr/>
        </p:nvSpPr>
        <p:spPr bwMode="auto">
          <a:xfrm>
            <a:off x="2987675" y="3057525"/>
            <a:ext cx="21605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l-GR" altLang="el-GR" sz="2000" i="1" u="sng"/>
              <a:t>Παραδείγματα</a:t>
            </a:r>
            <a:endParaRPr lang="el-GR" altLang="el-GR" sz="2000" i="1" u="sng">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1060"/>
                                        </p:tgtEl>
                                        <p:attrNameLst>
                                          <p:attrName>style.visibility</p:attrName>
                                        </p:attrNameLst>
                                      </p:cBhvr>
                                      <p:to>
                                        <p:strVal val="visible"/>
                                      </p:to>
                                    </p:set>
                                    <p:animEffect transition="in" filter="fade">
                                      <p:cBhvr>
                                        <p:cTn id="7" dur="500"/>
                                        <p:tgtEl>
                                          <p:spTgt spid="3010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1062"/>
                                        </p:tgtEl>
                                        <p:attrNameLst>
                                          <p:attrName>style.visibility</p:attrName>
                                        </p:attrNameLst>
                                      </p:cBhvr>
                                      <p:to>
                                        <p:strVal val="visible"/>
                                      </p:to>
                                    </p:set>
                                    <p:animEffect transition="in" filter="fade">
                                      <p:cBhvr>
                                        <p:cTn id="10" dur="500"/>
                                        <p:tgtEl>
                                          <p:spTgt spid="3010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1063"/>
                                        </p:tgtEl>
                                        <p:attrNameLst>
                                          <p:attrName>style.visibility</p:attrName>
                                        </p:attrNameLst>
                                      </p:cBhvr>
                                      <p:to>
                                        <p:strVal val="visible"/>
                                      </p:to>
                                    </p:set>
                                    <p:animEffect transition="in" filter="fade">
                                      <p:cBhvr>
                                        <p:cTn id="13" dur="500"/>
                                        <p:tgtEl>
                                          <p:spTgt spid="3010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1064"/>
                                        </p:tgtEl>
                                        <p:attrNameLst>
                                          <p:attrName>style.visibility</p:attrName>
                                        </p:attrNameLst>
                                      </p:cBhvr>
                                      <p:to>
                                        <p:strVal val="visible"/>
                                      </p:to>
                                    </p:set>
                                    <p:animEffect transition="in" filter="fade">
                                      <p:cBhvr>
                                        <p:cTn id="16" dur="500"/>
                                        <p:tgtEl>
                                          <p:spTgt spid="3010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1065"/>
                                        </p:tgtEl>
                                        <p:attrNameLst>
                                          <p:attrName>style.visibility</p:attrName>
                                        </p:attrNameLst>
                                      </p:cBhvr>
                                      <p:to>
                                        <p:strVal val="visible"/>
                                      </p:to>
                                    </p:set>
                                    <p:animEffect transition="in" filter="fade">
                                      <p:cBhvr>
                                        <p:cTn id="19" dur="500"/>
                                        <p:tgtEl>
                                          <p:spTgt spid="3010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1141"/>
                                        </p:tgtEl>
                                        <p:attrNameLst>
                                          <p:attrName>style.visibility</p:attrName>
                                        </p:attrNameLst>
                                      </p:cBhvr>
                                      <p:to>
                                        <p:strVal val="visible"/>
                                      </p:to>
                                    </p:set>
                                    <p:animEffect transition="in" filter="fade">
                                      <p:cBhvr>
                                        <p:cTn id="24" dur="500"/>
                                        <p:tgtEl>
                                          <p:spTgt spid="3011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1070"/>
                                        </p:tgtEl>
                                        <p:attrNameLst>
                                          <p:attrName>style.visibility</p:attrName>
                                        </p:attrNameLst>
                                      </p:cBhvr>
                                      <p:to>
                                        <p:strVal val="visible"/>
                                      </p:to>
                                    </p:set>
                                    <p:animEffect transition="in" filter="fade">
                                      <p:cBhvr>
                                        <p:cTn id="27" dur="500"/>
                                        <p:tgtEl>
                                          <p:spTgt spid="30107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1068"/>
                                        </p:tgtEl>
                                        <p:attrNameLst>
                                          <p:attrName>style.visibility</p:attrName>
                                        </p:attrNameLst>
                                      </p:cBhvr>
                                      <p:to>
                                        <p:strVal val="visible"/>
                                      </p:to>
                                    </p:set>
                                    <p:animEffect transition="in" filter="fade">
                                      <p:cBhvr>
                                        <p:cTn id="30" dur="500"/>
                                        <p:tgtEl>
                                          <p:spTgt spid="30106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1069"/>
                                        </p:tgtEl>
                                        <p:attrNameLst>
                                          <p:attrName>style.visibility</p:attrName>
                                        </p:attrNameLst>
                                      </p:cBhvr>
                                      <p:to>
                                        <p:strVal val="visible"/>
                                      </p:to>
                                    </p:set>
                                    <p:animEffect transition="in" filter="fade">
                                      <p:cBhvr>
                                        <p:cTn id="33" dur="500"/>
                                        <p:tgtEl>
                                          <p:spTgt spid="30106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1067"/>
                                        </p:tgtEl>
                                        <p:attrNameLst>
                                          <p:attrName>style.visibility</p:attrName>
                                        </p:attrNameLst>
                                      </p:cBhvr>
                                      <p:to>
                                        <p:strVal val="visible"/>
                                      </p:to>
                                    </p:set>
                                    <p:animEffect transition="in" filter="fade">
                                      <p:cBhvr>
                                        <p:cTn id="36" dur="500"/>
                                        <p:tgtEl>
                                          <p:spTgt spid="30106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1077"/>
                                        </p:tgtEl>
                                        <p:attrNameLst>
                                          <p:attrName>style.visibility</p:attrName>
                                        </p:attrNameLst>
                                      </p:cBhvr>
                                      <p:to>
                                        <p:strVal val="visible"/>
                                      </p:to>
                                    </p:set>
                                    <p:animEffect transition="in" filter="fade">
                                      <p:cBhvr>
                                        <p:cTn id="39" dur="500"/>
                                        <p:tgtEl>
                                          <p:spTgt spid="30107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1071"/>
                                        </p:tgtEl>
                                        <p:attrNameLst>
                                          <p:attrName>style.visibility</p:attrName>
                                        </p:attrNameLst>
                                      </p:cBhvr>
                                      <p:to>
                                        <p:strVal val="visible"/>
                                      </p:to>
                                    </p:set>
                                    <p:animEffect transition="in" filter="fade">
                                      <p:cBhvr>
                                        <p:cTn id="44" dur="500"/>
                                        <p:tgtEl>
                                          <p:spTgt spid="30107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1075"/>
                                        </p:tgtEl>
                                        <p:attrNameLst>
                                          <p:attrName>style.visibility</p:attrName>
                                        </p:attrNameLst>
                                      </p:cBhvr>
                                      <p:to>
                                        <p:strVal val="visible"/>
                                      </p:to>
                                    </p:set>
                                    <p:animEffect transition="in" filter="fade">
                                      <p:cBhvr>
                                        <p:cTn id="54" dur="500"/>
                                        <p:tgtEl>
                                          <p:spTgt spid="30107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1074"/>
                                        </p:tgtEl>
                                        <p:attrNameLst>
                                          <p:attrName>style.visibility</p:attrName>
                                        </p:attrNameLst>
                                      </p:cBhvr>
                                      <p:to>
                                        <p:strVal val="visible"/>
                                      </p:to>
                                    </p:set>
                                    <p:animEffect transition="in" filter="fade">
                                      <p:cBhvr>
                                        <p:cTn id="57" dur="500"/>
                                        <p:tgtEl>
                                          <p:spTgt spid="3010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1073"/>
                                        </p:tgtEl>
                                        <p:attrNameLst>
                                          <p:attrName>style.visibility</p:attrName>
                                        </p:attrNameLst>
                                      </p:cBhvr>
                                      <p:to>
                                        <p:strVal val="visible"/>
                                      </p:to>
                                    </p:set>
                                    <p:animEffect transition="in" filter="fade">
                                      <p:cBhvr>
                                        <p:cTn id="60" dur="500"/>
                                        <p:tgtEl>
                                          <p:spTgt spid="30107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1078"/>
                                        </p:tgtEl>
                                        <p:attrNameLst>
                                          <p:attrName>style.visibility</p:attrName>
                                        </p:attrNameLst>
                                      </p:cBhvr>
                                      <p:to>
                                        <p:strVal val="visible"/>
                                      </p:to>
                                    </p:set>
                                    <p:animEffect transition="in" filter="fade">
                                      <p:cBhvr>
                                        <p:cTn id="63" dur="500"/>
                                        <p:tgtEl>
                                          <p:spTgt spid="3010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1072"/>
                                        </p:tgtEl>
                                        <p:attrNameLst>
                                          <p:attrName>style.visibility</p:attrName>
                                        </p:attrNameLst>
                                      </p:cBhvr>
                                      <p:to>
                                        <p:strVal val="visible"/>
                                      </p:to>
                                    </p:set>
                                    <p:animEffect transition="in" filter="fade">
                                      <p:cBhvr>
                                        <p:cTn id="66" dur="500"/>
                                        <p:tgtEl>
                                          <p:spTgt spid="30107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1076"/>
                                        </p:tgtEl>
                                        <p:attrNameLst>
                                          <p:attrName>style.visibility</p:attrName>
                                        </p:attrNameLst>
                                      </p:cBhvr>
                                      <p:to>
                                        <p:strVal val="visible"/>
                                      </p:to>
                                    </p:set>
                                    <p:animEffect transition="in" filter="fade">
                                      <p:cBhvr>
                                        <p:cTn id="71" dur="500"/>
                                        <p:tgtEl>
                                          <p:spTgt spid="30107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0" grpId="0"/>
      <p:bldP spid="301062" grpId="0"/>
      <p:bldP spid="301063" grpId="0"/>
      <p:bldP spid="301064" grpId="0"/>
      <p:bldP spid="301065" grpId="0"/>
      <p:bldP spid="301067" grpId="0" animBg="1"/>
      <p:bldP spid="301068" grpId="0"/>
      <p:bldP spid="301069" grpId="0"/>
      <p:bldP spid="301070" grpId="0"/>
      <p:bldP spid="301071" grpId="0"/>
      <p:bldP spid="301072" grpId="0" animBg="1"/>
      <p:bldP spid="301073" grpId="0"/>
      <p:bldP spid="301074" grpId="0"/>
      <p:bldP spid="301075" grpId="0"/>
      <p:bldP spid="301076" grpId="0"/>
      <p:bldP spid="301077" grpId="0"/>
      <p:bldP spid="301078" grpId="0"/>
      <p:bldP spid="3011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560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302084" name="Text Box 4"/>
          <p:cNvSpPr txBox="1">
            <a:spLocks noChangeArrowheads="1"/>
          </p:cNvSpPr>
          <p:nvPr/>
        </p:nvSpPr>
        <p:spPr bwMode="auto">
          <a:xfrm>
            <a:off x="250825" y="1628775"/>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Προσομοίωση με γραμμικά πεπερασμένα στοιχεία</a:t>
            </a:r>
          </a:p>
        </p:txBody>
      </p:sp>
      <p:sp>
        <p:nvSpPr>
          <p:cNvPr id="302086" name="Text Box 6"/>
          <p:cNvSpPr txBox="1">
            <a:spLocks noChangeArrowheads="1"/>
          </p:cNvSpPr>
          <p:nvPr/>
        </p:nvSpPr>
        <p:spPr bwMode="auto">
          <a:xfrm>
            <a:off x="395288" y="2060575"/>
            <a:ext cx="86407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Τοποθετείται ισοδύναμος στύλος στον άξονα του τοιχώματος</a:t>
            </a:r>
            <a:endParaRPr lang="el-GR" altLang="el-GR" sz="2000" i="1">
              <a:cs typeface="Arial" panose="020B0604020202020204" pitchFamily="34" charset="0"/>
            </a:endParaRPr>
          </a:p>
        </p:txBody>
      </p:sp>
      <p:sp>
        <p:nvSpPr>
          <p:cNvPr id="302087" name="Text Box 7"/>
          <p:cNvSpPr txBox="1">
            <a:spLocks noChangeArrowheads="1"/>
          </p:cNvSpPr>
          <p:nvPr/>
        </p:nvSpPr>
        <p:spPr bwMode="auto">
          <a:xfrm>
            <a:off x="395288" y="2474913"/>
            <a:ext cx="86407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Στο ύψος των ορόφων χρησιμοποιούνται στερεοί βραχίονες</a:t>
            </a:r>
            <a:endParaRPr lang="el-GR" altLang="el-GR" sz="2000" i="1">
              <a:cs typeface="Arial" panose="020B0604020202020204" pitchFamily="34" charset="0"/>
            </a:endParaRPr>
          </a:p>
        </p:txBody>
      </p:sp>
      <p:pic>
        <p:nvPicPr>
          <p:cNvPr id="302091" name="Picture 11"/>
          <p:cNvPicPr>
            <a:picLocks noChangeAspect="1" noChangeArrowheads="1"/>
          </p:cNvPicPr>
          <p:nvPr/>
        </p:nvPicPr>
        <p:blipFill>
          <a:blip r:embed="rId2">
            <a:extLst>
              <a:ext uri="{28A0092B-C50C-407E-A947-70E740481C1C}">
                <a14:useLocalDpi xmlns:a14="http://schemas.microsoft.com/office/drawing/2010/main" val="0"/>
              </a:ext>
            </a:extLst>
          </a:blip>
          <a:srcRect b="2992"/>
          <a:stretch>
            <a:fillRect/>
          </a:stretch>
        </p:blipFill>
        <p:spPr bwMode="auto">
          <a:xfrm>
            <a:off x="1116013" y="3225800"/>
            <a:ext cx="56705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92" name="Text Box 12"/>
          <p:cNvSpPr txBox="1">
            <a:spLocks noChangeArrowheads="1"/>
          </p:cNvSpPr>
          <p:nvPr/>
        </p:nvSpPr>
        <p:spPr bwMode="auto">
          <a:xfrm>
            <a:off x="395288" y="2933700"/>
            <a:ext cx="86407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Χάνει σε ακρίβεια για τοιχώματα μικρού ύψους και μεγάλου πλάτους</a:t>
            </a:r>
            <a:endParaRPr lang="el-GR" altLang="el-GR" sz="2000" i="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2084"/>
                                        </p:tgtEl>
                                        <p:attrNameLst>
                                          <p:attrName>style.visibility</p:attrName>
                                        </p:attrNameLst>
                                      </p:cBhvr>
                                      <p:to>
                                        <p:strVal val="visible"/>
                                      </p:to>
                                    </p:set>
                                    <p:animEffect transition="in" filter="fade">
                                      <p:cBhvr>
                                        <p:cTn id="7" dur="500"/>
                                        <p:tgtEl>
                                          <p:spTgt spid="3020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2086"/>
                                        </p:tgtEl>
                                        <p:attrNameLst>
                                          <p:attrName>style.visibility</p:attrName>
                                        </p:attrNameLst>
                                      </p:cBhvr>
                                      <p:to>
                                        <p:strVal val="visible"/>
                                      </p:to>
                                    </p:set>
                                    <p:animEffect transition="in" filter="fade">
                                      <p:cBhvr>
                                        <p:cTn id="10" dur="500"/>
                                        <p:tgtEl>
                                          <p:spTgt spid="3020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2087"/>
                                        </p:tgtEl>
                                        <p:attrNameLst>
                                          <p:attrName>style.visibility</p:attrName>
                                        </p:attrNameLst>
                                      </p:cBhvr>
                                      <p:to>
                                        <p:strVal val="visible"/>
                                      </p:to>
                                    </p:set>
                                    <p:animEffect transition="in" filter="fade">
                                      <p:cBhvr>
                                        <p:cTn id="13" dur="500"/>
                                        <p:tgtEl>
                                          <p:spTgt spid="3020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2092"/>
                                        </p:tgtEl>
                                        <p:attrNameLst>
                                          <p:attrName>style.visibility</p:attrName>
                                        </p:attrNameLst>
                                      </p:cBhvr>
                                      <p:to>
                                        <p:strVal val="visible"/>
                                      </p:to>
                                    </p:set>
                                    <p:animEffect transition="in" filter="fade">
                                      <p:cBhvr>
                                        <p:cTn id="16" dur="500"/>
                                        <p:tgtEl>
                                          <p:spTgt spid="3020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02091"/>
                                        </p:tgtEl>
                                        <p:attrNameLst>
                                          <p:attrName>style.visibility</p:attrName>
                                        </p:attrNameLst>
                                      </p:cBhvr>
                                      <p:to>
                                        <p:strVal val="visible"/>
                                      </p:to>
                                    </p:set>
                                    <p:animEffect transition="in" filter="fade">
                                      <p:cBhvr>
                                        <p:cTn id="21" dur="500"/>
                                        <p:tgtEl>
                                          <p:spTgt spid="302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P spid="302086" grpId="0"/>
      <p:bldP spid="302087" grpId="0"/>
      <p:bldP spid="3020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662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26628" name="Text Box 4"/>
          <p:cNvSpPr txBox="1">
            <a:spLocks noChangeArrowheads="1"/>
          </p:cNvSpPr>
          <p:nvPr/>
        </p:nvSpPr>
        <p:spPr bwMode="auto">
          <a:xfrm>
            <a:off x="250825" y="1628775"/>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Προσομοίωση με γραμμικά πεπερασμένα στοιχεία</a:t>
            </a:r>
          </a:p>
        </p:txBody>
      </p:sp>
      <p:sp>
        <p:nvSpPr>
          <p:cNvPr id="26629" name="Text Box 5"/>
          <p:cNvSpPr txBox="1">
            <a:spLocks noChangeArrowheads="1"/>
          </p:cNvSpPr>
          <p:nvPr/>
        </p:nvSpPr>
        <p:spPr bwMode="auto">
          <a:xfrm>
            <a:off x="395288" y="2060575"/>
            <a:ext cx="86407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Τοποθετείται ισοδύναμος στύλος στον άξονα του τοιχώματος</a:t>
            </a:r>
            <a:endParaRPr lang="el-GR" altLang="el-GR" sz="2000" i="1">
              <a:cs typeface="Arial" panose="020B0604020202020204" pitchFamily="34" charset="0"/>
            </a:endParaRPr>
          </a:p>
        </p:txBody>
      </p:sp>
      <p:sp>
        <p:nvSpPr>
          <p:cNvPr id="26630" name="Text Box 6"/>
          <p:cNvSpPr txBox="1">
            <a:spLocks noChangeArrowheads="1"/>
          </p:cNvSpPr>
          <p:nvPr/>
        </p:nvSpPr>
        <p:spPr bwMode="auto">
          <a:xfrm>
            <a:off x="395288" y="2474913"/>
            <a:ext cx="86407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Στο ύψος των ορόφων χρησιμοποιούνται στερεοί βραχίονες</a:t>
            </a:r>
            <a:endParaRPr lang="el-GR" altLang="el-GR" sz="2000" i="1">
              <a:cs typeface="Arial" panose="020B0604020202020204" pitchFamily="34" charset="0"/>
            </a:endParaRPr>
          </a:p>
        </p:txBody>
      </p:sp>
      <p:sp>
        <p:nvSpPr>
          <p:cNvPr id="303112" name="Text Box 8"/>
          <p:cNvSpPr txBox="1">
            <a:spLocks noChangeArrowheads="1"/>
          </p:cNvSpPr>
          <p:nvPr/>
        </p:nvSpPr>
        <p:spPr bwMode="auto">
          <a:xfrm>
            <a:off x="179388" y="3573463"/>
            <a:ext cx="48244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u="sng"/>
              <a:t>Χαρακτηριστικά ισοδύναμου στύλου</a:t>
            </a:r>
            <a:endParaRPr lang="el-GR" altLang="el-GR" sz="2000" u="sng">
              <a:cs typeface="Arial" panose="020B0604020202020204" pitchFamily="34" charset="0"/>
            </a:endParaRPr>
          </a:p>
        </p:txBody>
      </p:sp>
      <p:sp>
        <p:nvSpPr>
          <p:cNvPr id="303113" name="Text Box 9"/>
          <p:cNvSpPr txBox="1">
            <a:spLocks noChangeArrowheads="1"/>
          </p:cNvSpPr>
          <p:nvPr/>
        </p:nvSpPr>
        <p:spPr bwMode="auto">
          <a:xfrm>
            <a:off x="179388" y="4078288"/>
            <a:ext cx="84963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a:t>Παρόμοια τιμή δυστένειας, δυσκαμψίας και δυστμησίας με τη διατομή τοιχώματος που υποκαθιστά</a:t>
            </a:r>
            <a:endParaRPr lang="el-GR" altLang="el-GR">
              <a:cs typeface="Arial" panose="020B0604020202020204" pitchFamily="34" charset="0"/>
            </a:endParaRPr>
          </a:p>
        </p:txBody>
      </p:sp>
      <p:sp>
        <p:nvSpPr>
          <p:cNvPr id="303114" name="Text Box 10"/>
          <p:cNvSpPr txBox="1">
            <a:spLocks noChangeArrowheads="1"/>
          </p:cNvSpPr>
          <p:nvPr/>
        </p:nvSpPr>
        <p:spPr bwMode="auto">
          <a:xfrm>
            <a:off x="179388" y="4797425"/>
            <a:ext cx="87137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a:t>Συνήθως δίνεται στο γραμμικό στοιχείο ορθογωνική διατομή με διαστάσεις όμοιες με αυτές της διατομής τοιχώματος</a:t>
            </a:r>
            <a:endParaRPr lang="el-GR" altLang="el-GR">
              <a:cs typeface="Arial" panose="020B0604020202020204" pitchFamily="34" charset="0"/>
            </a:endParaRPr>
          </a:p>
        </p:txBody>
      </p:sp>
      <p:sp>
        <p:nvSpPr>
          <p:cNvPr id="26634" name="Text Box 11"/>
          <p:cNvSpPr txBox="1">
            <a:spLocks noChangeArrowheads="1"/>
          </p:cNvSpPr>
          <p:nvPr/>
        </p:nvSpPr>
        <p:spPr bwMode="auto">
          <a:xfrm>
            <a:off x="395288" y="2933700"/>
            <a:ext cx="86407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Χάνει σε ακρίβεια για τοιχώματα μικρού ύψους και μεγάλου πλάτους</a:t>
            </a:r>
            <a:endParaRPr lang="el-GR" altLang="el-GR" sz="2000" i="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3112"/>
                                        </p:tgtEl>
                                        <p:attrNameLst>
                                          <p:attrName>style.visibility</p:attrName>
                                        </p:attrNameLst>
                                      </p:cBhvr>
                                      <p:to>
                                        <p:strVal val="visible"/>
                                      </p:to>
                                    </p:set>
                                    <p:animEffect transition="in" filter="fade">
                                      <p:cBhvr>
                                        <p:cTn id="7" dur="500"/>
                                        <p:tgtEl>
                                          <p:spTgt spid="303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3113"/>
                                        </p:tgtEl>
                                        <p:attrNameLst>
                                          <p:attrName>style.visibility</p:attrName>
                                        </p:attrNameLst>
                                      </p:cBhvr>
                                      <p:to>
                                        <p:strVal val="visible"/>
                                      </p:to>
                                    </p:set>
                                    <p:animEffect transition="in" filter="fade">
                                      <p:cBhvr>
                                        <p:cTn id="10" dur="500"/>
                                        <p:tgtEl>
                                          <p:spTgt spid="3031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3114"/>
                                        </p:tgtEl>
                                        <p:attrNameLst>
                                          <p:attrName>style.visibility</p:attrName>
                                        </p:attrNameLst>
                                      </p:cBhvr>
                                      <p:to>
                                        <p:strVal val="visible"/>
                                      </p:to>
                                    </p:set>
                                    <p:animEffect transition="in" filter="fade">
                                      <p:cBhvr>
                                        <p:cTn id="13" dur="500"/>
                                        <p:tgtEl>
                                          <p:spTgt spid="303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2" grpId="0"/>
      <p:bldP spid="303113" grpId="0"/>
      <p:bldP spid="3031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765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27652" name="Text Box 4"/>
          <p:cNvSpPr txBox="1">
            <a:spLocks noChangeArrowheads="1"/>
          </p:cNvSpPr>
          <p:nvPr/>
        </p:nvSpPr>
        <p:spPr bwMode="auto">
          <a:xfrm>
            <a:off x="250825" y="1628775"/>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Προσομοίωση με γραμμικά πεπερασμένα στοιχεία</a:t>
            </a:r>
          </a:p>
        </p:txBody>
      </p:sp>
      <p:sp>
        <p:nvSpPr>
          <p:cNvPr id="27653" name="Text Box 5"/>
          <p:cNvSpPr txBox="1">
            <a:spLocks noChangeArrowheads="1"/>
          </p:cNvSpPr>
          <p:nvPr/>
        </p:nvSpPr>
        <p:spPr bwMode="auto">
          <a:xfrm>
            <a:off x="395288" y="2060575"/>
            <a:ext cx="86407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Τοποθετείται ισοδύναμος στύλος στον άξονα του τοιχώματος</a:t>
            </a:r>
            <a:endParaRPr lang="el-GR" altLang="el-GR" sz="2000" i="1">
              <a:cs typeface="Arial" panose="020B0604020202020204" pitchFamily="34" charset="0"/>
            </a:endParaRPr>
          </a:p>
        </p:txBody>
      </p:sp>
      <p:sp>
        <p:nvSpPr>
          <p:cNvPr id="27654" name="Text Box 6"/>
          <p:cNvSpPr txBox="1">
            <a:spLocks noChangeArrowheads="1"/>
          </p:cNvSpPr>
          <p:nvPr/>
        </p:nvSpPr>
        <p:spPr bwMode="auto">
          <a:xfrm>
            <a:off x="395288" y="2474913"/>
            <a:ext cx="86407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Στο ύψος των ορόφων χρησιμοποιούνται στερεοί βραχίονες</a:t>
            </a:r>
            <a:endParaRPr lang="el-GR" altLang="el-GR" sz="2000" i="1">
              <a:cs typeface="Arial" panose="020B0604020202020204" pitchFamily="34" charset="0"/>
            </a:endParaRPr>
          </a:p>
        </p:txBody>
      </p:sp>
      <p:sp>
        <p:nvSpPr>
          <p:cNvPr id="304135" name="Text Box 7"/>
          <p:cNvSpPr txBox="1">
            <a:spLocks noChangeArrowheads="1"/>
          </p:cNvSpPr>
          <p:nvPr/>
        </p:nvSpPr>
        <p:spPr bwMode="auto">
          <a:xfrm>
            <a:off x="179388" y="3068638"/>
            <a:ext cx="29527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u="sng"/>
              <a:t>Χαρακτηριστικά βραχίονα</a:t>
            </a:r>
            <a:endParaRPr lang="el-GR" altLang="el-GR" sz="2000" u="sng">
              <a:cs typeface="Arial" panose="020B0604020202020204" pitchFamily="34" charset="0"/>
            </a:endParaRPr>
          </a:p>
        </p:txBody>
      </p:sp>
      <p:sp>
        <p:nvSpPr>
          <p:cNvPr id="304136" name="Text Box 8"/>
          <p:cNvSpPr txBox="1">
            <a:spLocks noChangeArrowheads="1"/>
          </p:cNvSpPr>
          <p:nvPr/>
        </p:nvSpPr>
        <p:spPr bwMode="auto">
          <a:xfrm>
            <a:off x="179388" y="3573463"/>
            <a:ext cx="31686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a:t>Ατενής, άκαμπτος και άτμητος βραχίονας (μεγάλη τιμή πολλα-πλασιαστή στις ιδιότητες)</a:t>
            </a:r>
            <a:endParaRPr lang="el-GR" altLang="el-GR">
              <a:cs typeface="Arial" panose="020B0604020202020204" pitchFamily="34" charset="0"/>
            </a:endParaRPr>
          </a:p>
        </p:txBody>
      </p:sp>
      <p:sp>
        <p:nvSpPr>
          <p:cNvPr id="304137" name="Text Box 9"/>
          <p:cNvSpPr txBox="1">
            <a:spLocks noChangeArrowheads="1"/>
          </p:cNvSpPr>
          <p:nvPr/>
        </p:nvSpPr>
        <p:spPr bwMode="auto">
          <a:xfrm>
            <a:off x="179388" y="4724400"/>
            <a:ext cx="3313112"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a:t>Πεπερασμένη τιμή δυστρεψίας ιδίως όταν αναμένεται στρεπτική επιπόνηση</a:t>
            </a:r>
            <a:endParaRPr lang="el-GR" altLang="el-GR">
              <a:cs typeface="Arial" panose="020B0604020202020204" pitchFamily="34" charset="0"/>
            </a:endParaRPr>
          </a:p>
        </p:txBody>
      </p:sp>
      <p:pic>
        <p:nvPicPr>
          <p:cNvPr id="30413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200" y="2994025"/>
            <a:ext cx="52609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4135"/>
                                        </p:tgtEl>
                                        <p:attrNameLst>
                                          <p:attrName>style.visibility</p:attrName>
                                        </p:attrNameLst>
                                      </p:cBhvr>
                                      <p:to>
                                        <p:strVal val="visible"/>
                                      </p:to>
                                    </p:set>
                                    <p:animEffect transition="in" filter="fade">
                                      <p:cBhvr>
                                        <p:cTn id="7" dur="500"/>
                                        <p:tgtEl>
                                          <p:spTgt spid="3041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4136"/>
                                        </p:tgtEl>
                                        <p:attrNameLst>
                                          <p:attrName>style.visibility</p:attrName>
                                        </p:attrNameLst>
                                      </p:cBhvr>
                                      <p:to>
                                        <p:strVal val="visible"/>
                                      </p:to>
                                    </p:set>
                                    <p:animEffect transition="in" filter="fade">
                                      <p:cBhvr>
                                        <p:cTn id="10" dur="500"/>
                                        <p:tgtEl>
                                          <p:spTgt spid="3041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4137"/>
                                        </p:tgtEl>
                                        <p:attrNameLst>
                                          <p:attrName>style.visibility</p:attrName>
                                        </p:attrNameLst>
                                      </p:cBhvr>
                                      <p:to>
                                        <p:strVal val="visible"/>
                                      </p:to>
                                    </p:set>
                                    <p:animEffect transition="in" filter="fade">
                                      <p:cBhvr>
                                        <p:cTn id="13" dur="500"/>
                                        <p:tgtEl>
                                          <p:spTgt spid="30413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04138"/>
                                        </p:tgtEl>
                                        <p:attrNameLst>
                                          <p:attrName>style.visibility</p:attrName>
                                        </p:attrNameLst>
                                      </p:cBhvr>
                                      <p:to>
                                        <p:strVal val="visible"/>
                                      </p:to>
                                    </p:set>
                                    <p:animEffect transition="in" filter="fade">
                                      <p:cBhvr>
                                        <p:cTn id="18" dur="500"/>
                                        <p:tgtEl>
                                          <p:spTgt spid="304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5" grpId="0"/>
      <p:bldP spid="304136" grpId="0"/>
      <p:bldP spid="3041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7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113" y="2997200"/>
            <a:ext cx="27066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73"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2997200"/>
            <a:ext cx="28209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867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28678" name="Text Box 4"/>
          <p:cNvSpPr txBox="1">
            <a:spLocks noChangeArrowheads="1"/>
          </p:cNvSpPr>
          <p:nvPr/>
        </p:nvSpPr>
        <p:spPr bwMode="auto">
          <a:xfrm>
            <a:off x="250825" y="1628775"/>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Προσομοίωση με γραμμικά πεπερασμένα στοιχεία</a:t>
            </a:r>
          </a:p>
        </p:txBody>
      </p:sp>
      <p:sp>
        <p:nvSpPr>
          <p:cNvPr id="28679" name="Text Box 5"/>
          <p:cNvSpPr txBox="1">
            <a:spLocks noChangeArrowheads="1"/>
          </p:cNvSpPr>
          <p:nvPr/>
        </p:nvSpPr>
        <p:spPr bwMode="auto">
          <a:xfrm>
            <a:off x="395288" y="2060575"/>
            <a:ext cx="86407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Τοποθετείται ισοδύναμος στύλος στον άξονα του τοιχώματος</a:t>
            </a:r>
            <a:endParaRPr lang="el-GR" altLang="el-GR" sz="2000" i="1">
              <a:cs typeface="Arial" panose="020B0604020202020204" pitchFamily="34" charset="0"/>
            </a:endParaRPr>
          </a:p>
        </p:txBody>
      </p:sp>
      <p:sp>
        <p:nvSpPr>
          <p:cNvPr id="28680" name="Text Box 6"/>
          <p:cNvSpPr txBox="1">
            <a:spLocks noChangeArrowheads="1"/>
          </p:cNvSpPr>
          <p:nvPr/>
        </p:nvSpPr>
        <p:spPr bwMode="auto">
          <a:xfrm>
            <a:off x="395288" y="2474913"/>
            <a:ext cx="86407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Στο ύψος των ορόφων χρησιμοποιούνται στερεοί βραχίονες</a:t>
            </a:r>
            <a:endParaRPr lang="el-GR" altLang="el-GR" sz="2000" i="1">
              <a:cs typeface="Arial" panose="020B0604020202020204" pitchFamily="34" charset="0"/>
            </a:endParaRPr>
          </a:p>
        </p:txBody>
      </p:sp>
      <p:sp>
        <p:nvSpPr>
          <p:cNvPr id="28681" name="Text Box 7"/>
          <p:cNvSpPr txBox="1">
            <a:spLocks noChangeArrowheads="1"/>
          </p:cNvSpPr>
          <p:nvPr/>
        </p:nvSpPr>
        <p:spPr bwMode="auto">
          <a:xfrm>
            <a:off x="179388" y="3068638"/>
            <a:ext cx="29527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u="sng"/>
              <a:t>Χαρακτηριστικά βραχίονα</a:t>
            </a:r>
            <a:endParaRPr lang="el-GR" altLang="el-GR" sz="2000" u="sng">
              <a:cs typeface="Arial" panose="020B0604020202020204" pitchFamily="34" charset="0"/>
            </a:endParaRPr>
          </a:p>
        </p:txBody>
      </p:sp>
      <p:sp>
        <p:nvSpPr>
          <p:cNvPr id="305160" name="Text Box 8"/>
          <p:cNvSpPr txBox="1">
            <a:spLocks noChangeArrowheads="1"/>
          </p:cNvSpPr>
          <p:nvPr/>
        </p:nvSpPr>
        <p:spPr bwMode="auto">
          <a:xfrm>
            <a:off x="179388" y="3573463"/>
            <a:ext cx="31686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a:t>Απαίτηση για σωστή εικόνα παραμόρφωσης</a:t>
            </a:r>
            <a:endParaRPr lang="el-GR" altLang="el-GR">
              <a:cs typeface="Arial" panose="020B0604020202020204" pitchFamily="34" charset="0"/>
            </a:endParaRPr>
          </a:p>
        </p:txBody>
      </p:sp>
      <p:sp>
        <p:nvSpPr>
          <p:cNvPr id="305161" name="Text Box 9"/>
          <p:cNvSpPr txBox="1">
            <a:spLocks noChangeArrowheads="1"/>
          </p:cNvSpPr>
          <p:nvPr/>
        </p:nvSpPr>
        <p:spPr bwMode="auto">
          <a:xfrm>
            <a:off x="179388" y="4508500"/>
            <a:ext cx="33131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a:t>Τιμή δυστρεψίας:</a:t>
            </a:r>
            <a:endParaRPr lang="el-GR" altLang="el-GR">
              <a:cs typeface="Arial" panose="020B0604020202020204" pitchFamily="34" charset="0"/>
            </a:endParaRPr>
          </a:p>
        </p:txBody>
      </p:sp>
      <p:sp>
        <p:nvSpPr>
          <p:cNvPr id="28684" name="Rectangle 14"/>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05165" name="Object 13"/>
          <p:cNvGraphicFramePr>
            <a:graphicFrameLocks noChangeAspect="1"/>
          </p:cNvGraphicFramePr>
          <p:nvPr/>
        </p:nvGraphicFramePr>
        <p:xfrm>
          <a:off x="2049463" y="4506913"/>
          <a:ext cx="1009650" cy="361950"/>
        </p:xfrm>
        <a:graphic>
          <a:graphicData uri="http://schemas.openxmlformats.org/presentationml/2006/ole">
            <mc:AlternateContent xmlns:mc="http://schemas.openxmlformats.org/markup-compatibility/2006">
              <mc:Choice xmlns:v="urn:schemas-microsoft-com:vml" Requires="v">
                <p:oleObj spid="_x0000_s28693" name="Equation" r:id="rId5" imgW="507780" imgH="177723" progId="Equation.DSMT4">
                  <p:embed/>
                </p:oleObj>
              </mc:Choice>
              <mc:Fallback>
                <p:oleObj name="Equation" r:id="rId5" imgW="507780" imgH="177723"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9463" y="4506913"/>
                        <a:ext cx="1009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6"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05167" name="Object 15"/>
          <p:cNvGraphicFramePr>
            <a:graphicFrameLocks noChangeAspect="1"/>
          </p:cNvGraphicFramePr>
          <p:nvPr/>
        </p:nvGraphicFramePr>
        <p:xfrm>
          <a:off x="120650" y="5381625"/>
          <a:ext cx="3070225" cy="639763"/>
        </p:xfrm>
        <a:graphic>
          <a:graphicData uri="http://schemas.openxmlformats.org/presentationml/2006/ole">
            <mc:AlternateContent xmlns:mc="http://schemas.openxmlformats.org/markup-compatibility/2006">
              <mc:Choice xmlns:v="urn:schemas-microsoft-com:vml" Requires="v">
                <p:oleObj spid="_x0000_s28694" name="Equation" r:id="rId7" imgW="2006600" imgH="419100" progId="Equation.DSMT4">
                  <p:embed/>
                </p:oleObj>
              </mc:Choice>
              <mc:Fallback>
                <p:oleObj name="Equation" r:id="rId7" imgW="2006600" imgH="4191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650" y="5381625"/>
                        <a:ext cx="30702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5169" name="Text Box 17"/>
          <p:cNvSpPr txBox="1">
            <a:spLocks noChangeArrowheads="1"/>
          </p:cNvSpPr>
          <p:nvPr/>
        </p:nvSpPr>
        <p:spPr bwMode="auto">
          <a:xfrm>
            <a:off x="179388" y="4913313"/>
            <a:ext cx="33131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a:t>όπου:</a:t>
            </a:r>
            <a:endParaRPr lang="el-GR" altLang="el-GR">
              <a:cs typeface="Arial" panose="020B0604020202020204" pitchFamily="34" charset="0"/>
            </a:endParaRPr>
          </a:p>
        </p:txBody>
      </p:sp>
      <p:sp>
        <p:nvSpPr>
          <p:cNvPr id="305170" name="Text Box 18"/>
          <p:cNvSpPr txBox="1">
            <a:spLocks noChangeArrowheads="1"/>
          </p:cNvSpPr>
          <p:nvPr/>
        </p:nvSpPr>
        <p:spPr bwMode="auto">
          <a:xfrm>
            <a:off x="179388" y="6065838"/>
            <a:ext cx="87852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l-GR"/>
              <a:t>h </a:t>
            </a:r>
            <a:r>
              <a:rPr lang="el-GR" altLang="el-GR"/>
              <a:t>το ύψος από το μέσον του προηγούμενου έως το μέσον του επόμενου ορόφου</a:t>
            </a:r>
          </a:p>
        </p:txBody>
      </p:sp>
      <p:sp>
        <p:nvSpPr>
          <p:cNvPr id="305171" name="Text Box 19"/>
          <p:cNvSpPr txBox="1">
            <a:spLocks noChangeArrowheads="1"/>
          </p:cNvSpPr>
          <p:nvPr/>
        </p:nvSpPr>
        <p:spPr bwMode="auto">
          <a:xfrm>
            <a:off x="179388" y="6426200"/>
            <a:ext cx="87852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l-GR"/>
              <a:t>t </a:t>
            </a:r>
            <a:r>
              <a:rPr lang="el-GR" altLang="el-GR"/>
              <a:t>το πάχος του τοιχώματος</a:t>
            </a:r>
          </a:p>
        </p:txBody>
      </p:sp>
      <p:sp>
        <p:nvSpPr>
          <p:cNvPr id="23" name="Text Box 8"/>
          <p:cNvSpPr txBox="1">
            <a:spLocks noChangeArrowheads="1"/>
          </p:cNvSpPr>
          <p:nvPr/>
        </p:nvSpPr>
        <p:spPr bwMode="auto">
          <a:xfrm>
            <a:off x="3468688" y="5445125"/>
            <a:ext cx="25209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l-GR" altLang="el-GR"/>
              <a:t>Σωστή παραμόρφωση</a:t>
            </a:r>
            <a:endParaRPr lang="el-GR" altLang="el-GR">
              <a:cs typeface="Arial" panose="020B0604020202020204" pitchFamily="34" charset="0"/>
            </a:endParaRPr>
          </a:p>
        </p:txBody>
      </p:sp>
      <p:sp>
        <p:nvSpPr>
          <p:cNvPr id="24" name="Text Box 8"/>
          <p:cNvSpPr txBox="1">
            <a:spLocks noChangeArrowheads="1"/>
          </p:cNvSpPr>
          <p:nvPr/>
        </p:nvSpPr>
        <p:spPr bwMode="auto">
          <a:xfrm>
            <a:off x="6443663" y="5445125"/>
            <a:ext cx="2520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l-GR" altLang="el-GR"/>
              <a:t>Λάθος παραμόρφωση</a:t>
            </a:r>
            <a:endParaRPr lang="el-GR" altLang="el-GR">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5160"/>
                                        </p:tgtEl>
                                        <p:attrNameLst>
                                          <p:attrName>style.visibility</p:attrName>
                                        </p:attrNameLst>
                                      </p:cBhvr>
                                      <p:to>
                                        <p:strVal val="visible"/>
                                      </p:to>
                                    </p:set>
                                    <p:animEffect transition="in" filter="fade">
                                      <p:cBhvr>
                                        <p:cTn id="7" dur="500"/>
                                        <p:tgtEl>
                                          <p:spTgt spid="3051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5161"/>
                                        </p:tgtEl>
                                        <p:attrNameLst>
                                          <p:attrName>style.visibility</p:attrName>
                                        </p:attrNameLst>
                                      </p:cBhvr>
                                      <p:to>
                                        <p:strVal val="visible"/>
                                      </p:to>
                                    </p:set>
                                    <p:animEffect transition="in" filter="fade">
                                      <p:cBhvr>
                                        <p:cTn id="10" dur="500"/>
                                        <p:tgtEl>
                                          <p:spTgt spid="3051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5169"/>
                                        </p:tgtEl>
                                        <p:attrNameLst>
                                          <p:attrName>style.visibility</p:attrName>
                                        </p:attrNameLst>
                                      </p:cBhvr>
                                      <p:to>
                                        <p:strVal val="visible"/>
                                      </p:to>
                                    </p:set>
                                    <p:animEffect transition="in" filter="fade">
                                      <p:cBhvr>
                                        <p:cTn id="13" dur="500"/>
                                        <p:tgtEl>
                                          <p:spTgt spid="3051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5170"/>
                                        </p:tgtEl>
                                        <p:attrNameLst>
                                          <p:attrName>style.visibility</p:attrName>
                                        </p:attrNameLst>
                                      </p:cBhvr>
                                      <p:to>
                                        <p:strVal val="visible"/>
                                      </p:to>
                                    </p:set>
                                    <p:animEffect transition="in" filter="fade">
                                      <p:cBhvr>
                                        <p:cTn id="16" dur="500"/>
                                        <p:tgtEl>
                                          <p:spTgt spid="3051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5171"/>
                                        </p:tgtEl>
                                        <p:attrNameLst>
                                          <p:attrName>style.visibility</p:attrName>
                                        </p:attrNameLst>
                                      </p:cBhvr>
                                      <p:to>
                                        <p:strVal val="visible"/>
                                      </p:to>
                                    </p:set>
                                    <p:animEffect transition="in" filter="fade">
                                      <p:cBhvr>
                                        <p:cTn id="19" dur="500"/>
                                        <p:tgtEl>
                                          <p:spTgt spid="305171"/>
                                        </p:tgtEl>
                                      </p:cBhvr>
                                    </p:animEffect>
                                  </p:childTnLst>
                                </p:cTn>
                              </p:par>
                              <p:par>
                                <p:cTn id="20" presetID="10" presetClass="entr" presetSubtype="0" fill="hold" nodeType="withEffect">
                                  <p:stCondLst>
                                    <p:cond delay="0"/>
                                  </p:stCondLst>
                                  <p:childTnLst>
                                    <p:set>
                                      <p:cBhvr>
                                        <p:cTn id="21" dur="1" fill="hold">
                                          <p:stCondLst>
                                            <p:cond delay="0"/>
                                          </p:stCondLst>
                                        </p:cTn>
                                        <p:tgtEl>
                                          <p:spTgt spid="305165"/>
                                        </p:tgtEl>
                                        <p:attrNameLst>
                                          <p:attrName>style.visibility</p:attrName>
                                        </p:attrNameLst>
                                      </p:cBhvr>
                                      <p:to>
                                        <p:strVal val="visible"/>
                                      </p:to>
                                    </p:set>
                                    <p:animEffect transition="in" filter="fade">
                                      <p:cBhvr>
                                        <p:cTn id="22" dur="500"/>
                                        <p:tgtEl>
                                          <p:spTgt spid="305165"/>
                                        </p:tgtEl>
                                      </p:cBhvr>
                                    </p:animEffect>
                                  </p:childTnLst>
                                </p:cTn>
                              </p:par>
                              <p:par>
                                <p:cTn id="23" presetID="10" presetClass="entr" presetSubtype="0" fill="hold" nodeType="withEffect">
                                  <p:stCondLst>
                                    <p:cond delay="0"/>
                                  </p:stCondLst>
                                  <p:childTnLst>
                                    <p:set>
                                      <p:cBhvr>
                                        <p:cTn id="24" dur="1" fill="hold">
                                          <p:stCondLst>
                                            <p:cond delay="0"/>
                                          </p:stCondLst>
                                        </p:cTn>
                                        <p:tgtEl>
                                          <p:spTgt spid="305167"/>
                                        </p:tgtEl>
                                        <p:attrNameLst>
                                          <p:attrName>style.visibility</p:attrName>
                                        </p:attrNameLst>
                                      </p:cBhvr>
                                      <p:to>
                                        <p:strVal val="visible"/>
                                      </p:to>
                                    </p:set>
                                    <p:animEffect transition="in" filter="fade">
                                      <p:cBhvr>
                                        <p:cTn id="25" dur="500"/>
                                        <p:tgtEl>
                                          <p:spTgt spid="3051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305172"/>
                                        </p:tgtEl>
                                        <p:attrNameLst>
                                          <p:attrName>style.visibility</p:attrName>
                                        </p:attrNameLst>
                                      </p:cBhvr>
                                      <p:to>
                                        <p:strVal val="visible"/>
                                      </p:to>
                                    </p:set>
                                    <p:animEffect transition="in" filter="fade">
                                      <p:cBhvr>
                                        <p:cTn id="34" dur="500"/>
                                        <p:tgtEl>
                                          <p:spTgt spid="305172"/>
                                        </p:tgtEl>
                                      </p:cBhvr>
                                    </p:animEffect>
                                  </p:childTnLst>
                                </p:cTn>
                              </p:par>
                              <p:par>
                                <p:cTn id="35" presetID="10" presetClass="entr" presetSubtype="0" fill="hold" nodeType="withEffect">
                                  <p:stCondLst>
                                    <p:cond delay="0"/>
                                  </p:stCondLst>
                                  <p:childTnLst>
                                    <p:set>
                                      <p:cBhvr>
                                        <p:cTn id="36" dur="1" fill="hold">
                                          <p:stCondLst>
                                            <p:cond delay="0"/>
                                          </p:stCondLst>
                                        </p:cTn>
                                        <p:tgtEl>
                                          <p:spTgt spid="305173"/>
                                        </p:tgtEl>
                                        <p:attrNameLst>
                                          <p:attrName>style.visibility</p:attrName>
                                        </p:attrNameLst>
                                      </p:cBhvr>
                                      <p:to>
                                        <p:strVal val="visible"/>
                                      </p:to>
                                    </p:set>
                                    <p:animEffect transition="in" filter="fade">
                                      <p:cBhvr>
                                        <p:cTn id="37" dur="500"/>
                                        <p:tgtEl>
                                          <p:spTgt spid="30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0" grpId="0"/>
      <p:bldP spid="305161" grpId="0"/>
      <p:bldP spid="305169" grpId="0"/>
      <p:bldP spid="305170" grpId="0"/>
      <p:bldP spid="305171"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969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306180" name="Text Box 4"/>
          <p:cNvSpPr txBox="1">
            <a:spLocks noChangeArrowheads="1"/>
          </p:cNvSpPr>
          <p:nvPr/>
        </p:nvSpPr>
        <p:spPr bwMode="auto">
          <a:xfrm>
            <a:off x="250825" y="1628775"/>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Προσομοίωση με επιφανειακά πεπερασμένα στοιχεία</a:t>
            </a:r>
          </a:p>
        </p:txBody>
      </p:sp>
      <p:sp>
        <p:nvSpPr>
          <p:cNvPr id="306181" name="Text Box 5"/>
          <p:cNvSpPr txBox="1">
            <a:spLocks noChangeArrowheads="1"/>
          </p:cNvSpPr>
          <p:nvPr/>
        </p:nvSpPr>
        <p:spPr bwMode="auto">
          <a:xfrm>
            <a:off x="395288" y="2060575"/>
            <a:ext cx="86407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Χρησιμοποιούνται στοιχεία κελύφους</a:t>
            </a:r>
            <a:endParaRPr lang="el-GR" altLang="el-GR" sz="2000" i="1">
              <a:cs typeface="Arial" panose="020B0604020202020204" pitchFamily="34" charset="0"/>
            </a:endParaRPr>
          </a:p>
        </p:txBody>
      </p:sp>
      <p:sp>
        <p:nvSpPr>
          <p:cNvPr id="306182" name="Text Box 6"/>
          <p:cNvSpPr txBox="1">
            <a:spLocks noChangeArrowheads="1"/>
          </p:cNvSpPr>
          <p:nvPr/>
        </p:nvSpPr>
        <p:spPr bwMode="auto">
          <a:xfrm>
            <a:off x="395288" y="2474913"/>
            <a:ext cx="86407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2000" i="1"/>
              <a:t>- Θεωρείται ακριβέστερη προσομοίωση και σε περίεργες μορφές τοιχωμάτων</a:t>
            </a:r>
            <a:endParaRPr lang="el-GR" altLang="el-GR" sz="2000" i="1">
              <a:cs typeface="Arial" panose="020B0604020202020204" pitchFamily="34" charset="0"/>
            </a:endParaRPr>
          </a:p>
        </p:txBody>
      </p:sp>
      <p:sp>
        <p:nvSpPr>
          <p:cNvPr id="306185" name="Text Box 9"/>
          <p:cNvSpPr txBox="1">
            <a:spLocks noChangeArrowheads="1"/>
          </p:cNvSpPr>
          <p:nvPr/>
        </p:nvSpPr>
        <p:spPr bwMode="auto">
          <a:xfrm>
            <a:off x="395288" y="2933700"/>
            <a:ext cx="4176712"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Απαιτείται ειδική διαμόρφωση στις </a:t>
            </a:r>
          </a:p>
          <a:p>
            <a:pPr eaLnBrk="1" hangingPunct="1">
              <a:lnSpc>
                <a:spcPct val="115000"/>
              </a:lnSpc>
            </a:pPr>
            <a:r>
              <a:rPr lang="el-GR" altLang="el-GR" sz="2000" i="1"/>
              <a:t>  θέσεις σύνδεσης με γραμμικά </a:t>
            </a:r>
          </a:p>
          <a:p>
            <a:pPr eaLnBrk="1" hangingPunct="1">
              <a:lnSpc>
                <a:spcPct val="115000"/>
              </a:lnSpc>
            </a:pPr>
            <a:r>
              <a:rPr lang="el-GR" altLang="el-GR" sz="2000" i="1"/>
              <a:t>  στοιχεία δοκών για την «πάκτωση» </a:t>
            </a:r>
          </a:p>
          <a:p>
            <a:pPr eaLnBrk="1" hangingPunct="1">
              <a:lnSpc>
                <a:spcPct val="115000"/>
              </a:lnSpc>
            </a:pPr>
            <a:r>
              <a:rPr lang="el-GR" altLang="el-GR" sz="2000" i="1"/>
              <a:t>  των δοκών στο τοίχωμα </a:t>
            </a:r>
            <a:endParaRPr lang="el-GR" altLang="el-GR" sz="2000" i="1">
              <a:cs typeface="Arial" panose="020B0604020202020204" pitchFamily="34" charset="0"/>
            </a:endParaRPr>
          </a:p>
        </p:txBody>
      </p:sp>
      <p:pic>
        <p:nvPicPr>
          <p:cNvPr id="49162" name="Picture 10"/>
          <p:cNvPicPr>
            <a:picLocks noChangeAspect="1" noChangeArrowheads="1"/>
          </p:cNvPicPr>
          <p:nvPr/>
        </p:nvPicPr>
        <p:blipFill>
          <a:blip r:embed="rId2">
            <a:extLst>
              <a:ext uri="{28A0092B-C50C-407E-A947-70E740481C1C}">
                <a14:useLocalDpi xmlns:a14="http://schemas.microsoft.com/office/drawing/2010/main" val="0"/>
              </a:ext>
            </a:extLst>
          </a:blip>
          <a:srcRect l="3661" r="2985"/>
          <a:stretch>
            <a:fillRect/>
          </a:stretch>
        </p:blipFill>
        <p:spPr bwMode="auto">
          <a:xfrm>
            <a:off x="4787900" y="2901950"/>
            <a:ext cx="395922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6180"/>
                                        </p:tgtEl>
                                        <p:attrNameLst>
                                          <p:attrName>style.visibility</p:attrName>
                                        </p:attrNameLst>
                                      </p:cBhvr>
                                      <p:to>
                                        <p:strVal val="visible"/>
                                      </p:to>
                                    </p:set>
                                    <p:animEffect transition="in" filter="fade">
                                      <p:cBhvr>
                                        <p:cTn id="7" dur="500"/>
                                        <p:tgtEl>
                                          <p:spTgt spid="3061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6181"/>
                                        </p:tgtEl>
                                        <p:attrNameLst>
                                          <p:attrName>style.visibility</p:attrName>
                                        </p:attrNameLst>
                                      </p:cBhvr>
                                      <p:to>
                                        <p:strVal val="visible"/>
                                      </p:to>
                                    </p:set>
                                    <p:animEffect transition="in" filter="fade">
                                      <p:cBhvr>
                                        <p:cTn id="10" dur="500"/>
                                        <p:tgtEl>
                                          <p:spTgt spid="3061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6182"/>
                                        </p:tgtEl>
                                        <p:attrNameLst>
                                          <p:attrName>style.visibility</p:attrName>
                                        </p:attrNameLst>
                                      </p:cBhvr>
                                      <p:to>
                                        <p:strVal val="visible"/>
                                      </p:to>
                                    </p:set>
                                    <p:animEffect transition="in" filter="fade">
                                      <p:cBhvr>
                                        <p:cTn id="13" dur="500"/>
                                        <p:tgtEl>
                                          <p:spTgt spid="3061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6185"/>
                                        </p:tgtEl>
                                        <p:attrNameLst>
                                          <p:attrName>style.visibility</p:attrName>
                                        </p:attrNameLst>
                                      </p:cBhvr>
                                      <p:to>
                                        <p:strVal val="visible"/>
                                      </p:to>
                                    </p:set>
                                    <p:animEffect transition="in" filter="fade">
                                      <p:cBhvr>
                                        <p:cTn id="18" dur="500"/>
                                        <p:tgtEl>
                                          <p:spTgt spid="306185"/>
                                        </p:tgtEl>
                                      </p:cBhvr>
                                    </p:animEffect>
                                  </p:childTnLst>
                                </p:cTn>
                              </p:par>
                              <p:par>
                                <p:cTn id="19" presetID="10" presetClass="entr" presetSubtype="0" fill="hold" nodeType="withEffect">
                                  <p:stCondLst>
                                    <p:cond delay="0"/>
                                  </p:stCondLst>
                                  <p:childTnLst>
                                    <p:set>
                                      <p:cBhvr>
                                        <p:cTn id="20" dur="1" fill="hold">
                                          <p:stCondLst>
                                            <p:cond delay="0"/>
                                          </p:stCondLst>
                                        </p:cTn>
                                        <p:tgtEl>
                                          <p:spTgt spid="49162"/>
                                        </p:tgtEl>
                                        <p:attrNameLst>
                                          <p:attrName>style.visibility</p:attrName>
                                        </p:attrNameLst>
                                      </p:cBhvr>
                                      <p:to>
                                        <p:strVal val="visible"/>
                                      </p:to>
                                    </p:set>
                                    <p:animEffect transition="in" filter="fade">
                                      <p:cBhvr>
                                        <p:cTn id="21" dur="5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p:bldP spid="306181" grpId="0"/>
      <p:bldP spid="306182" grpId="0"/>
      <p:bldP spid="3061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072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307210" name="Text Box 10"/>
          <p:cNvSpPr txBox="1">
            <a:spLocks noChangeArrowheads="1"/>
          </p:cNvSpPr>
          <p:nvPr/>
        </p:nvSpPr>
        <p:spPr bwMode="auto">
          <a:xfrm>
            <a:off x="323850" y="5126038"/>
            <a:ext cx="13684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Δυστένεια: </a:t>
            </a:r>
            <a:endParaRPr lang="el-GR" altLang="el-GR" i="1">
              <a:cs typeface="Arial" panose="020B0604020202020204" pitchFamily="34" charset="0"/>
            </a:endParaRPr>
          </a:p>
        </p:txBody>
      </p:sp>
      <p:sp>
        <p:nvSpPr>
          <p:cNvPr id="307211" name="Text Box 11"/>
          <p:cNvSpPr txBox="1">
            <a:spLocks noChangeArrowheads="1"/>
          </p:cNvSpPr>
          <p:nvPr/>
        </p:nvSpPr>
        <p:spPr bwMode="auto">
          <a:xfrm>
            <a:off x="323850" y="552450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Δυσκαμψία: </a:t>
            </a:r>
            <a:endParaRPr lang="el-GR" altLang="el-GR" i="1">
              <a:cs typeface="Arial" panose="020B0604020202020204" pitchFamily="34" charset="0"/>
            </a:endParaRPr>
          </a:p>
        </p:txBody>
      </p:sp>
      <p:sp>
        <p:nvSpPr>
          <p:cNvPr id="307212" name="Text Box 12"/>
          <p:cNvSpPr txBox="1">
            <a:spLocks noChangeArrowheads="1"/>
          </p:cNvSpPr>
          <p:nvPr/>
        </p:nvSpPr>
        <p:spPr bwMode="auto">
          <a:xfrm>
            <a:off x="312738" y="5965825"/>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Δυστρεψία: </a:t>
            </a:r>
            <a:endParaRPr lang="el-GR" altLang="el-GR" i="1">
              <a:cs typeface="Arial" panose="020B0604020202020204" pitchFamily="34" charset="0"/>
            </a:endParaRPr>
          </a:p>
        </p:txBody>
      </p:sp>
      <p:sp>
        <p:nvSpPr>
          <p:cNvPr id="307213" name="Text Box 13"/>
          <p:cNvSpPr txBox="1">
            <a:spLocks noChangeArrowheads="1"/>
          </p:cNvSpPr>
          <p:nvPr/>
        </p:nvSpPr>
        <p:spPr bwMode="auto">
          <a:xfrm>
            <a:off x="292100" y="635635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Δυστμησία: </a:t>
            </a:r>
            <a:endParaRPr lang="el-GR" altLang="el-GR" i="1">
              <a:cs typeface="Arial" panose="020B0604020202020204" pitchFamily="34" charset="0"/>
            </a:endParaRPr>
          </a:p>
        </p:txBody>
      </p:sp>
      <p:sp>
        <p:nvSpPr>
          <p:cNvPr id="307214" name="Text Box 14"/>
          <p:cNvSpPr txBox="1">
            <a:spLocks noChangeArrowheads="1"/>
          </p:cNvSpPr>
          <p:nvPr/>
        </p:nvSpPr>
        <p:spPr bwMode="auto">
          <a:xfrm>
            <a:off x="827088" y="4652963"/>
            <a:ext cx="23764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Ισοδύναμος στύλος:</a:t>
            </a:r>
            <a:endParaRPr lang="el-GR" altLang="el-GR" i="1">
              <a:cs typeface="Arial" panose="020B0604020202020204" pitchFamily="34" charset="0"/>
            </a:endParaRPr>
          </a:p>
        </p:txBody>
      </p:sp>
      <p:graphicFrame>
        <p:nvGraphicFramePr>
          <p:cNvPr id="307221" name="Object 21"/>
          <p:cNvGraphicFramePr>
            <a:graphicFrameLocks noChangeAspect="1"/>
          </p:cNvGraphicFramePr>
          <p:nvPr/>
        </p:nvGraphicFramePr>
        <p:xfrm>
          <a:off x="1687513" y="6010275"/>
          <a:ext cx="857250" cy="304800"/>
        </p:xfrm>
        <a:graphic>
          <a:graphicData uri="http://schemas.openxmlformats.org/presentationml/2006/ole">
            <mc:AlternateContent xmlns:mc="http://schemas.openxmlformats.org/markup-compatibility/2006">
              <mc:Choice xmlns:v="urn:schemas-microsoft-com:vml" Requires="v">
                <p:oleObj spid="_x0000_s30749" name="Equation" r:id="rId3" imgW="571252" imgH="203112" progId="Equation.DSMT4">
                  <p:embed/>
                </p:oleObj>
              </mc:Choice>
              <mc:Fallback>
                <p:oleObj name="Equation" r:id="rId3" imgW="571252" imgH="203112"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6010275"/>
                        <a:ext cx="857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27" name="Text Box 27"/>
          <p:cNvSpPr txBox="1">
            <a:spLocks noChangeArrowheads="1"/>
          </p:cNvSpPr>
          <p:nvPr/>
        </p:nvSpPr>
        <p:spPr bwMode="auto">
          <a:xfrm>
            <a:off x="5940425" y="5126038"/>
            <a:ext cx="302418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Τετράκομβα επιφανειακά στοιχεία κελύφους με πάχος ίσο με το πάχος του τοιχώματος*</a:t>
            </a:r>
          </a:p>
        </p:txBody>
      </p:sp>
      <p:sp>
        <p:nvSpPr>
          <p:cNvPr id="307231" name="Text Box 31"/>
          <p:cNvSpPr txBox="1">
            <a:spLocks noChangeArrowheads="1"/>
          </p:cNvSpPr>
          <p:nvPr/>
        </p:nvSpPr>
        <p:spPr bwMode="auto">
          <a:xfrm>
            <a:off x="6227763" y="4652963"/>
            <a:ext cx="23764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Επιφανειακά στοιχεία:</a:t>
            </a:r>
            <a:endParaRPr lang="el-GR" altLang="el-GR" i="1">
              <a:cs typeface="Arial" panose="020B0604020202020204" pitchFamily="34" charset="0"/>
            </a:endParaRPr>
          </a:p>
        </p:txBody>
      </p:sp>
      <p:graphicFrame>
        <p:nvGraphicFramePr>
          <p:cNvPr id="307238" name="Object 38"/>
          <p:cNvGraphicFramePr>
            <a:graphicFrameLocks noChangeAspect="1"/>
          </p:cNvGraphicFramePr>
          <p:nvPr/>
        </p:nvGraphicFramePr>
        <p:xfrm>
          <a:off x="2795588" y="5876925"/>
          <a:ext cx="2544762" cy="530225"/>
        </p:xfrm>
        <a:graphic>
          <a:graphicData uri="http://schemas.openxmlformats.org/presentationml/2006/ole">
            <mc:AlternateContent xmlns:mc="http://schemas.openxmlformats.org/markup-compatibility/2006">
              <mc:Choice xmlns:v="urn:schemas-microsoft-com:vml" Requires="v">
                <p:oleObj spid="_x0000_s30750" name="Equation" r:id="rId5" imgW="2006600" imgH="419100" progId="Equation.DSMT4">
                  <p:embed/>
                </p:oleObj>
              </mc:Choice>
              <mc:Fallback>
                <p:oleObj name="Equation" r:id="rId5" imgW="2006600" imgH="419100" progId="Equation.DSMT4">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5588" y="5876925"/>
                        <a:ext cx="25447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3" name="Rectangle 44"/>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07243" name="Object 43"/>
          <p:cNvGraphicFramePr>
            <a:graphicFrameLocks noChangeAspect="1"/>
          </p:cNvGraphicFramePr>
          <p:nvPr/>
        </p:nvGraphicFramePr>
        <p:xfrm>
          <a:off x="1692275" y="5191125"/>
          <a:ext cx="762000" cy="247650"/>
        </p:xfrm>
        <a:graphic>
          <a:graphicData uri="http://schemas.openxmlformats.org/presentationml/2006/ole">
            <mc:AlternateContent xmlns:mc="http://schemas.openxmlformats.org/markup-compatibility/2006">
              <mc:Choice xmlns:v="urn:schemas-microsoft-com:vml" Requires="v">
                <p:oleObj spid="_x0000_s30751" name="Equation" r:id="rId7" imgW="507780" imgH="165028" progId="Equation.DSMT4">
                  <p:embed/>
                </p:oleObj>
              </mc:Choice>
              <mc:Fallback>
                <p:oleObj name="Equation" r:id="rId7" imgW="507780" imgH="165028" progId="Equation.DSMT4">
                  <p:embed/>
                  <p:pic>
                    <p:nvPicPr>
                      <p:cNvPr id="0" name="Object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5191125"/>
                        <a:ext cx="762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5" name="Rectangle 46"/>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07245" name="Object 45"/>
          <p:cNvGraphicFramePr>
            <a:graphicFrameLocks noChangeAspect="1"/>
          </p:cNvGraphicFramePr>
          <p:nvPr/>
        </p:nvGraphicFramePr>
        <p:xfrm>
          <a:off x="1692275" y="5508625"/>
          <a:ext cx="971550" cy="419100"/>
        </p:xfrm>
        <a:graphic>
          <a:graphicData uri="http://schemas.openxmlformats.org/presentationml/2006/ole">
            <mc:AlternateContent xmlns:mc="http://schemas.openxmlformats.org/markup-compatibility/2006">
              <mc:Choice xmlns:v="urn:schemas-microsoft-com:vml" Requires="v">
                <p:oleObj spid="_x0000_s30752" name="Equation" r:id="rId9" imgW="647700" imgH="279400" progId="Equation.DSMT4">
                  <p:embed/>
                </p:oleObj>
              </mc:Choice>
              <mc:Fallback>
                <p:oleObj name="Equation" r:id="rId9" imgW="647700" imgH="279400" progId="Equation.DSMT4">
                  <p:embed/>
                  <p:pic>
                    <p:nvPicPr>
                      <p:cNvPr id="0" name="Object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2275" y="5508625"/>
                        <a:ext cx="971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7" name="Rectangle 48"/>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07247" name="Object 47"/>
          <p:cNvGraphicFramePr>
            <a:graphicFrameLocks noChangeAspect="1"/>
          </p:cNvGraphicFramePr>
          <p:nvPr/>
        </p:nvGraphicFramePr>
        <p:xfrm>
          <a:off x="2860675" y="5508625"/>
          <a:ext cx="990600" cy="419100"/>
        </p:xfrm>
        <a:graphic>
          <a:graphicData uri="http://schemas.openxmlformats.org/presentationml/2006/ole">
            <mc:AlternateContent xmlns:mc="http://schemas.openxmlformats.org/markup-compatibility/2006">
              <mc:Choice xmlns:v="urn:schemas-microsoft-com:vml" Requires="v">
                <p:oleObj spid="_x0000_s30753" name="Equation" r:id="rId11" imgW="660400" imgH="279400" progId="Equation.DSMT4">
                  <p:embed/>
                </p:oleObj>
              </mc:Choice>
              <mc:Fallback>
                <p:oleObj name="Equation" r:id="rId11" imgW="660400" imgH="279400" progId="Equation.DSMT4">
                  <p:embed/>
                  <p:pic>
                    <p:nvPicPr>
                      <p:cNvPr id="0" name="Object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0675" y="5508625"/>
                        <a:ext cx="990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9" name="Rectangle 5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0740" name="Rectangle 52"/>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07251" name="Object 51"/>
          <p:cNvGraphicFramePr>
            <a:graphicFrameLocks noChangeAspect="1"/>
          </p:cNvGraphicFramePr>
          <p:nvPr/>
        </p:nvGraphicFramePr>
        <p:xfrm>
          <a:off x="1719263" y="6381750"/>
          <a:ext cx="1065212" cy="400050"/>
        </p:xfrm>
        <a:graphic>
          <a:graphicData uri="http://schemas.openxmlformats.org/presentationml/2006/ole">
            <mc:AlternateContent xmlns:mc="http://schemas.openxmlformats.org/markup-compatibility/2006">
              <mc:Choice xmlns:v="urn:schemas-microsoft-com:vml" Requires="v">
                <p:oleObj spid="_x0000_s30754" name="Equation" r:id="rId13" imgW="710891" imgH="266584" progId="Equation.DSMT4">
                  <p:embed/>
                </p:oleObj>
              </mc:Choice>
              <mc:Fallback>
                <p:oleObj name="Equation" r:id="rId13" imgW="710891" imgH="266584" progId="Equation.DSMT4">
                  <p:embed/>
                  <p:pic>
                    <p:nvPicPr>
                      <p:cNvPr id="0" name="Object 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9263" y="6381750"/>
                        <a:ext cx="1065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42" name="Rectangle 54"/>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07253" name="Object 53"/>
          <p:cNvGraphicFramePr>
            <a:graphicFrameLocks noChangeAspect="1"/>
          </p:cNvGraphicFramePr>
          <p:nvPr/>
        </p:nvGraphicFramePr>
        <p:xfrm>
          <a:off x="2859088" y="6381750"/>
          <a:ext cx="1065212" cy="400050"/>
        </p:xfrm>
        <a:graphic>
          <a:graphicData uri="http://schemas.openxmlformats.org/presentationml/2006/ole">
            <mc:AlternateContent xmlns:mc="http://schemas.openxmlformats.org/markup-compatibility/2006">
              <mc:Choice xmlns:v="urn:schemas-microsoft-com:vml" Requires="v">
                <p:oleObj spid="_x0000_s30755" name="Equation" r:id="rId15" imgW="710891" imgH="266584" progId="Equation.DSMT4">
                  <p:embed/>
                </p:oleObj>
              </mc:Choice>
              <mc:Fallback>
                <p:oleObj name="Equation" r:id="rId15" imgW="710891" imgH="266584" progId="Equation.DSMT4">
                  <p:embed/>
                  <p:pic>
                    <p:nvPicPr>
                      <p:cNvPr id="0" name="Object 5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59088" y="6381750"/>
                        <a:ext cx="1065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5" name="Text Box 55"/>
          <p:cNvSpPr txBox="1">
            <a:spLocks noChangeArrowheads="1"/>
          </p:cNvSpPr>
          <p:nvPr/>
        </p:nvSpPr>
        <p:spPr bwMode="auto">
          <a:xfrm>
            <a:off x="2625725" y="5489575"/>
            <a:ext cx="2174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a:t>
            </a:r>
            <a:endParaRPr lang="el-GR" altLang="el-GR" i="1">
              <a:cs typeface="Arial" panose="020B0604020202020204" pitchFamily="34" charset="0"/>
            </a:endParaRPr>
          </a:p>
        </p:txBody>
      </p:sp>
      <p:sp>
        <p:nvSpPr>
          <p:cNvPr id="307256" name="Text Box 56"/>
          <p:cNvSpPr txBox="1">
            <a:spLocks noChangeArrowheads="1"/>
          </p:cNvSpPr>
          <p:nvPr/>
        </p:nvSpPr>
        <p:spPr bwMode="auto">
          <a:xfrm>
            <a:off x="3849688" y="5489575"/>
            <a:ext cx="2174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a:t>
            </a:r>
            <a:endParaRPr lang="el-GR" altLang="el-GR" i="1">
              <a:cs typeface="Arial" panose="020B0604020202020204" pitchFamily="34" charset="0"/>
            </a:endParaRPr>
          </a:p>
        </p:txBody>
      </p:sp>
      <p:sp>
        <p:nvSpPr>
          <p:cNvPr id="307257" name="Text Box 57"/>
          <p:cNvSpPr txBox="1">
            <a:spLocks noChangeArrowheads="1"/>
          </p:cNvSpPr>
          <p:nvPr/>
        </p:nvSpPr>
        <p:spPr bwMode="auto">
          <a:xfrm>
            <a:off x="2555875" y="5921375"/>
            <a:ext cx="2174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a:t>
            </a:r>
            <a:endParaRPr lang="el-GR" altLang="el-GR" i="1">
              <a:cs typeface="Arial" panose="020B0604020202020204" pitchFamily="34" charset="0"/>
            </a:endParaRPr>
          </a:p>
        </p:txBody>
      </p:sp>
      <p:sp>
        <p:nvSpPr>
          <p:cNvPr id="307258" name="Text Box 58"/>
          <p:cNvSpPr txBox="1">
            <a:spLocks noChangeArrowheads="1"/>
          </p:cNvSpPr>
          <p:nvPr/>
        </p:nvSpPr>
        <p:spPr bwMode="auto">
          <a:xfrm>
            <a:off x="3419475" y="4581525"/>
            <a:ext cx="25209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1600" i="1"/>
              <a:t>*Πρέπει να ληφθούν επιπλέον οι συντελεστές σταδίου ΙΙ</a:t>
            </a:r>
            <a:endParaRPr lang="el-GR" altLang="el-GR" sz="1600" i="1">
              <a:cs typeface="Arial" panose="020B0604020202020204" pitchFamily="34" charset="0"/>
            </a:endParaRPr>
          </a:p>
        </p:txBody>
      </p:sp>
      <p:pic>
        <p:nvPicPr>
          <p:cNvPr id="2079" name="Picture 31"/>
          <p:cNvPicPr>
            <a:picLocks noChangeAspect="1" noChangeArrowheads="1"/>
          </p:cNvPicPr>
          <p:nvPr/>
        </p:nvPicPr>
        <p:blipFill>
          <a:blip r:embed="rId17">
            <a:extLst>
              <a:ext uri="{28A0092B-C50C-407E-A947-70E740481C1C}">
                <a14:useLocalDpi xmlns:a14="http://schemas.microsoft.com/office/drawing/2010/main" val="0"/>
              </a:ext>
            </a:extLst>
          </a:blip>
          <a:srcRect t="3297"/>
          <a:stretch>
            <a:fillRect/>
          </a:stretch>
        </p:blipFill>
        <p:spPr bwMode="auto">
          <a:xfrm>
            <a:off x="850900" y="1470025"/>
            <a:ext cx="747395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79"/>
                                        </p:tgtEl>
                                        <p:attrNameLst>
                                          <p:attrName>style.visibility</p:attrName>
                                        </p:attrNameLst>
                                      </p:cBhvr>
                                      <p:to>
                                        <p:strVal val="visible"/>
                                      </p:to>
                                    </p:set>
                                    <p:animEffect transition="in" filter="fade">
                                      <p:cBhvr>
                                        <p:cTn id="7" dur="500"/>
                                        <p:tgtEl>
                                          <p:spTgt spid="2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10"/>
                                        </p:tgtEl>
                                        <p:attrNameLst>
                                          <p:attrName>style.visibility</p:attrName>
                                        </p:attrNameLst>
                                      </p:cBhvr>
                                      <p:to>
                                        <p:strVal val="visible"/>
                                      </p:to>
                                    </p:set>
                                    <p:animEffect transition="in" filter="fade">
                                      <p:cBhvr>
                                        <p:cTn id="12" dur="500"/>
                                        <p:tgtEl>
                                          <p:spTgt spid="3072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211"/>
                                        </p:tgtEl>
                                        <p:attrNameLst>
                                          <p:attrName>style.visibility</p:attrName>
                                        </p:attrNameLst>
                                      </p:cBhvr>
                                      <p:to>
                                        <p:strVal val="visible"/>
                                      </p:to>
                                    </p:set>
                                    <p:animEffect transition="in" filter="fade">
                                      <p:cBhvr>
                                        <p:cTn id="15" dur="500"/>
                                        <p:tgtEl>
                                          <p:spTgt spid="3072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212"/>
                                        </p:tgtEl>
                                        <p:attrNameLst>
                                          <p:attrName>style.visibility</p:attrName>
                                        </p:attrNameLst>
                                      </p:cBhvr>
                                      <p:to>
                                        <p:strVal val="visible"/>
                                      </p:to>
                                    </p:set>
                                    <p:animEffect transition="in" filter="fade">
                                      <p:cBhvr>
                                        <p:cTn id="18" dur="500"/>
                                        <p:tgtEl>
                                          <p:spTgt spid="3072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7213"/>
                                        </p:tgtEl>
                                        <p:attrNameLst>
                                          <p:attrName>style.visibility</p:attrName>
                                        </p:attrNameLst>
                                      </p:cBhvr>
                                      <p:to>
                                        <p:strVal val="visible"/>
                                      </p:to>
                                    </p:set>
                                    <p:animEffect transition="in" filter="fade">
                                      <p:cBhvr>
                                        <p:cTn id="21" dur="500"/>
                                        <p:tgtEl>
                                          <p:spTgt spid="3072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7214"/>
                                        </p:tgtEl>
                                        <p:attrNameLst>
                                          <p:attrName>style.visibility</p:attrName>
                                        </p:attrNameLst>
                                      </p:cBhvr>
                                      <p:to>
                                        <p:strVal val="visible"/>
                                      </p:to>
                                    </p:set>
                                    <p:animEffect transition="in" filter="fade">
                                      <p:cBhvr>
                                        <p:cTn id="24" dur="500"/>
                                        <p:tgtEl>
                                          <p:spTgt spid="307214"/>
                                        </p:tgtEl>
                                      </p:cBhvr>
                                    </p:animEffect>
                                  </p:childTnLst>
                                </p:cTn>
                              </p:par>
                              <p:par>
                                <p:cTn id="25" presetID="10" presetClass="entr" presetSubtype="0" fill="hold" nodeType="withEffect">
                                  <p:stCondLst>
                                    <p:cond delay="0"/>
                                  </p:stCondLst>
                                  <p:childTnLst>
                                    <p:set>
                                      <p:cBhvr>
                                        <p:cTn id="26" dur="1" fill="hold">
                                          <p:stCondLst>
                                            <p:cond delay="0"/>
                                          </p:stCondLst>
                                        </p:cTn>
                                        <p:tgtEl>
                                          <p:spTgt spid="307238"/>
                                        </p:tgtEl>
                                        <p:attrNameLst>
                                          <p:attrName>style.visibility</p:attrName>
                                        </p:attrNameLst>
                                      </p:cBhvr>
                                      <p:to>
                                        <p:strVal val="visible"/>
                                      </p:to>
                                    </p:set>
                                    <p:animEffect transition="in" filter="fade">
                                      <p:cBhvr>
                                        <p:cTn id="27" dur="500"/>
                                        <p:tgtEl>
                                          <p:spTgt spid="307238"/>
                                        </p:tgtEl>
                                      </p:cBhvr>
                                    </p:animEffect>
                                  </p:childTnLst>
                                </p:cTn>
                              </p:par>
                              <p:par>
                                <p:cTn id="28" presetID="10" presetClass="entr" presetSubtype="0" fill="hold" nodeType="withEffect">
                                  <p:stCondLst>
                                    <p:cond delay="0"/>
                                  </p:stCondLst>
                                  <p:childTnLst>
                                    <p:set>
                                      <p:cBhvr>
                                        <p:cTn id="29" dur="1" fill="hold">
                                          <p:stCondLst>
                                            <p:cond delay="0"/>
                                          </p:stCondLst>
                                        </p:cTn>
                                        <p:tgtEl>
                                          <p:spTgt spid="307221"/>
                                        </p:tgtEl>
                                        <p:attrNameLst>
                                          <p:attrName>style.visibility</p:attrName>
                                        </p:attrNameLst>
                                      </p:cBhvr>
                                      <p:to>
                                        <p:strVal val="visible"/>
                                      </p:to>
                                    </p:set>
                                    <p:animEffect transition="in" filter="fade">
                                      <p:cBhvr>
                                        <p:cTn id="30" dur="500"/>
                                        <p:tgtEl>
                                          <p:spTgt spid="307221"/>
                                        </p:tgtEl>
                                      </p:cBhvr>
                                    </p:animEffect>
                                  </p:childTnLst>
                                </p:cTn>
                              </p:par>
                              <p:par>
                                <p:cTn id="31" presetID="10" presetClass="entr" presetSubtype="0" fill="hold" nodeType="withEffect">
                                  <p:stCondLst>
                                    <p:cond delay="0"/>
                                  </p:stCondLst>
                                  <p:childTnLst>
                                    <p:set>
                                      <p:cBhvr>
                                        <p:cTn id="32" dur="1" fill="hold">
                                          <p:stCondLst>
                                            <p:cond delay="0"/>
                                          </p:stCondLst>
                                        </p:cTn>
                                        <p:tgtEl>
                                          <p:spTgt spid="307243"/>
                                        </p:tgtEl>
                                        <p:attrNameLst>
                                          <p:attrName>style.visibility</p:attrName>
                                        </p:attrNameLst>
                                      </p:cBhvr>
                                      <p:to>
                                        <p:strVal val="visible"/>
                                      </p:to>
                                    </p:set>
                                    <p:animEffect transition="in" filter="fade">
                                      <p:cBhvr>
                                        <p:cTn id="33" dur="500"/>
                                        <p:tgtEl>
                                          <p:spTgt spid="307243"/>
                                        </p:tgtEl>
                                      </p:cBhvr>
                                    </p:animEffect>
                                  </p:childTnLst>
                                </p:cTn>
                              </p:par>
                              <p:par>
                                <p:cTn id="34" presetID="10" presetClass="entr" presetSubtype="0" fill="hold" nodeType="withEffect">
                                  <p:stCondLst>
                                    <p:cond delay="0"/>
                                  </p:stCondLst>
                                  <p:childTnLst>
                                    <p:set>
                                      <p:cBhvr>
                                        <p:cTn id="35" dur="1" fill="hold">
                                          <p:stCondLst>
                                            <p:cond delay="0"/>
                                          </p:stCondLst>
                                        </p:cTn>
                                        <p:tgtEl>
                                          <p:spTgt spid="307245"/>
                                        </p:tgtEl>
                                        <p:attrNameLst>
                                          <p:attrName>style.visibility</p:attrName>
                                        </p:attrNameLst>
                                      </p:cBhvr>
                                      <p:to>
                                        <p:strVal val="visible"/>
                                      </p:to>
                                    </p:set>
                                    <p:animEffect transition="in" filter="fade">
                                      <p:cBhvr>
                                        <p:cTn id="36" dur="500"/>
                                        <p:tgtEl>
                                          <p:spTgt spid="307245"/>
                                        </p:tgtEl>
                                      </p:cBhvr>
                                    </p:animEffect>
                                  </p:childTnLst>
                                </p:cTn>
                              </p:par>
                              <p:par>
                                <p:cTn id="37" presetID="10" presetClass="entr" presetSubtype="0" fill="hold" nodeType="withEffect">
                                  <p:stCondLst>
                                    <p:cond delay="0"/>
                                  </p:stCondLst>
                                  <p:childTnLst>
                                    <p:set>
                                      <p:cBhvr>
                                        <p:cTn id="38" dur="1" fill="hold">
                                          <p:stCondLst>
                                            <p:cond delay="0"/>
                                          </p:stCondLst>
                                        </p:cTn>
                                        <p:tgtEl>
                                          <p:spTgt spid="307247"/>
                                        </p:tgtEl>
                                        <p:attrNameLst>
                                          <p:attrName>style.visibility</p:attrName>
                                        </p:attrNameLst>
                                      </p:cBhvr>
                                      <p:to>
                                        <p:strVal val="visible"/>
                                      </p:to>
                                    </p:set>
                                    <p:animEffect transition="in" filter="fade">
                                      <p:cBhvr>
                                        <p:cTn id="39" dur="500"/>
                                        <p:tgtEl>
                                          <p:spTgt spid="307247"/>
                                        </p:tgtEl>
                                      </p:cBhvr>
                                    </p:animEffect>
                                  </p:childTnLst>
                                </p:cTn>
                              </p:par>
                              <p:par>
                                <p:cTn id="40" presetID="10" presetClass="entr" presetSubtype="0" fill="hold" nodeType="withEffect">
                                  <p:stCondLst>
                                    <p:cond delay="0"/>
                                  </p:stCondLst>
                                  <p:childTnLst>
                                    <p:set>
                                      <p:cBhvr>
                                        <p:cTn id="41" dur="1" fill="hold">
                                          <p:stCondLst>
                                            <p:cond delay="0"/>
                                          </p:stCondLst>
                                        </p:cTn>
                                        <p:tgtEl>
                                          <p:spTgt spid="307251"/>
                                        </p:tgtEl>
                                        <p:attrNameLst>
                                          <p:attrName>style.visibility</p:attrName>
                                        </p:attrNameLst>
                                      </p:cBhvr>
                                      <p:to>
                                        <p:strVal val="visible"/>
                                      </p:to>
                                    </p:set>
                                    <p:animEffect transition="in" filter="fade">
                                      <p:cBhvr>
                                        <p:cTn id="42" dur="500"/>
                                        <p:tgtEl>
                                          <p:spTgt spid="307251"/>
                                        </p:tgtEl>
                                      </p:cBhvr>
                                    </p:animEffect>
                                  </p:childTnLst>
                                </p:cTn>
                              </p:par>
                              <p:par>
                                <p:cTn id="43" presetID="10" presetClass="entr" presetSubtype="0" fill="hold" nodeType="withEffect">
                                  <p:stCondLst>
                                    <p:cond delay="0"/>
                                  </p:stCondLst>
                                  <p:childTnLst>
                                    <p:set>
                                      <p:cBhvr>
                                        <p:cTn id="44" dur="1" fill="hold">
                                          <p:stCondLst>
                                            <p:cond delay="0"/>
                                          </p:stCondLst>
                                        </p:cTn>
                                        <p:tgtEl>
                                          <p:spTgt spid="307253"/>
                                        </p:tgtEl>
                                        <p:attrNameLst>
                                          <p:attrName>style.visibility</p:attrName>
                                        </p:attrNameLst>
                                      </p:cBhvr>
                                      <p:to>
                                        <p:strVal val="visible"/>
                                      </p:to>
                                    </p:set>
                                    <p:animEffect transition="in" filter="fade">
                                      <p:cBhvr>
                                        <p:cTn id="45" dur="500"/>
                                        <p:tgtEl>
                                          <p:spTgt spid="30725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7255"/>
                                        </p:tgtEl>
                                        <p:attrNameLst>
                                          <p:attrName>style.visibility</p:attrName>
                                        </p:attrNameLst>
                                      </p:cBhvr>
                                      <p:to>
                                        <p:strVal val="visible"/>
                                      </p:to>
                                    </p:set>
                                    <p:animEffect transition="in" filter="fade">
                                      <p:cBhvr>
                                        <p:cTn id="48" dur="500"/>
                                        <p:tgtEl>
                                          <p:spTgt spid="3072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7256"/>
                                        </p:tgtEl>
                                        <p:attrNameLst>
                                          <p:attrName>style.visibility</p:attrName>
                                        </p:attrNameLst>
                                      </p:cBhvr>
                                      <p:to>
                                        <p:strVal val="visible"/>
                                      </p:to>
                                    </p:set>
                                    <p:animEffect transition="in" filter="fade">
                                      <p:cBhvr>
                                        <p:cTn id="51" dur="500"/>
                                        <p:tgtEl>
                                          <p:spTgt spid="30725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7257"/>
                                        </p:tgtEl>
                                        <p:attrNameLst>
                                          <p:attrName>style.visibility</p:attrName>
                                        </p:attrNameLst>
                                      </p:cBhvr>
                                      <p:to>
                                        <p:strVal val="visible"/>
                                      </p:to>
                                    </p:set>
                                    <p:animEffect transition="in" filter="fade">
                                      <p:cBhvr>
                                        <p:cTn id="54" dur="500"/>
                                        <p:tgtEl>
                                          <p:spTgt spid="30725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7258"/>
                                        </p:tgtEl>
                                        <p:attrNameLst>
                                          <p:attrName>style.visibility</p:attrName>
                                        </p:attrNameLst>
                                      </p:cBhvr>
                                      <p:to>
                                        <p:strVal val="visible"/>
                                      </p:to>
                                    </p:set>
                                    <p:animEffect transition="in" filter="fade">
                                      <p:cBhvr>
                                        <p:cTn id="57" dur="500"/>
                                        <p:tgtEl>
                                          <p:spTgt spid="30725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7227"/>
                                        </p:tgtEl>
                                        <p:attrNameLst>
                                          <p:attrName>style.visibility</p:attrName>
                                        </p:attrNameLst>
                                      </p:cBhvr>
                                      <p:to>
                                        <p:strVal val="visible"/>
                                      </p:to>
                                    </p:set>
                                    <p:animEffect transition="in" filter="fade">
                                      <p:cBhvr>
                                        <p:cTn id="62" dur="500"/>
                                        <p:tgtEl>
                                          <p:spTgt spid="3072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7231"/>
                                        </p:tgtEl>
                                        <p:attrNameLst>
                                          <p:attrName>style.visibility</p:attrName>
                                        </p:attrNameLst>
                                      </p:cBhvr>
                                      <p:to>
                                        <p:strVal val="visible"/>
                                      </p:to>
                                    </p:set>
                                    <p:animEffect transition="in" filter="fade">
                                      <p:cBhvr>
                                        <p:cTn id="65" dur="500"/>
                                        <p:tgtEl>
                                          <p:spTgt spid="307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0" grpId="0"/>
      <p:bldP spid="307211" grpId="0"/>
      <p:bldP spid="307212" grpId="0"/>
      <p:bldP spid="307213" grpId="0"/>
      <p:bldP spid="307214" grpId="0"/>
      <p:bldP spid="307227" grpId="0"/>
      <p:bldP spid="307231" grpId="0"/>
      <p:bldP spid="307255" grpId="0"/>
      <p:bldP spid="307256" grpId="0"/>
      <p:bldP spid="307257" grpId="0"/>
      <p:bldP spid="3072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174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309253" name="Text Box 5"/>
          <p:cNvSpPr txBox="1">
            <a:spLocks noChangeArrowheads="1"/>
          </p:cNvSpPr>
          <p:nvPr/>
        </p:nvSpPr>
        <p:spPr bwMode="auto">
          <a:xfrm>
            <a:off x="323850" y="5126038"/>
            <a:ext cx="13684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Δυστένεια: </a:t>
            </a:r>
            <a:endParaRPr lang="el-GR" altLang="el-GR" i="1">
              <a:cs typeface="Arial" panose="020B0604020202020204" pitchFamily="34" charset="0"/>
            </a:endParaRPr>
          </a:p>
        </p:txBody>
      </p:sp>
      <p:sp>
        <p:nvSpPr>
          <p:cNvPr id="309254" name="Text Box 6"/>
          <p:cNvSpPr txBox="1">
            <a:spLocks noChangeArrowheads="1"/>
          </p:cNvSpPr>
          <p:nvPr/>
        </p:nvSpPr>
        <p:spPr bwMode="auto">
          <a:xfrm>
            <a:off x="323850" y="552450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Δυσκαμψία: </a:t>
            </a:r>
            <a:endParaRPr lang="el-GR" altLang="el-GR" i="1">
              <a:cs typeface="Arial" panose="020B0604020202020204" pitchFamily="34" charset="0"/>
            </a:endParaRPr>
          </a:p>
        </p:txBody>
      </p:sp>
      <p:sp>
        <p:nvSpPr>
          <p:cNvPr id="309255" name="Text Box 7"/>
          <p:cNvSpPr txBox="1">
            <a:spLocks noChangeArrowheads="1"/>
          </p:cNvSpPr>
          <p:nvPr/>
        </p:nvSpPr>
        <p:spPr bwMode="auto">
          <a:xfrm>
            <a:off x="312738" y="5965825"/>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Δυστρεψία: </a:t>
            </a:r>
            <a:endParaRPr lang="el-GR" altLang="el-GR" i="1">
              <a:cs typeface="Arial" panose="020B0604020202020204" pitchFamily="34" charset="0"/>
            </a:endParaRPr>
          </a:p>
        </p:txBody>
      </p:sp>
      <p:sp>
        <p:nvSpPr>
          <p:cNvPr id="309256" name="Text Box 8"/>
          <p:cNvSpPr txBox="1">
            <a:spLocks noChangeArrowheads="1"/>
          </p:cNvSpPr>
          <p:nvPr/>
        </p:nvSpPr>
        <p:spPr bwMode="auto">
          <a:xfrm>
            <a:off x="292100" y="635635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Δυστμησία: </a:t>
            </a:r>
            <a:endParaRPr lang="el-GR" altLang="el-GR" i="1">
              <a:cs typeface="Arial" panose="020B0604020202020204" pitchFamily="34" charset="0"/>
            </a:endParaRPr>
          </a:p>
        </p:txBody>
      </p:sp>
      <p:sp>
        <p:nvSpPr>
          <p:cNvPr id="309257" name="Text Box 9"/>
          <p:cNvSpPr txBox="1">
            <a:spLocks noChangeArrowheads="1"/>
          </p:cNvSpPr>
          <p:nvPr/>
        </p:nvSpPr>
        <p:spPr bwMode="auto">
          <a:xfrm>
            <a:off x="827088" y="4652963"/>
            <a:ext cx="23764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Βοηθητικές δοκοί:</a:t>
            </a:r>
            <a:endParaRPr lang="el-GR" altLang="el-GR" i="1">
              <a:cs typeface="Arial" panose="020B0604020202020204" pitchFamily="34" charset="0"/>
            </a:endParaRPr>
          </a:p>
        </p:txBody>
      </p:sp>
      <p:graphicFrame>
        <p:nvGraphicFramePr>
          <p:cNvPr id="309258" name="Object 10"/>
          <p:cNvGraphicFramePr>
            <a:graphicFrameLocks noChangeAspect="1"/>
          </p:cNvGraphicFramePr>
          <p:nvPr/>
        </p:nvGraphicFramePr>
        <p:xfrm>
          <a:off x="1647825" y="5157788"/>
          <a:ext cx="666750" cy="247650"/>
        </p:xfrm>
        <a:graphic>
          <a:graphicData uri="http://schemas.openxmlformats.org/presentationml/2006/ole">
            <mc:AlternateContent xmlns:mc="http://schemas.openxmlformats.org/markup-compatibility/2006">
              <mc:Choice xmlns:v="urn:schemas-microsoft-com:vml" Requires="v">
                <p:oleObj spid="_x0000_s31772" name="Equation" r:id="rId3" imgW="444114" imgH="164957" progId="Equation.DSMT4">
                  <p:embed/>
                </p:oleObj>
              </mc:Choice>
              <mc:Fallback>
                <p:oleObj name="Equation" r:id="rId3" imgW="444114" imgH="164957"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5157788"/>
                        <a:ext cx="666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59" name="Object 11"/>
          <p:cNvGraphicFramePr>
            <a:graphicFrameLocks noChangeAspect="1"/>
          </p:cNvGraphicFramePr>
          <p:nvPr/>
        </p:nvGraphicFramePr>
        <p:xfrm>
          <a:off x="1692275" y="5583238"/>
          <a:ext cx="685800" cy="285750"/>
        </p:xfrm>
        <a:graphic>
          <a:graphicData uri="http://schemas.openxmlformats.org/presentationml/2006/ole">
            <mc:AlternateContent xmlns:mc="http://schemas.openxmlformats.org/markup-compatibility/2006">
              <mc:Choice xmlns:v="urn:schemas-microsoft-com:vml" Requires="v">
                <p:oleObj spid="_x0000_s31773" name="Equation" r:id="rId5" imgW="457200" imgH="190500" progId="Equation.DSMT4">
                  <p:embed/>
                </p:oleObj>
              </mc:Choice>
              <mc:Fallback>
                <p:oleObj name="Equation" r:id="rId5" imgW="457200" imgH="1905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5583238"/>
                        <a:ext cx="685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60" name="Object 12"/>
          <p:cNvGraphicFramePr>
            <a:graphicFrameLocks noChangeAspect="1"/>
          </p:cNvGraphicFramePr>
          <p:nvPr/>
        </p:nvGraphicFramePr>
        <p:xfrm>
          <a:off x="2560638" y="5583238"/>
          <a:ext cx="685800" cy="285750"/>
        </p:xfrm>
        <a:graphic>
          <a:graphicData uri="http://schemas.openxmlformats.org/presentationml/2006/ole">
            <mc:AlternateContent xmlns:mc="http://schemas.openxmlformats.org/markup-compatibility/2006">
              <mc:Choice xmlns:v="urn:schemas-microsoft-com:vml" Requires="v">
                <p:oleObj spid="_x0000_s31774" name="Equation" r:id="rId7" imgW="457200" imgH="190500" progId="Equation.DSMT4">
                  <p:embed/>
                </p:oleObj>
              </mc:Choice>
              <mc:Fallback>
                <p:oleObj name="Equation" r:id="rId7" imgW="457200" imgH="1905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38" y="5583238"/>
                        <a:ext cx="685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61" name="Object 13"/>
          <p:cNvGraphicFramePr>
            <a:graphicFrameLocks noChangeAspect="1"/>
          </p:cNvGraphicFramePr>
          <p:nvPr/>
        </p:nvGraphicFramePr>
        <p:xfrm>
          <a:off x="1649413" y="6000750"/>
          <a:ext cx="1409700" cy="323850"/>
        </p:xfrm>
        <a:graphic>
          <a:graphicData uri="http://schemas.openxmlformats.org/presentationml/2006/ole">
            <mc:AlternateContent xmlns:mc="http://schemas.openxmlformats.org/markup-compatibility/2006">
              <mc:Choice xmlns:v="urn:schemas-microsoft-com:vml" Requires="v">
                <p:oleObj spid="_x0000_s31775" name="Equation" r:id="rId9" imgW="939392" imgH="215806" progId="Equation.DSMT4">
                  <p:embed/>
                </p:oleObj>
              </mc:Choice>
              <mc:Fallback>
                <p:oleObj name="Equation" r:id="rId9" imgW="939392" imgH="215806"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9413" y="6000750"/>
                        <a:ext cx="1409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62" name="Object 14"/>
          <p:cNvGraphicFramePr>
            <a:graphicFrameLocks noChangeAspect="1"/>
          </p:cNvGraphicFramePr>
          <p:nvPr/>
        </p:nvGraphicFramePr>
        <p:xfrm>
          <a:off x="1649413" y="6456363"/>
          <a:ext cx="762000" cy="285750"/>
        </p:xfrm>
        <a:graphic>
          <a:graphicData uri="http://schemas.openxmlformats.org/presentationml/2006/ole">
            <mc:AlternateContent xmlns:mc="http://schemas.openxmlformats.org/markup-compatibility/2006">
              <mc:Choice xmlns:v="urn:schemas-microsoft-com:vml" Requires="v">
                <p:oleObj spid="_x0000_s31776" name="Equation" r:id="rId11" imgW="508000" imgH="190500" progId="Equation.DSMT4">
                  <p:embed/>
                </p:oleObj>
              </mc:Choice>
              <mc:Fallback>
                <p:oleObj name="Equation" r:id="rId11" imgW="508000" imgH="19050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9413" y="6456363"/>
                        <a:ext cx="762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63" name="Object 15"/>
          <p:cNvGraphicFramePr>
            <a:graphicFrameLocks noChangeAspect="1"/>
          </p:cNvGraphicFramePr>
          <p:nvPr/>
        </p:nvGraphicFramePr>
        <p:xfrm>
          <a:off x="2555875" y="6453188"/>
          <a:ext cx="762000" cy="285750"/>
        </p:xfrm>
        <a:graphic>
          <a:graphicData uri="http://schemas.openxmlformats.org/presentationml/2006/ole">
            <mc:AlternateContent xmlns:mc="http://schemas.openxmlformats.org/markup-compatibility/2006">
              <mc:Choice xmlns:v="urn:schemas-microsoft-com:vml" Requires="v">
                <p:oleObj spid="_x0000_s31777" name="Equation" r:id="rId13" imgW="508000" imgH="190500" progId="Equation.DSMT4">
                  <p:embed/>
                </p:oleObj>
              </mc:Choice>
              <mc:Fallback>
                <p:oleObj name="Equation" r:id="rId13" imgW="508000" imgH="190500" progId="Equation.DSMT4">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5875" y="6453188"/>
                        <a:ext cx="762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9264" name="Text Box 16"/>
          <p:cNvSpPr txBox="1">
            <a:spLocks noChangeArrowheads="1"/>
          </p:cNvSpPr>
          <p:nvPr/>
        </p:nvSpPr>
        <p:spPr bwMode="auto">
          <a:xfrm>
            <a:off x="5940425" y="5126038"/>
            <a:ext cx="13684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Δυστένεια: </a:t>
            </a:r>
            <a:endParaRPr lang="el-GR" altLang="el-GR" i="1">
              <a:cs typeface="Arial" panose="020B0604020202020204" pitchFamily="34" charset="0"/>
            </a:endParaRPr>
          </a:p>
        </p:txBody>
      </p:sp>
      <p:sp>
        <p:nvSpPr>
          <p:cNvPr id="309265" name="Text Box 17"/>
          <p:cNvSpPr txBox="1">
            <a:spLocks noChangeArrowheads="1"/>
          </p:cNvSpPr>
          <p:nvPr/>
        </p:nvSpPr>
        <p:spPr bwMode="auto">
          <a:xfrm>
            <a:off x="5940425" y="552450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Δυσκαμψία: </a:t>
            </a:r>
            <a:endParaRPr lang="el-GR" altLang="el-GR" i="1">
              <a:cs typeface="Arial" panose="020B0604020202020204" pitchFamily="34" charset="0"/>
            </a:endParaRPr>
          </a:p>
        </p:txBody>
      </p:sp>
      <p:sp>
        <p:nvSpPr>
          <p:cNvPr id="309266" name="Text Box 18"/>
          <p:cNvSpPr txBox="1">
            <a:spLocks noChangeArrowheads="1"/>
          </p:cNvSpPr>
          <p:nvPr/>
        </p:nvSpPr>
        <p:spPr bwMode="auto">
          <a:xfrm>
            <a:off x="5929313" y="5965825"/>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Δυστρεψία: </a:t>
            </a:r>
            <a:endParaRPr lang="el-GR" altLang="el-GR" i="1">
              <a:cs typeface="Arial" panose="020B0604020202020204" pitchFamily="34" charset="0"/>
            </a:endParaRPr>
          </a:p>
        </p:txBody>
      </p:sp>
      <p:sp>
        <p:nvSpPr>
          <p:cNvPr id="309267" name="Text Box 19"/>
          <p:cNvSpPr txBox="1">
            <a:spLocks noChangeArrowheads="1"/>
          </p:cNvSpPr>
          <p:nvPr/>
        </p:nvSpPr>
        <p:spPr bwMode="auto">
          <a:xfrm>
            <a:off x="5908675" y="635635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Δυστμησία: </a:t>
            </a:r>
            <a:endParaRPr lang="el-GR" altLang="el-GR" i="1">
              <a:cs typeface="Arial" panose="020B0604020202020204" pitchFamily="34" charset="0"/>
            </a:endParaRPr>
          </a:p>
        </p:txBody>
      </p:sp>
      <p:sp>
        <p:nvSpPr>
          <p:cNvPr id="309268" name="Text Box 20"/>
          <p:cNvSpPr txBox="1">
            <a:spLocks noChangeArrowheads="1"/>
          </p:cNvSpPr>
          <p:nvPr/>
        </p:nvSpPr>
        <p:spPr bwMode="auto">
          <a:xfrm>
            <a:off x="6443663" y="4652963"/>
            <a:ext cx="23764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Βοηθητικές δοκοί:</a:t>
            </a:r>
            <a:endParaRPr lang="el-GR" altLang="el-GR" i="1">
              <a:cs typeface="Arial" panose="020B0604020202020204" pitchFamily="34" charset="0"/>
            </a:endParaRPr>
          </a:p>
        </p:txBody>
      </p:sp>
      <p:graphicFrame>
        <p:nvGraphicFramePr>
          <p:cNvPr id="309269" name="Object 21"/>
          <p:cNvGraphicFramePr>
            <a:graphicFrameLocks noChangeAspect="1"/>
          </p:cNvGraphicFramePr>
          <p:nvPr/>
        </p:nvGraphicFramePr>
        <p:xfrm>
          <a:off x="7278688" y="5157788"/>
          <a:ext cx="647700" cy="247650"/>
        </p:xfrm>
        <a:graphic>
          <a:graphicData uri="http://schemas.openxmlformats.org/presentationml/2006/ole">
            <mc:AlternateContent xmlns:mc="http://schemas.openxmlformats.org/markup-compatibility/2006">
              <mc:Choice xmlns:v="urn:schemas-microsoft-com:vml" Requires="v">
                <p:oleObj spid="_x0000_s31778" name="Equation" r:id="rId15" imgW="431613" imgH="165028" progId="Equation.DSMT4">
                  <p:embed/>
                </p:oleObj>
              </mc:Choice>
              <mc:Fallback>
                <p:oleObj name="Equation" r:id="rId15" imgW="431613" imgH="165028" progId="Equation.DSMT4">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78688" y="5157788"/>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70" name="Object 22"/>
          <p:cNvGraphicFramePr>
            <a:graphicFrameLocks noChangeAspect="1"/>
          </p:cNvGraphicFramePr>
          <p:nvPr/>
        </p:nvGraphicFramePr>
        <p:xfrm>
          <a:off x="7308850" y="5583238"/>
          <a:ext cx="685800" cy="285750"/>
        </p:xfrm>
        <a:graphic>
          <a:graphicData uri="http://schemas.openxmlformats.org/presentationml/2006/ole">
            <mc:AlternateContent xmlns:mc="http://schemas.openxmlformats.org/markup-compatibility/2006">
              <mc:Choice xmlns:v="urn:schemas-microsoft-com:vml" Requires="v">
                <p:oleObj spid="_x0000_s31779" name="Equation" r:id="rId17" imgW="457200" imgH="190500" progId="Equation.DSMT4">
                  <p:embed/>
                </p:oleObj>
              </mc:Choice>
              <mc:Fallback>
                <p:oleObj name="Equation" r:id="rId17" imgW="457200" imgH="190500"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850" y="5583238"/>
                        <a:ext cx="685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71" name="Object 23"/>
          <p:cNvGraphicFramePr>
            <a:graphicFrameLocks noChangeAspect="1"/>
          </p:cNvGraphicFramePr>
          <p:nvPr/>
        </p:nvGraphicFramePr>
        <p:xfrm>
          <a:off x="8278813" y="5583238"/>
          <a:ext cx="685800" cy="285750"/>
        </p:xfrm>
        <a:graphic>
          <a:graphicData uri="http://schemas.openxmlformats.org/presentationml/2006/ole">
            <mc:AlternateContent xmlns:mc="http://schemas.openxmlformats.org/markup-compatibility/2006">
              <mc:Choice xmlns:v="urn:schemas-microsoft-com:vml" Requires="v">
                <p:oleObj spid="_x0000_s31780" name="Equation" r:id="rId18" imgW="457200" imgH="190500" progId="Equation.DSMT4">
                  <p:embed/>
                </p:oleObj>
              </mc:Choice>
              <mc:Fallback>
                <p:oleObj name="Equation" r:id="rId18" imgW="457200" imgH="190500" progId="Equation.DSMT4">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8813" y="5583238"/>
                        <a:ext cx="685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72" name="Object 24"/>
          <p:cNvGraphicFramePr>
            <a:graphicFrameLocks noChangeAspect="1"/>
          </p:cNvGraphicFramePr>
          <p:nvPr/>
        </p:nvGraphicFramePr>
        <p:xfrm>
          <a:off x="7308850" y="6019800"/>
          <a:ext cx="704850" cy="285750"/>
        </p:xfrm>
        <a:graphic>
          <a:graphicData uri="http://schemas.openxmlformats.org/presentationml/2006/ole">
            <mc:AlternateContent xmlns:mc="http://schemas.openxmlformats.org/markup-compatibility/2006">
              <mc:Choice xmlns:v="urn:schemas-microsoft-com:vml" Requires="v">
                <p:oleObj spid="_x0000_s31781" name="Equation" r:id="rId19" imgW="469696" imgH="190417" progId="Equation.DSMT4">
                  <p:embed/>
                </p:oleObj>
              </mc:Choice>
              <mc:Fallback>
                <p:oleObj name="Equation" r:id="rId19" imgW="469696" imgH="190417" progId="Equation.DSMT4">
                  <p:embed/>
                  <p:pic>
                    <p:nvPicPr>
                      <p:cNvPr id="0" name="Object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08850" y="6019800"/>
                        <a:ext cx="7048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73" name="Object 25"/>
          <p:cNvGraphicFramePr>
            <a:graphicFrameLocks noChangeAspect="1"/>
          </p:cNvGraphicFramePr>
          <p:nvPr/>
        </p:nvGraphicFramePr>
        <p:xfrm>
          <a:off x="7275513" y="6446838"/>
          <a:ext cx="742950" cy="304800"/>
        </p:xfrm>
        <a:graphic>
          <a:graphicData uri="http://schemas.openxmlformats.org/presentationml/2006/ole">
            <mc:AlternateContent xmlns:mc="http://schemas.openxmlformats.org/markup-compatibility/2006">
              <mc:Choice xmlns:v="urn:schemas-microsoft-com:vml" Requires="v">
                <p:oleObj spid="_x0000_s31782" name="Equation" r:id="rId21" imgW="494870" imgH="203024" progId="Equation.DSMT4">
                  <p:embed/>
                </p:oleObj>
              </mc:Choice>
              <mc:Fallback>
                <p:oleObj name="Equation" r:id="rId21" imgW="494870" imgH="203024" progId="Equation.DSMT4">
                  <p:embed/>
                  <p:pic>
                    <p:nvPicPr>
                      <p:cNvPr id="0" name="Object 2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75513" y="6446838"/>
                        <a:ext cx="742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74" name="Object 26"/>
          <p:cNvGraphicFramePr>
            <a:graphicFrameLocks noChangeAspect="1"/>
          </p:cNvGraphicFramePr>
          <p:nvPr/>
        </p:nvGraphicFramePr>
        <p:xfrm>
          <a:off x="8293100" y="6443663"/>
          <a:ext cx="723900" cy="304800"/>
        </p:xfrm>
        <a:graphic>
          <a:graphicData uri="http://schemas.openxmlformats.org/presentationml/2006/ole">
            <mc:AlternateContent xmlns:mc="http://schemas.openxmlformats.org/markup-compatibility/2006">
              <mc:Choice xmlns:v="urn:schemas-microsoft-com:vml" Requires="v">
                <p:oleObj spid="_x0000_s31783" name="Equation" r:id="rId23" imgW="482391" imgH="203112" progId="Equation.DSMT4">
                  <p:embed/>
                </p:oleObj>
              </mc:Choice>
              <mc:Fallback>
                <p:oleObj name="Equation" r:id="rId23" imgW="482391" imgH="203112" progId="Equation.DSMT4">
                  <p:embed/>
                  <p:pic>
                    <p:nvPicPr>
                      <p:cNvPr id="0" name="Object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93100" y="6443663"/>
                        <a:ext cx="723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75" name="Object 27"/>
          <p:cNvGraphicFramePr>
            <a:graphicFrameLocks noChangeAspect="1"/>
          </p:cNvGraphicFramePr>
          <p:nvPr/>
        </p:nvGraphicFramePr>
        <p:xfrm>
          <a:off x="3013075" y="5876925"/>
          <a:ext cx="2544763" cy="530225"/>
        </p:xfrm>
        <a:graphic>
          <a:graphicData uri="http://schemas.openxmlformats.org/presentationml/2006/ole">
            <mc:AlternateContent xmlns:mc="http://schemas.openxmlformats.org/markup-compatibility/2006">
              <mc:Choice xmlns:v="urn:schemas-microsoft-com:vml" Requires="v">
                <p:oleObj spid="_x0000_s31784" name="Equation" r:id="rId25" imgW="2006600" imgH="419100" progId="Equation.DSMT4">
                  <p:embed/>
                </p:oleObj>
              </mc:Choice>
              <mc:Fallback>
                <p:oleObj name="Equation" r:id="rId25" imgW="2006600" imgH="419100" progId="Equation.DSMT4">
                  <p:embed/>
                  <p:pic>
                    <p:nvPicPr>
                      <p:cNvPr id="0" name="Object 2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13075" y="5876925"/>
                        <a:ext cx="25447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71" name="Picture 31"/>
          <p:cNvPicPr>
            <a:picLocks noChangeAspect="1" noChangeArrowheads="1"/>
          </p:cNvPicPr>
          <p:nvPr/>
        </p:nvPicPr>
        <p:blipFill>
          <a:blip r:embed="rId27">
            <a:extLst>
              <a:ext uri="{28A0092B-C50C-407E-A947-70E740481C1C}">
                <a14:useLocalDpi xmlns:a14="http://schemas.microsoft.com/office/drawing/2010/main" val="0"/>
              </a:ext>
            </a:extLst>
          </a:blip>
          <a:srcRect t="3297"/>
          <a:stretch>
            <a:fillRect/>
          </a:stretch>
        </p:blipFill>
        <p:spPr bwMode="auto">
          <a:xfrm>
            <a:off x="850900" y="1470025"/>
            <a:ext cx="747395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9253"/>
                                        </p:tgtEl>
                                        <p:attrNameLst>
                                          <p:attrName>style.visibility</p:attrName>
                                        </p:attrNameLst>
                                      </p:cBhvr>
                                      <p:to>
                                        <p:strVal val="visible"/>
                                      </p:to>
                                    </p:set>
                                    <p:animEffect transition="in" filter="fade">
                                      <p:cBhvr>
                                        <p:cTn id="7" dur="500"/>
                                        <p:tgtEl>
                                          <p:spTgt spid="3092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9254"/>
                                        </p:tgtEl>
                                        <p:attrNameLst>
                                          <p:attrName>style.visibility</p:attrName>
                                        </p:attrNameLst>
                                      </p:cBhvr>
                                      <p:to>
                                        <p:strVal val="visible"/>
                                      </p:to>
                                    </p:set>
                                    <p:animEffect transition="in" filter="fade">
                                      <p:cBhvr>
                                        <p:cTn id="10" dur="500"/>
                                        <p:tgtEl>
                                          <p:spTgt spid="3092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9255"/>
                                        </p:tgtEl>
                                        <p:attrNameLst>
                                          <p:attrName>style.visibility</p:attrName>
                                        </p:attrNameLst>
                                      </p:cBhvr>
                                      <p:to>
                                        <p:strVal val="visible"/>
                                      </p:to>
                                    </p:set>
                                    <p:animEffect transition="in" filter="fade">
                                      <p:cBhvr>
                                        <p:cTn id="13" dur="500"/>
                                        <p:tgtEl>
                                          <p:spTgt spid="3092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9256"/>
                                        </p:tgtEl>
                                        <p:attrNameLst>
                                          <p:attrName>style.visibility</p:attrName>
                                        </p:attrNameLst>
                                      </p:cBhvr>
                                      <p:to>
                                        <p:strVal val="visible"/>
                                      </p:to>
                                    </p:set>
                                    <p:animEffect transition="in" filter="fade">
                                      <p:cBhvr>
                                        <p:cTn id="16" dur="500"/>
                                        <p:tgtEl>
                                          <p:spTgt spid="3092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9257"/>
                                        </p:tgtEl>
                                        <p:attrNameLst>
                                          <p:attrName>style.visibility</p:attrName>
                                        </p:attrNameLst>
                                      </p:cBhvr>
                                      <p:to>
                                        <p:strVal val="visible"/>
                                      </p:to>
                                    </p:set>
                                    <p:animEffect transition="in" filter="fade">
                                      <p:cBhvr>
                                        <p:cTn id="19" dur="500"/>
                                        <p:tgtEl>
                                          <p:spTgt spid="309257"/>
                                        </p:tgtEl>
                                      </p:cBhvr>
                                    </p:animEffect>
                                  </p:childTnLst>
                                </p:cTn>
                              </p:par>
                              <p:par>
                                <p:cTn id="20" presetID="10" presetClass="entr" presetSubtype="0" fill="hold" nodeType="withEffect">
                                  <p:stCondLst>
                                    <p:cond delay="0"/>
                                  </p:stCondLst>
                                  <p:childTnLst>
                                    <p:set>
                                      <p:cBhvr>
                                        <p:cTn id="21" dur="1" fill="hold">
                                          <p:stCondLst>
                                            <p:cond delay="0"/>
                                          </p:stCondLst>
                                        </p:cTn>
                                        <p:tgtEl>
                                          <p:spTgt spid="309275"/>
                                        </p:tgtEl>
                                        <p:attrNameLst>
                                          <p:attrName>style.visibility</p:attrName>
                                        </p:attrNameLst>
                                      </p:cBhvr>
                                      <p:to>
                                        <p:strVal val="visible"/>
                                      </p:to>
                                    </p:set>
                                    <p:animEffect transition="in" filter="fade">
                                      <p:cBhvr>
                                        <p:cTn id="22" dur="500"/>
                                        <p:tgtEl>
                                          <p:spTgt spid="309275"/>
                                        </p:tgtEl>
                                      </p:cBhvr>
                                    </p:animEffect>
                                  </p:childTnLst>
                                </p:cTn>
                              </p:par>
                              <p:par>
                                <p:cTn id="23" presetID="10" presetClass="entr" presetSubtype="0" fill="hold" nodeType="withEffect">
                                  <p:stCondLst>
                                    <p:cond delay="0"/>
                                  </p:stCondLst>
                                  <p:childTnLst>
                                    <p:set>
                                      <p:cBhvr>
                                        <p:cTn id="24" dur="1" fill="hold">
                                          <p:stCondLst>
                                            <p:cond delay="0"/>
                                          </p:stCondLst>
                                        </p:cTn>
                                        <p:tgtEl>
                                          <p:spTgt spid="309258"/>
                                        </p:tgtEl>
                                        <p:attrNameLst>
                                          <p:attrName>style.visibility</p:attrName>
                                        </p:attrNameLst>
                                      </p:cBhvr>
                                      <p:to>
                                        <p:strVal val="visible"/>
                                      </p:to>
                                    </p:set>
                                    <p:animEffect transition="in" filter="fade">
                                      <p:cBhvr>
                                        <p:cTn id="25" dur="500"/>
                                        <p:tgtEl>
                                          <p:spTgt spid="309258"/>
                                        </p:tgtEl>
                                      </p:cBhvr>
                                    </p:animEffect>
                                  </p:childTnLst>
                                </p:cTn>
                              </p:par>
                              <p:par>
                                <p:cTn id="26" presetID="10" presetClass="entr" presetSubtype="0" fill="hold" nodeType="withEffect">
                                  <p:stCondLst>
                                    <p:cond delay="0"/>
                                  </p:stCondLst>
                                  <p:childTnLst>
                                    <p:set>
                                      <p:cBhvr>
                                        <p:cTn id="27" dur="1" fill="hold">
                                          <p:stCondLst>
                                            <p:cond delay="0"/>
                                          </p:stCondLst>
                                        </p:cTn>
                                        <p:tgtEl>
                                          <p:spTgt spid="309259"/>
                                        </p:tgtEl>
                                        <p:attrNameLst>
                                          <p:attrName>style.visibility</p:attrName>
                                        </p:attrNameLst>
                                      </p:cBhvr>
                                      <p:to>
                                        <p:strVal val="visible"/>
                                      </p:to>
                                    </p:set>
                                    <p:animEffect transition="in" filter="fade">
                                      <p:cBhvr>
                                        <p:cTn id="28" dur="500"/>
                                        <p:tgtEl>
                                          <p:spTgt spid="309259"/>
                                        </p:tgtEl>
                                      </p:cBhvr>
                                    </p:animEffect>
                                  </p:childTnLst>
                                </p:cTn>
                              </p:par>
                              <p:par>
                                <p:cTn id="29" presetID="10" presetClass="entr" presetSubtype="0" fill="hold" nodeType="withEffect">
                                  <p:stCondLst>
                                    <p:cond delay="0"/>
                                  </p:stCondLst>
                                  <p:childTnLst>
                                    <p:set>
                                      <p:cBhvr>
                                        <p:cTn id="30" dur="1" fill="hold">
                                          <p:stCondLst>
                                            <p:cond delay="0"/>
                                          </p:stCondLst>
                                        </p:cTn>
                                        <p:tgtEl>
                                          <p:spTgt spid="309260"/>
                                        </p:tgtEl>
                                        <p:attrNameLst>
                                          <p:attrName>style.visibility</p:attrName>
                                        </p:attrNameLst>
                                      </p:cBhvr>
                                      <p:to>
                                        <p:strVal val="visible"/>
                                      </p:to>
                                    </p:set>
                                    <p:animEffect transition="in" filter="fade">
                                      <p:cBhvr>
                                        <p:cTn id="31" dur="500"/>
                                        <p:tgtEl>
                                          <p:spTgt spid="309260"/>
                                        </p:tgtEl>
                                      </p:cBhvr>
                                    </p:animEffect>
                                  </p:childTnLst>
                                </p:cTn>
                              </p:par>
                              <p:par>
                                <p:cTn id="32" presetID="10" presetClass="entr" presetSubtype="0" fill="hold" nodeType="withEffect">
                                  <p:stCondLst>
                                    <p:cond delay="0"/>
                                  </p:stCondLst>
                                  <p:childTnLst>
                                    <p:set>
                                      <p:cBhvr>
                                        <p:cTn id="33" dur="1" fill="hold">
                                          <p:stCondLst>
                                            <p:cond delay="0"/>
                                          </p:stCondLst>
                                        </p:cTn>
                                        <p:tgtEl>
                                          <p:spTgt spid="309261"/>
                                        </p:tgtEl>
                                        <p:attrNameLst>
                                          <p:attrName>style.visibility</p:attrName>
                                        </p:attrNameLst>
                                      </p:cBhvr>
                                      <p:to>
                                        <p:strVal val="visible"/>
                                      </p:to>
                                    </p:set>
                                    <p:animEffect transition="in" filter="fade">
                                      <p:cBhvr>
                                        <p:cTn id="34" dur="500"/>
                                        <p:tgtEl>
                                          <p:spTgt spid="309261"/>
                                        </p:tgtEl>
                                      </p:cBhvr>
                                    </p:animEffect>
                                  </p:childTnLst>
                                </p:cTn>
                              </p:par>
                              <p:par>
                                <p:cTn id="35" presetID="10" presetClass="entr" presetSubtype="0" fill="hold" nodeType="withEffect">
                                  <p:stCondLst>
                                    <p:cond delay="0"/>
                                  </p:stCondLst>
                                  <p:childTnLst>
                                    <p:set>
                                      <p:cBhvr>
                                        <p:cTn id="36" dur="1" fill="hold">
                                          <p:stCondLst>
                                            <p:cond delay="0"/>
                                          </p:stCondLst>
                                        </p:cTn>
                                        <p:tgtEl>
                                          <p:spTgt spid="309262"/>
                                        </p:tgtEl>
                                        <p:attrNameLst>
                                          <p:attrName>style.visibility</p:attrName>
                                        </p:attrNameLst>
                                      </p:cBhvr>
                                      <p:to>
                                        <p:strVal val="visible"/>
                                      </p:to>
                                    </p:set>
                                    <p:animEffect transition="in" filter="fade">
                                      <p:cBhvr>
                                        <p:cTn id="37" dur="500"/>
                                        <p:tgtEl>
                                          <p:spTgt spid="309262"/>
                                        </p:tgtEl>
                                      </p:cBhvr>
                                    </p:animEffect>
                                  </p:childTnLst>
                                </p:cTn>
                              </p:par>
                              <p:par>
                                <p:cTn id="38" presetID="10" presetClass="entr" presetSubtype="0" fill="hold" nodeType="withEffect">
                                  <p:stCondLst>
                                    <p:cond delay="0"/>
                                  </p:stCondLst>
                                  <p:childTnLst>
                                    <p:set>
                                      <p:cBhvr>
                                        <p:cTn id="39" dur="1" fill="hold">
                                          <p:stCondLst>
                                            <p:cond delay="0"/>
                                          </p:stCondLst>
                                        </p:cTn>
                                        <p:tgtEl>
                                          <p:spTgt spid="309263"/>
                                        </p:tgtEl>
                                        <p:attrNameLst>
                                          <p:attrName>style.visibility</p:attrName>
                                        </p:attrNameLst>
                                      </p:cBhvr>
                                      <p:to>
                                        <p:strVal val="visible"/>
                                      </p:to>
                                    </p:set>
                                    <p:animEffect transition="in" filter="fade">
                                      <p:cBhvr>
                                        <p:cTn id="40" dur="500"/>
                                        <p:tgtEl>
                                          <p:spTgt spid="30926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9264"/>
                                        </p:tgtEl>
                                        <p:attrNameLst>
                                          <p:attrName>style.visibility</p:attrName>
                                        </p:attrNameLst>
                                      </p:cBhvr>
                                      <p:to>
                                        <p:strVal val="visible"/>
                                      </p:to>
                                    </p:set>
                                    <p:animEffect transition="in" filter="fade">
                                      <p:cBhvr>
                                        <p:cTn id="45" dur="500"/>
                                        <p:tgtEl>
                                          <p:spTgt spid="30926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9265"/>
                                        </p:tgtEl>
                                        <p:attrNameLst>
                                          <p:attrName>style.visibility</p:attrName>
                                        </p:attrNameLst>
                                      </p:cBhvr>
                                      <p:to>
                                        <p:strVal val="visible"/>
                                      </p:to>
                                    </p:set>
                                    <p:animEffect transition="in" filter="fade">
                                      <p:cBhvr>
                                        <p:cTn id="48" dur="500"/>
                                        <p:tgtEl>
                                          <p:spTgt spid="3092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9266"/>
                                        </p:tgtEl>
                                        <p:attrNameLst>
                                          <p:attrName>style.visibility</p:attrName>
                                        </p:attrNameLst>
                                      </p:cBhvr>
                                      <p:to>
                                        <p:strVal val="visible"/>
                                      </p:to>
                                    </p:set>
                                    <p:animEffect transition="in" filter="fade">
                                      <p:cBhvr>
                                        <p:cTn id="51" dur="500"/>
                                        <p:tgtEl>
                                          <p:spTgt spid="30926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9267"/>
                                        </p:tgtEl>
                                        <p:attrNameLst>
                                          <p:attrName>style.visibility</p:attrName>
                                        </p:attrNameLst>
                                      </p:cBhvr>
                                      <p:to>
                                        <p:strVal val="visible"/>
                                      </p:to>
                                    </p:set>
                                    <p:animEffect transition="in" filter="fade">
                                      <p:cBhvr>
                                        <p:cTn id="54" dur="500"/>
                                        <p:tgtEl>
                                          <p:spTgt spid="30926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9268"/>
                                        </p:tgtEl>
                                        <p:attrNameLst>
                                          <p:attrName>style.visibility</p:attrName>
                                        </p:attrNameLst>
                                      </p:cBhvr>
                                      <p:to>
                                        <p:strVal val="visible"/>
                                      </p:to>
                                    </p:set>
                                    <p:animEffect transition="in" filter="fade">
                                      <p:cBhvr>
                                        <p:cTn id="57" dur="500"/>
                                        <p:tgtEl>
                                          <p:spTgt spid="309268"/>
                                        </p:tgtEl>
                                      </p:cBhvr>
                                    </p:animEffect>
                                  </p:childTnLst>
                                </p:cTn>
                              </p:par>
                              <p:par>
                                <p:cTn id="58" presetID="10" presetClass="entr" presetSubtype="0" fill="hold" nodeType="withEffect">
                                  <p:stCondLst>
                                    <p:cond delay="0"/>
                                  </p:stCondLst>
                                  <p:childTnLst>
                                    <p:set>
                                      <p:cBhvr>
                                        <p:cTn id="59" dur="1" fill="hold">
                                          <p:stCondLst>
                                            <p:cond delay="0"/>
                                          </p:stCondLst>
                                        </p:cTn>
                                        <p:tgtEl>
                                          <p:spTgt spid="309269"/>
                                        </p:tgtEl>
                                        <p:attrNameLst>
                                          <p:attrName>style.visibility</p:attrName>
                                        </p:attrNameLst>
                                      </p:cBhvr>
                                      <p:to>
                                        <p:strVal val="visible"/>
                                      </p:to>
                                    </p:set>
                                    <p:animEffect transition="in" filter="fade">
                                      <p:cBhvr>
                                        <p:cTn id="60" dur="500"/>
                                        <p:tgtEl>
                                          <p:spTgt spid="309269"/>
                                        </p:tgtEl>
                                      </p:cBhvr>
                                    </p:animEffect>
                                  </p:childTnLst>
                                </p:cTn>
                              </p:par>
                              <p:par>
                                <p:cTn id="61" presetID="10" presetClass="entr" presetSubtype="0" fill="hold" nodeType="withEffect">
                                  <p:stCondLst>
                                    <p:cond delay="0"/>
                                  </p:stCondLst>
                                  <p:childTnLst>
                                    <p:set>
                                      <p:cBhvr>
                                        <p:cTn id="62" dur="1" fill="hold">
                                          <p:stCondLst>
                                            <p:cond delay="0"/>
                                          </p:stCondLst>
                                        </p:cTn>
                                        <p:tgtEl>
                                          <p:spTgt spid="309270"/>
                                        </p:tgtEl>
                                        <p:attrNameLst>
                                          <p:attrName>style.visibility</p:attrName>
                                        </p:attrNameLst>
                                      </p:cBhvr>
                                      <p:to>
                                        <p:strVal val="visible"/>
                                      </p:to>
                                    </p:set>
                                    <p:animEffect transition="in" filter="fade">
                                      <p:cBhvr>
                                        <p:cTn id="63" dur="500"/>
                                        <p:tgtEl>
                                          <p:spTgt spid="309270"/>
                                        </p:tgtEl>
                                      </p:cBhvr>
                                    </p:animEffect>
                                  </p:childTnLst>
                                </p:cTn>
                              </p:par>
                              <p:par>
                                <p:cTn id="64" presetID="10" presetClass="entr" presetSubtype="0" fill="hold" nodeType="withEffect">
                                  <p:stCondLst>
                                    <p:cond delay="0"/>
                                  </p:stCondLst>
                                  <p:childTnLst>
                                    <p:set>
                                      <p:cBhvr>
                                        <p:cTn id="65" dur="1" fill="hold">
                                          <p:stCondLst>
                                            <p:cond delay="0"/>
                                          </p:stCondLst>
                                        </p:cTn>
                                        <p:tgtEl>
                                          <p:spTgt spid="309271"/>
                                        </p:tgtEl>
                                        <p:attrNameLst>
                                          <p:attrName>style.visibility</p:attrName>
                                        </p:attrNameLst>
                                      </p:cBhvr>
                                      <p:to>
                                        <p:strVal val="visible"/>
                                      </p:to>
                                    </p:set>
                                    <p:animEffect transition="in" filter="fade">
                                      <p:cBhvr>
                                        <p:cTn id="66" dur="500"/>
                                        <p:tgtEl>
                                          <p:spTgt spid="309271"/>
                                        </p:tgtEl>
                                      </p:cBhvr>
                                    </p:animEffect>
                                  </p:childTnLst>
                                </p:cTn>
                              </p:par>
                              <p:par>
                                <p:cTn id="67" presetID="10" presetClass="entr" presetSubtype="0" fill="hold" nodeType="withEffect">
                                  <p:stCondLst>
                                    <p:cond delay="0"/>
                                  </p:stCondLst>
                                  <p:childTnLst>
                                    <p:set>
                                      <p:cBhvr>
                                        <p:cTn id="68" dur="1" fill="hold">
                                          <p:stCondLst>
                                            <p:cond delay="0"/>
                                          </p:stCondLst>
                                        </p:cTn>
                                        <p:tgtEl>
                                          <p:spTgt spid="309272"/>
                                        </p:tgtEl>
                                        <p:attrNameLst>
                                          <p:attrName>style.visibility</p:attrName>
                                        </p:attrNameLst>
                                      </p:cBhvr>
                                      <p:to>
                                        <p:strVal val="visible"/>
                                      </p:to>
                                    </p:set>
                                    <p:animEffect transition="in" filter="fade">
                                      <p:cBhvr>
                                        <p:cTn id="69" dur="500"/>
                                        <p:tgtEl>
                                          <p:spTgt spid="309272"/>
                                        </p:tgtEl>
                                      </p:cBhvr>
                                    </p:animEffect>
                                  </p:childTnLst>
                                </p:cTn>
                              </p:par>
                              <p:par>
                                <p:cTn id="70" presetID="10" presetClass="entr" presetSubtype="0" fill="hold" nodeType="withEffect">
                                  <p:stCondLst>
                                    <p:cond delay="0"/>
                                  </p:stCondLst>
                                  <p:childTnLst>
                                    <p:set>
                                      <p:cBhvr>
                                        <p:cTn id="71" dur="1" fill="hold">
                                          <p:stCondLst>
                                            <p:cond delay="0"/>
                                          </p:stCondLst>
                                        </p:cTn>
                                        <p:tgtEl>
                                          <p:spTgt spid="309273"/>
                                        </p:tgtEl>
                                        <p:attrNameLst>
                                          <p:attrName>style.visibility</p:attrName>
                                        </p:attrNameLst>
                                      </p:cBhvr>
                                      <p:to>
                                        <p:strVal val="visible"/>
                                      </p:to>
                                    </p:set>
                                    <p:animEffect transition="in" filter="fade">
                                      <p:cBhvr>
                                        <p:cTn id="72" dur="500"/>
                                        <p:tgtEl>
                                          <p:spTgt spid="309273"/>
                                        </p:tgtEl>
                                      </p:cBhvr>
                                    </p:animEffect>
                                  </p:childTnLst>
                                </p:cTn>
                              </p:par>
                              <p:par>
                                <p:cTn id="73" presetID="10" presetClass="entr" presetSubtype="0" fill="hold" nodeType="withEffect">
                                  <p:stCondLst>
                                    <p:cond delay="0"/>
                                  </p:stCondLst>
                                  <p:childTnLst>
                                    <p:set>
                                      <p:cBhvr>
                                        <p:cTn id="74" dur="1" fill="hold">
                                          <p:stCondLst>
                                            <p:cond delay="0"/>
                                          </p:stCondLst>
                                        </p:cTn>
                                        <p:tgtEl>
                                          <p:spTgt spid="309274"/>
                                        </p:tgtEl>
                                        <p:attrNameLst>
                                          <p:attrName>style.visibility</p:attrName>
                                        </p:attrNameLst>
                                      </p:cBhvr>
                                      <p:to>
                                        <p:strVal val="visible"/>
                                      </p:to>
                                    </p:set>
                                    <p:animEffect transition="in" filter="fade">
                                      <p:cBhvr>
                                        <p:cTn id="75" dur="500"/>
                                        <p:tgtEl>
                                          <p:spTgt spid="309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3" grpId="0"/>
      <p:bldP spid="309254" grpId="0"/>
      <p:bldP spid="309255" grpId="0"/>
      <p:bldP spid="309256" grpId="0"/>
      <p:bldP spid="309257" grpId="0"/>
      <p:bldP spid="309264" grpId="0"/>
      <p:bldP spid="309265" grpId="0"/>
      <p:bldP spid="309266" grpId="0"/>
      <p:bldP spid="309267" grpId="0"/>
      <p:bldP spid="3092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05827" name="Text Box 3"/>
          <p:cNvSpPr txBox="1">
            <a:spLocks noChangeArrowheads="1"/>
          </p:cNvSpPr>
          <p:nvPr/>
        </p:nvSpPr>
        <p:spPr bwMode="auto">
          <a:xfrm>
            <a:off x="250825" y="1700213"/>
            <a:ext cx="8497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n-US" altLang="el-GR" sz="2000"/>
              <a:t> </a:t>
            </a:r>
            <a:r>
              <a:rPr lang="el-GR" altLang="el-GR" sz="2000"/>
              <a:t>Απλοποιήσεις της μορφολογίας του φορέα και των δομικών μελών της </a:t>
            </a:r>
          </a:p>
          <a:p>
            <a:pPr eaLnBrk="1" hangingPunct="1">
              <a:lnSpc>
                <a:spcPct val="115000"/>
              </a:lnSpc>
            </a:pPr>
            <a:r>
              <a:rPr lang="el-GR" altLang="el-GR" sz="2000"/>
              <a:t>  κατασκευής (γεωμετρία, στηρίξεις κτλ)</a:t>
            </a:r>
          </a:p>
        </p:txBody>
      </p:sp>
      <p:sp>
        <p:nvSpPr>
          <p:cNvPr id="205828" name="Text Box 4"/>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Παραδοχές και απλοποιήσεις κατά την προσομοίωση</a:t>
            </a:r>
          </a:p>
        </p:txBody>
      </p:sp>
      <p:sp>
        <p:nvSpPr>
          <p:cNvPr id="205838" name="Text Box 14"/>
          <p:cNvSpPr txBox="1">
            <a:spLocks noChangeArrowheads="1"/>
          </p:cNvSpPr>
          <p:nvPr/>
        </p:nvSpPr>
        <p:spPr bwMode="auto">
          <a:xfrm>
            <a:off x="250825" y="2547938"/>
            <a:ext cx="8497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n-US" altLang="el-GR" sz="2000"/>
              <a:t> </a:t>
            </a:r>
            <a:r>
              <a:rPr lang="el-GR" altLang="el-GR" sz="2000"/>
              <a:t>Απαλοιφή στοιχείων που παίζουν δευτερεύοντα ρόλο στη συμπεριφορά   </a:t>
            </a:r>
          </a:p>
          <a:p>
            <a:pPr eaLnBrk="1" hangingPunct="1">
              <a:lnSpc>
                <a:spcPct val="115000"/>
              </a:lnSpc>
            </a:pPr>
            <a:r>
              <a:rPr lang="el-GR" altLang="el-GR" sz="2000"/>
              <a:t>  του φορέα επιδιώκοντας απλοποιημένο προσομοίωμα</a:t>
            </a:r>
          </a:p>
        </p:txBody>
      </p:sp>
      <p:sp>
        <p:nvSpPr>
          <p:cNvPr id="205839" name="Text Box 15"/>
          <p:cNvSpPr txBox="1">
            <a:spLocks noChangeArrowheads="1"/>
          </p:cNvSpPr>
          <p:nvPr/>
        </p:nvSpPr>
        <p:spPr bwMode="auto">
          <a:xfrm>
            <a:off x="250825" y="3411538"/>
            <a:ext cx="8497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a:t> Εξιδανικεύσεις και παραδοχές στην προσομοίωση των φορτίων που </a:t>
            </a:r>
          </a:p>
          <a:p>
            <a:pPr eaLnBrk="1" hangingPunct="1">
              <a:lnSpc>
                <a:spcPct val="115000"/>
              </a:lnSpc>
            </a:pPr>
            <a:r>
              <a:rPr lang="el-GR" altLang="el-GR" sz="2000"/>
              <a:t>  δρουν στο κτίριο (κατακόρυφα, σεισμικά κ.α.)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828"/>
                                        </p:tgtEl>
                                        <p:attrNameLst>
                                          <p:attrName>style.visibility</p:attrName>
                                        </p:attrNameLst>
                                      </p:cBhvr>
                                      <p:to>
                                        <p:strVal val="visible"/>
                                      </p:to>
                                    </p:set>
                                    <p:animEffect transition="in" filter="fade">
                                      <p:cBhvr>
                                        <p:cTn id="7" dur="500"/>
                                        <p:tgtEl>
                                          <p:spTgt spid="205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827"/>
                                        </p:tgtEl>
                                        <p:attrNameLst>
                                          <p:attrName>style.visibility</p:attrName>
                                        </p:attrNameLst>
                                      </p:cBhvr>
                                      <p:to>
                                        <p:strVal val="visible"/>
                                      </p:to>
                                    </p:set>
                                    <p:animEffect transition="in" filter="fade">
                                      <p:cBhvr>
                                        <p:cTn id="12" dur="500"/>
                                        <p:tgtEl>
                                          <p:spTgt spid="2058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838"/>
                                        </p:tgtEl>
                                        <p:attrNameLst>
                                          <p:attrName>style.visibility</p:attrName>
                                        </p:attrNameLst>
                                      </p:cBhvr>
                                      <p:to>
                                        <p:strVal val="visible"/>
                                      </p:to>
                                    </p:set>
                                    <p:animEffect transition="in" filter="fade">
                                      <p:cBhvr>
                                        <p:cTn id="17" dur="500"/>
                                        <p:tgtEl>
                                          <p:spTgt spid="2058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839"/>
                                        </p:tgtEl>
                                        <p:attrNameLst>
                                          <p:attrName>style.visibility</p:attrName>
                                        </p:attrNameLst>
                                      </p:cBhvr>
                                      <p:to>
                                        <p:strVal val="visible"/>
                                      </p:to>
                                    </p:set>
                                    <p:animEffect transition="in" filter="fade">
                                      <p:cBhvr>
                                        <p:cTn id="22" dur="500"/>
                                        <p:tgtEl>
                                          <p:spTgt spid="205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p:bldP spid="205828" grpId="0"/>
      <p:bldP spid="205838" grpId="0"/>
      <p:bldP spid="2058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95" name="Picture 15"/>
          <p:cNvPicPr>
            <a:picLocks noChangeAspect="1" noChangeArrowheads="1"/>
          </p:cNvPicPr>
          <p:nvPr/>
        </p:nvPicPr>
        <p:blipFill>
          <a:blip r:embed="rId2">
            <a:extLst>
              <a:ext uri="{28A0092B-C50C-407E-A947-70E740481C1C}">
                <a14:useLocalDpi xmlns:a14="http://schemas.microsoft.com/office/drawing/2010/main" val="0"/>
              </a:ext>
            </a:extLst>
          </a:blip>
          <a:srcRect r="3622" b="14262"/>
          <a:stretch>
            <a:fillRect/>
          </a:stretch>
        </p:blipFill>
        <p:spPr bwMode="auto">
          <a:xfrm>
            <a:off x="611188" y="3729038"/>
            <a:ext cx="76327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294" name="Picture 14"/>
          <p:cNvPicPr>
            <a:picLocks noChangeAspect="1" noChangeArrowheads="1"/>
          </p:cNvPicPr>
          <p:nvPr/>
        </p:nvPicPr>
        <p:blipFill>
          <a:blip r:embed="rId3">
            <a:extLst>
              <a:ext uri="{28A0092B-C50C-407E-A947-70E740481C1C}">
                <a14:useLocalDpi xmlns:a14="http://schemas.microsoft.com/office/drawing/2010/main" val="0"/>
              </a:ext>
            </a:extLst>
          </a:blip>
          <a:srcRect b="13702"/>
          <a:stretch>
            <a:fillRect/>
          </a:stretch>
        </p:blipFill>
        <p:spPr bwMode="auto">
          <a:xfrm>
            <a:off x="179388" y="1341438"/>
            <a:ext cx="853281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277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353284" name="Text Box 4"/>
          <p:cNvSpPr txBox="1">
            <a:spLocks noChangeArrowheads="1"/>
          </p:cNvSpPr>
          <p:nvPr/>
        </p:nvSpPr>
        <p:spPr bwMode="auto">
          <a:xfrm>
            <a:off x="3276600" y="3211513"/>
            <a:ext cx="23764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r>
              <a:rPr lang="el-GR" altLang="el-GR" sz="1600" i="1"/>
              <a:t>Ισοδύναμη πλαισιακή προσομοίωση</a:t>
            </a:r>
            <a:endParaRPr lang="el-GR" altLang="el-GR" sz="1600" i="1">
              <a:cs typeface="Arial" panose="020B0604020202020204" pitchFamily="34" charset="0"/>
            </a:endParaRPr>
          </a:p>
        </p:txBody>
      </p:sp>
      <p:sp>
        <p:nvSpPr>
          <p:cNvPr id="353285" name="Text Box 5"/>
          <p:cNvSpPr txBox="1">
            <a:spLocks noChangeArrowheads="1"/>
          </p:cNvSpPr>
          <p:nvPr/>
        </p:nvSpPr>
        <p:spPr bwMode="auto">
          <a:xfrm>
            <a:off x="468313" y="3211513"/>
            <a:ext cx="23764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r>
              <a:rPr lang="el-GR" altLang="el-GR" sz="1600" i="1"/>
              <a:t>Φέρων οργανισμός</a:t>
            </a:r>
            <a:endParaRPr lang="el-GR" altLang="el-GR" sz="1600" i="1">
              <a:cs typeface="Arial" panose="020B0604020202020204" pitchFamily="34" charset="0"/>
            </a:endParaRPr>
          </a:p>
        </p:txBody>
      </p:sp>
      <p:sp>
        <p:nvSpPr>
          <p:cNvPr id="353286" name="Text Box 6"/>
          <p:cNvSpPr txBox="1">
            <a:spLocks noChangeArrowheads="1"/>
          </p:cNvSpPr>
          <p:nvPr/>
        </p:nvSpPr>
        <p:spPr bwMode="auto">
          <a:xfrm>
            <a:off x="5867400" y="3211513"/>
            <a:ext cx="28082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r>
              <a:rPr lang="el-GR" altLang="el-GR" sz="1600" i="1"/>
              <a:t>Επιφανειακά πεπερασμένα στοιχεία</a:t>
            </a:r>
            <a:endParaRPr lang="el-GR" altLang="el-GR" sz="1600" i="1">
              <a:cs typeface="Arial" panose="020B0604020202020204" pitchFamily="34" charset="0"/>
            </a:endParaRPr>
          </a:p>
        </p:txBody>
      </p:sp>
      <p:sp>
        <p:nvSpPr>
          <p:cNvPr id="353287" name="Text Box 7"/>
          <p:cNvSpPr txBox="1">
            <a:spLocks noChangeArrowheads="1"/>
          </p:cNvSpPr>
          <p:nvPr/>
        </p:nvSpPr>
        <p:spPr bwMode="auto">
          <a:xfrm>
            <a:off x="3276600" y="6299200"/>
            <a:ext cx="23764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r>
              <a:rPr lang="el-GR" altLang="el-GR" sz="1600" i="1"/>
              <a:t>Ισοδύναμη πλαισιακή προσομοίωση</a:t>
            </a:r>
            <a:endParaRPr lang="el-GR" altLang="el-GR" sz="1600" i="1">
              <a:cs typeface="Arial" panose="020B0604020202020204" pitchFamily="34" charset="0"/>
            </a:endParaRPr>
          </a:p>
        </p:txBody>
      </p:sp>
      <p:sp>
        <p:nvSpPr>
          <p:cNvPr id="353288" name="Text Box 8"/>
          <p:cNvSpPr txBox="1">
            <a:spLocks noChangeArrowheads="1"/>
          </p:cNvSpPr>
          <p:nvPr/>
        </p:nvSpPr>
        <p:spPr bwMode="auto">
          <a:xfrm>
            <a:off x="468313" y="6299200"/>
            <a:ext cx="23764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r>
              <a:rPr lang="el-GR" altLang="el-GR" sz="1600" i="1"/>
              <a:t>Φέρων οργανισμός</a:t>
            </a:r>
            <a:endParaRPr lang="el-GR" altLang="el-GR" sz="1600" i="1">
              <a:cs typeface="Arial" panose="020B0604020202020204" pitchFamily="34" charset="0"/>
            </a:endParaRPr>
          </a:p>
        </p:txBody>
      </p:sp>
      <p:sp>
        <p:nvSpPr>
          <p:cNvPr id="353289" name="Text Box 9"/>
          <p:cNvSpPr txBox="1">
            <a:spLocks noChangeArrowheads="1"/>
          </p:cNvSpPr>
          <p:nvPr/>
        </p:nvSpPr>
        <p:spPr bwMode="auto">
          <a:xfrm>
            <a:off x="5867400" y="6299200"/>
            <a:ext cx="29876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r>
              <a:rPr lang="el-GR" altLang="el-GR" sz="1600" i="1"/>
              <a:t>Επιφανειακά πεπερασμένα στοιχεία (υπερβολικό μοντέλο)</a:t>
            </a:r>
            <a:endParaRPr lang="el-GR" altLang="el-GR" sz="1600" i="1">
              <a:cs typeface="Arial" panose="020B0604020202020204" pitchFamily="34" charset="0"/>
            </a:endParaRPr>
          </a:p>
        </p:txBody>
      </p:sp>
      <p:sp>
        <p:nvSpPr>
          <p:cNvPr id="2" name="Ορθογώνιο 1"/>
          <p:cNvSpPr/>
          <p:nvPr/>
        </p:nvSpPr>
        <p:spPr>
          <a:xfrm>
            <a:off x="684213" y="681038"/>
            <a:ext cx="5832475" cy="641985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3284"/>
                                        </p:tgtEl>
                                        <p:attrNameLst>
                                          <p:attrName>style.visibility</p:attrName>
                                        </p:attrNameLst>
                                      </p:cBhvr>
                                      <p:to>
                                        <p:strVal val="visible"/>
                                      </p:to>
                                    </p:set>
                                    <p:animEffect transition="in" filter="fade">
                                      <p:cBhvr>
                                        <p:cTn id="7" dur="500"/>
                                        <p:tgtEl>
                                          <p:spTgt spid="3532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3285"/>
                                        </p:tgtEl>
                                        <p:attrNameLst>
                                          <p:attrName>style.visibility</p:attrName>
                                        </p:attrNameLst>
                                      </p:cBhvr>
                                      <p:to>
                                        <p:strVal val="visible"/>
                                      </p:to>
                                    </p:set>
                                    <p:animEffect transition="in" filter="fade">
                                      <p:cBhvr>
                                        <p:cTn id="10" dur="500"/>
                                        <p:tgtEl>
                                          <p:spTgt spid="3532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3286"/>
                                        </p:tgtEl>
                                        <p:attrNameLst>
                                          <p:attrName>style.visibility</p:attrName>
                                        </p:attrNameLst>
                                      </p:cBhvr>
                                      <p:to>
                                        <p:strVal val="visible"/>
                                      </p:to>
                                    </p:set>
                                    <p:animEffect transition="in" filter="fade">
                                      <p:cBhvr>
                                        <p:cTn id="13" dur="500"/>
                                        <p:tgtEl>
                                          <p:spTgt spid="353286"/>
                                        </p:tgtEl>
                                      </p:cBhvr>
                                    </p:animEffect>
                                  </p:childTnLst>
                                </p:cTn>
                              </p:par>
                              <p:par>
                                <p:cTn id="14" presetID="10" presetClass="entr" presetSubtype="0" fill="hold" nodeType="withEffect">
                                  <p:stCondLst>
                                    <p:cond delay="0"/>
                                  </p:stCondLst>
                                  <p:childTnLst>
                                    <p:set>
                                      <p:cBhvr>
                                        <p:cTn id="15" dur="1" fill="hold">
                                          <p:stCondLst>
                                            <p:cond delay="0"/>
                                          </p:stCondLst>
                                        </p:cTn>
                                        <p:tgtEl>
                                          <p:spTgt spid="353294"/>
                                        </p:tgtEl>
                                        <p:attrNameLst>
                                          <p:attrName>style.visibility</p:attrName>
                                        </p:attrNameLst>
                                      </p:cBhvr>
                                      <p:to>
                                        <p:strVal val="visible"/>
                                      </p:to>
                                    </p:set>
                                    <p:animEffect transition="in" filter="fade">
                                      <p:cBhvr>
                                        <p:cTn id="16" dur="500"/>
                                        <p:tgtEl>
                                          <p:spTgt spid="3532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53295"/>
                                        </p:tgtEl>
                                        <p:attrNameLst>
                                          <p:attrName>style.visibility</p:attrName>
                                        </p:attrNameLst>
                                      </p:cBhvr>
                                      <p:to>
                                        <p:strVal val="visible"/>
                                      </p:to>
                                    </p:set>
                                    <p:animEffect transition="in" filter="fade">
                                      <p:cBhvr>
                                        <p:cTn id="21" dur="500"/>
                                        <p:tgtEl>
                                          <p:spTgt spid="35329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3287"/>
                                        </p:tgtEl>
                                        <p:attrNameLst>
                                          <p:attrName>style.visibility</p:attrName>
                                        </p:attrNameLst>
                                      </p:cBhvr>
                                      <p:to>
                                        <p:strVal val="visible"/>
                                      </p:to>
                                    </p:set>
                                    <p:animEffect transition="in" filter="fade">
                                      <p:cBhvr>
                                        <p:cTn id="24" dur="500"/>
                                        <p:tgtEl>
                                          <p:spTgt spid="35328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3288"/>
                                        </p:tgtEl>
                                        <p:attrNameLst>
                                          <p:attrName>style.visibility</p:attrName>
                                        </p:attrNameLst>
                                      </p:cBhvr>
                                      <p:to>
                                        <p:strVal val="visible"/>
                                      </p:to>
                                    </p:set>
                                    <p:animEffect transition="in" filter="fade">
                                      <p:cBhvr>
                                        <p:cTn id="27" dur="500"/>
                                        <p:tgtEl>
                                          <p:spTgt spid="35328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3289"/>
                                        </p:tgtEl>
                                        <p:attrNameLst>
                                          <p:attrName>style.visibility</p:attrName>
                                        </p:attrNameLst>
                                      </p:cBhvr>
                                      <p:to>
                                        <p:strVal val="visible"/>
                                      </p:to>
                                    </p:set>
                                    <p:animEffect transition="in" filter="fade">
                                      <p:cBhvr>
                                        <p:cTn id="30" dur="500"/>
                                        <p:tgtEl>
                                          <p:spTgt spid="353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p:bldP spid="353285" grpId="0"/>
      <p:bldP spid="353286" grpId="0"/>
      <p:bldP spid="353287" grpId="0"/>
      <p:bldP spid="353288" grpId="0"/>
      <p:bldP spid="3532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307" name="Picture 11"/>
          <p:cNvPicPr>
            <a:picLocks noChangeAspect="1" noChangeArrowheads="1"/>
          </p:cNvPicPr>
          <p:nvPr/>
        </p:nvPicPr>
        <p:blipFill>
          <a:blip r:embed="rId2">
            <a:extLst>
              <a:ext uri="{28A0092B-C50C-407E-A947-70E740481C1C}">
                <a14:useLocalDpi xmlns:a14="http://schemas.microsoft.com/office/drawing/2010/main" val="0"/>
              </a:ext>
            </a:extLst>
          </a:blip>
          <a:srcRect l="983" b="13731"/>
          <a:stretch>
            <a:fillRect/>
          </a:stretch>
        </p:blipFill>
        <p:spPr bwMode="auto">
          <a:xfrm>
            <a:off x="250825" y="1628775"/>
            <a:ext cx="8316913"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3796"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Τοιχώματα Ο/Σ</a:t>
            </a:r>
          </a:p>
        </p:txBody>
      </p:sp>
      <p:sp>
        <p:nvSpPr>
          <p:cNvPr id="311303" name="Text Box 7"/>
          <p:cNvSpPr txBox="1">
            <a:spLocks noChangeArrowheads="1"/>
          </p:cNvSpPr>
          <p:nvPr/>
        </p:nvSpPr>
        <p:spPr bwMode="auto">
          <a:xfrm>
            <a:off x="3276600" y="4673600"/>
            <a:ext cx="23764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r>
              <a:rPr lang="el-GR" altLang="el-GR" sz="1600" i="1"/>
              <a:t>Ισοδύναμη πλαισιακή προσομοίωση</a:t>
            </a:r>
            <a:endParaRPr lang="el-GR" altLang="el-GR" sz="1600" i="1">
              <a:cs typeface="Arial" panose="020B0604020202020204" pitchFamily="34" charset="0"/>
            </a:endParaRPr>
          </a:p>
        </p:txBody>
      </p:sp>
      <p:sp>
        <p:nvSpPr>
          <p:cNvPr id="311304" name="Text Box 8"/>
          <p:cNvSpPr txBox="1">
            <a:spLocks noChangeArrowheads="1"/>
          </p:cNvSpPr>
          <p:nvPr/>
        </p:nvSpPr>
        <p:spPr bwMode="auto">
          <a:xfrm>
            <a:off x="468313" y="4673600"/>
            <a:ext cx="23764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r>
              <a:rPr lang="el-GR" altLang="el-GR" sz="1600" i="1"/>
              <a:t>Φέρων οργανισμός</a:t>
            </a:r>
            <a:endParaRPr lang="el-GR" altLang="el-GR" sz="1600" i="1">
              <a:cs typeface="Arial" panose="020B0604020202020204" pitchFamily="34" charset="0"/>
            </a:endParaRPr>
          </a:p>
        </p:txBody>
      </p:sp>
      <p:sp>
        <p:nvSpPr>
          <p:cNvPr id="311305" name="Text Box 9"/>
          <p:cNvSpPr txBox="1">
            <a:spLocks noChangeArrowheads="1"/>
          </p:cNvSpPr>
          <p:nvPr/>
        </p:nvSpPr>
        <p:spPr bwMode="auto">
          <a:xfrm>
            <a:off x="5867400" y="4673600"/>
            <a:ext cx="29876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r>
              <a:rPr lang="el-GR" altLang="el-GR" sz="1600" i="1"/>
              <a:t>Επιφανειακά πεπερασμένα στοιχεία (όμοια ή διαφόρων μεγεθών)</a:t>
            </a:r>
            <a:endParaRPr lang="el-GR" altLang="el-GR" sz="1600" i="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1303"/>
                                        </p:tgtEl>
                                        <p:attrNameLst>
                                          <p:attrName>style.visibility</p:attrName>
                                        </p:attrNameLst>
                                      </p:cBhvr>
                                      <p:to>
                                        <p:strVal val="visible"/>
                                      </p:to>
                                    </p:set>
                                    <p:animEffect transition="in" filter="fade">
                                      <p:cBhvr>
                                        <p:cTn id="7" dur="500"/>
                                        <p:tgtEl>
                                          <p:spTgt spid="3113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1304"/>
                                        </p:tgtEl>
                                        <p:attrNameLst>
                                          <p:attrName>style.visibility</p:attrName>
                                        </p:attrNameLst>
                                      </p:cBhvr>
                                      <p:to>
                                        <p:strVal val="visible"/>
                                      </p:to>
                                    </p:set>
                                    <p:animEffect transition="in" filter="fade">
                                      <p:cBhvr>
                                        <p:cTn id="10" dur="500"/>
                                        <p:tgtEl>
                                          <p:spTgt spid="3113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1305"/>
                                        </p:tgtEl>
                                        <p:attrNameLst>
                                          <p:attrName>style.visibility</p:attrName>
                                        </p:attrNameLst>
                                      </p:cBhvr>
                                      <p:to>
                                        <p:strVal val="visible"/>
                                      </p:to>
                                    </p:set>
                                    <p:animEffect transition="in" filter="fade">
                                      <p:cBhvr>
                                        <p:cTn id="13" dur="500"/>
                                        <p:tgtEl>
                                          <p:spTgt spid="311305"/>
                                        </p:tgtEl>
                                      </p:cBhvr>
                                    </p:animEffect>
                                  </p:childTnLst>
                                </p:cTn>
                              </p:par>
                              <p:par>
                                <p:cTn id="14" presetID="10" presetClass="entr" presetSubtype="0" fill="hold" nodeType="withEffect">
                                  <p:stCondLst>
                                    <p:cond delay="0"/>
                                  </p:stCondLst>
                                  <p:childTnLst>
                                    <p:set>
                                      <p:cBhvr>
                                        <p:cTn id="15" dur="1" fill="hold">
                                          <p:stCondLst>
                                            <p:cond delay="0"/>
                                          </p:stCondLst>
                                        </p:cTn>
                                        <p:tgtEl>
                                          <p:spTgt spid="311307"/>
                                        </p:tgtEl>
                                        <p:attrNameLst>
                                          <p:attrName>style.visibility</p:attrName>
                                        </p:attrNameLst>
                                      </p:cBhvr>
                                      <p:to>
                                        <p:strVal val="visible"/>
                                      </p:to>
                                    </p:set>
                                    <p:animEffect transition="in" filter="fade">
                                      <p:cBhvr>
                                        <p:cTn id="16" dur="500"/>
                                        <p:tgtEl>
                                          <p:spTgt spid="311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3" grpId="0"/>
      <p:bldP spid="311304" grpId="0"/>
      <p:bldP spid="3113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1232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Σύνθετα Τοιχώματα Ο/Σ - Πυρήνες</a:t>
            </a:r>
          </a:p>
        </p:txBody>
      </p:sp>
      <p:sp>
        <p:nvSpPr>
          <p:cNvPr id="312324" name="Text Box 4"/>
          <p:cNvSpPr txBox="1">
            <a:spLocks noChangeArrowheads="1"/>
          </p:cNvSpPr>
          <p:nvPr/>
        </p:nvSpPr>
        <p:spPr bwMode="auto">
          <a:xfrm>
            <a:off x="250825" y="1701800"/>
            <a:ext cx="8785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Συνδυασμός 2 ή 3 τοιχωμάτων σε διατάξεις τύπου Γ – Τ </a:t>
            </a:r>
            <a:r>
              <a:rPr lang="el-GR" altLang="el-GR"/>
              <a:t>–</a:t>
            </a:r>
            <a:r>
              <a:rPr lang="el-GR" altLang="el-GR" b="1"/>
              <a:t> </a:t>
            </a:r>
            <a:r>
              <a:rPr lang="el-GR" altLang="el-GR" sz="2000"/>
              <a:t>Π ή και κλειστές </a:t>
            </a:r>
          </a:p>
          <a:p>
            <a:pPr eaLnBrk="1" hangingPunct="1">
              <a:lnSpc>
                <a:spcPct val="110000"/>
              </a:lnSpc>
            </a:pPr>
            <a:r>
              <a:rPr lang="el-GR" altLang="el-GR" sz="2000"/>
              <a:t>  διατάξεις πυρήνων</a:t>
            </a:r>
          </a:p>
        </p:txBody>
      </p:sp>
      <p:sp>
        <p:nvSpPr>
          <p:cNvPr id="312329" name="Text Box 9"/>
          <p:cNvSpPr txBox="1">
            <a:spLocks noChangeArrowheads="1"/>
          </p:cNvSpPr>
          <p:nvPr/>
        </p:nvSpPr>
        <p:spPr bwMode="auto">
          <a:xfrm>
            <a:off x="250825" y="2471738"/>
            <a:ext cx="8785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Η προσομοίωση μπορεί να γίνει είτε με γραμμικά είτε με επιφανειακά </a:t>
            </a:r>
          </a:p>
          <a:p>
            <a:pPr eaLnBrk="1" hangingPunct="1">
              <a:lnSpc>
                <a:spcPct val="110000"/>
              </a:lnSpc>
            </a:pPr>
            <a:r>
              <a:rPr lang="el-GR" altLang="el-GR" sz="2000"/>
              <a:t>  πεπερασμένα στοιχεία</a:t>
            </a:r>
          </a:p>
        </p:txBody>
      </p:sp>
      <p:sp>
        <p:nvSpPr>
          <p:cNvPr id="312330" name="Text Box 10"/>
          <p:cNvSpPr txBox="1">
            <a:spLocks noChangeArrowheads="1"/>
          </p:cNvSpPr>
          <p:nvPr/>
        </p:nvSpPr>
        <p:spPr bwMode="auto">
          <a:xfrm>
            <a:off x="250825" y="3263900"/>
            <a:ext cx="8785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Απαιτείται μεγάλη προσοχή κατά την προσομοίωση για την αναπαραγωγή </a:t>
            </a:r>
          </a:p>
          <a:p>
            <a:pPr eaLnBrk="1" hangingPunct="1">
              <a:lnSpc>
                <a:spcPct val="110000"/>
              </a:lnSpc>
            </a:pPr>
            <a:r>
              <a:rPr lang="el-GR" altLang="el-GR" sz="2000"/>
              <a:t>  των ιδιαίτερων χαρακτηριστικών συμπεριφοράς των σύνθετων τοιχωμάτων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2323"/>
                                        </p:tgtEl>
                                        <p:attrNameLst>
                                          <p:attrName>style.visibility</p:attrName>
                                        </p:attrNameLst>
                                      </p:cBhvr>
                                      <p:to>
                                        <p:strVal val="visible"/>
                                      </p:to>
                                    </p:set>
                                    <p:animEffect transition="in" filter="fade">
                                      <p:cBhvr>
                                        <p:cTn id="7" dur="500"/>
                                        <p:tgtEl>
                                          <p:spTgt spid="312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2324"/>
                                        </p:tgtEl>
                                        <p:attrNameLst>
                                          <p:attrName>style.visibility</p:attrName>
                                        </p:attrNameLst>
                                      </p:cBhvr>
                                      <p:to>
                                        <p:strVal val="visible"/>
                                      </p:to>
                                    </p:set>
                                    <p:animEffect transition="in" filter="fade">
                                      <p:cBhvr>
                                        <p:cTn id="12" dur="500"/>
                                        <p:tgtEl>
                                          <p:spTgt spid="3123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2329"/>
                                        </p:tgtEl>
                                        <p:attrNameLst>
                                          <p:attrName>style.visibility</p:attrName>
                                        </p:attrNameLst>
                                      </p:cBhvr>
                                      <p:to>
                                        <p:strVal val="visible"/>
                                      </p:to>
                                    </p:set>
                                    <p:animEffect transition="in" filter="fade">
                                      <p:cBhvr>
                                        <p:cTn id="15" dur="500"/>
                                        <p:tgtEl>
                                          <p:spTgt spid="3123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2330"/>
                                        </p:tgtEl>
                                        <p:attrNameLst>
                                          <p:attrName>style.visibility</p:attrName>
                                        </p:attrNameLst>
                                      </p:cBhvr>
                                      <p:to>
                                        <p:strVal val="visible"/>
                                      </p:to>
                                    </p:set>
                                    <p:animEffect transition="in" filter="fade">
                                      <p:cBhvr>
                                        <p:cTn id="18" dur="500"/>
                                        <p:tgtEl>
                                          <p:spTgt spid="312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p:bldP spid="312324" grpId="0"/>
      <p:bldP spid="312329" grpId="0"/>
      <p:bldP spid="3123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584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Σύνθετα Τοιχώματα Ο/Σ - Πυρήνες</a:t>
            </a:r>
          </a:p>
        </p:txBody>
      </p:sp>
      <p:sp>
        <p:nvSpPr>
          <p:cNvPr id="313348" name="Text Box 4"/>
          <p:cNvSpPr txBox="1">
            <a:spLocks noChangeArrowheads="1"/>
          </p:cNvSpPr>
          <p:nvPr/>
        </p:nvSpPr>
        <p:spPr bwMode="auto">
          <a:xfrm>
            <a:off x="250825" y="17018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n-US" altLang="el-GR" sz="2000"/>
              <a:t> </a:t>
            </a:r>
            <a:r>
              <a:rPr lang="el-GR" altLang="el-GR" sz="2000"/>
              <a:t>Προσομοίωση με γραμμικά πεπερασμένα στοιχεία</a:t>
            </a:r>
          </a:p>
        </p:txBody>
      </p:sp>
      <p:sp>
        <p:nvSpPr>
          <p:cNvPr id="313351" name="Text Box 7"/>
          <p:cNvSpPr txBox="1">
            <a:spLocks noChangeArrowheads="1"/>
          </p:cNvSpPr>
          <p:nvPr/>
        </p:nvSpPr>
        <p:spPr bwMode="auto">
          <a:xfrm>
            <a:off x="395288" y="2141538"/>
            <a:ext cx="8640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Τοποθετείται κατά τα γνωστά ισοδύναμος στύλος στο κέντρο βάρους του </a:t>
            </a:r>
          </a:p>
          <a:p>
            <a:pPr eaLnBrk="1" hangingPunct="1">
              <a:lnSpc>
                <a:spcPct val="115000"/>
              </a:lnSpc>
            </a:pPr>
            <a:r>
              <a:rPr lang="el-GR" altLang="el-GR" sz="2000" i="1"/>
              <a:t>  κάθε διακριτού τοιχώματος</a:t>
            </a:r>
            <a:endParaRPr lang="el-GR" altLang="el-GR" sz="2000" i="1">
              <a:cs typeface="Arial" panose="020B0604020202020204" pitchFamily="34" charset="0"/>
            </a:endParaRPr>
          </a:p>
        </p:txBody>
      </p:sp>
      <p:sp>
        <p:nvSpPr>
          <p:cNvPr id="313352" name="Text Box 8"/>
          <p:cNvSpPr txBox="1">
            <a:spLocks noChangeArrowheads="1"/>
          </p:cNvSpPr>
          <p:nvPr/>
        </p:nvSpPr>
        <p:spPr bwMode="auto">
          <a:xfrm>
            <a:off x="395288" y="2871788"/>
            <a:ext cx="86407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Η σύνδεση στο επίπεδο των ορόφων γίνεται με βοηθητικούς βραχίονες</a:t>
            </a:r>
            <a:endParaRPr lang="el-GR" altLang="el-GR" sz="2000" i="1">
              <a:cs typeface="Arial" panose="020B0604020202020204" pitchFamily="34" charset="0"/>
            </a:endParaRPr>
          </a:p>
        </p:txBody>
      </p:sp>
      <p:pic>
        <p:nvPicPr>
          <p:cNvPr id="3133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602038"/>
            <a:ext cx="871537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3348"/>
                                        </p:tgtEl>
                                        <p:attrNameLst>
                                          <p:attrName>style.visibility</p:attrName>
                                        </p:attrNameLst>
                                      </p:cBhvr>
                                      <p:to>
                                        <p:strVal val="visible"/>
                                      </p:to>
                                    </p:set>
                                    <p:animEffect transition="in" filter="fade">
                                      <p:cBhvr>
                                        <p:cTn id="7" dur="500"/>
                                        <p:tgtEl>
                                          <p:spTgt spid="3133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3351"/>
                                        </p:tgtEl>
                                        <p:attrNameLst>
                                          <p:attrName>style.visibility</p:attrName>
                                        </p:attrNameLst>
                                      </p:cBhvr>
                                      <p:to>
                                        <p:strVal val="visible"/>
                                      </p:to>
                                    </p:set>
                                    <p:animEffect transition="in" filter="fade">
                                      <p:cBhvr>
                                        <p:cTn id="10" dur="500"/>
                                        <p:tgtEl>
                                          <p:spTgt spid="3133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3352"/>
                                        </p:tgtEl>
                                        <p:attrNameLst>
                                          <p:attrName>style.visibility</p:attrName>
                                        </p:attrNameLst>
                                      </p:cBhvr>
                                      <p:to>
                                        <p:strVal val="visible"/>
                                      </p:to>
                                    </p:set>
                                    <p:animEffect transition="in" filter="fade">
                                      <p:cBhvr>
                                        <p:cTn id="13" dur="500"/>
                                        <p:tgtEl>
                                          <p:spTgt spid="3133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13353"/>
                                        </p:tgtEl>
                                        <p:attrNameLst>
                                          <p:attrName>style.visibility</p:attrName>
                                        </p:attrNameLst>
                                      </p:cBhvr>
                                      <p:to>
                                        <p:strVal val="visible"/>
                                      </p:to>
                                    </p:set>
                                    <p:animEffect transition="in" filter="fade">
                                      <p:cBhvr>
                                        <p:cTn id="18" dur="500"/>
                                        <p:tgtEl>
                                          <p:spTgt spid="313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8" grpId="0"/>
      <p:bldP spid="313351" grpId="0"/>
      <p:bldP spid="3133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686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Σύνθετα Τοιχώματα Ο/Σ - Πυρήνες</a:t>
            </a:r>
          </a:p>
        </p:txBody>
      </p:sp>
      <p:sp>
        <p:nvSpPr>
          <p:cNvPr id="36868" name="Text Box 4"/>
          <p:cNvSpPr txBox="1">
            <a:spLocks noChangeArrowheads="1"/>
          </p:cNvSpPr>
          <p:nvPr/>
        </p:nvSpPr>
        <p:spPr bwMode="auto">
          <a:xfrm>
            <a:off x="250825" y="17018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n-US" altLang="el-GR" sz="2000"/>
              <a:t> </a:t>
            </a:r>
            <a:r>
              <a:rPr lang="el-GR" altLang="el-GR" sz="2000"/>
              <a:t>Προσομοίωση με γραμμικά πεπερασμένα στοιχεία</a:t>
            </a:r>
          </a:p>
        </p:txBody>
      </p:sp>
      <p:sp>
        <p:nvSpPr>
          <p:cNvPr id="36869" name="Text Box 5"/>
          <p:cNvSpPr txBox="1">
            <a:spLocks noChangeArrowheads="1"/>
          </p:cNvSpPr>
          <p:nvPr/>
        </p:nvSpPr>
        <p:spPr bwMode="auto">
          <a:xfrm>
            <a:off x="395288" y="2141538"/>
            <a:ext cx="8640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Τοποθετείται κατά τα γνωστά ισοδύναμος στύλος στο κέντρο βάρους του </a:t>
            </a:r>
          </a:p>
          <a:p>
            <a:pPr eaLnBrk="1" hangingPunct="1">
              <a:lnSpc>
                <a:spcPct val="115000"/>
              </a:lnSpc>
            </a:pPr>
            <a:r>
              <a:rPr lang="el-GR" altLang="el-GR" sz="2000" i="1"/>
              <a:t>  κάθε διακριτού τοιχώματος</a:t>
            </a:r>
            <a:endParaRPr lang="el-GR" altLang="el-GR" sz="2000" i="1">
              <a:cs typeface="Arial" panose="020B0604020202020204" pitchFamily="34" charset="0"/>
            </a:endParaRPr>
          </a:p>
        </p:txBody>
      </p:sp>
      <p:sp>
        <p:nvSpPr>
          <p:cNvPr id="36870" name="Text Box 6"/>
          <p:cNvSpPr txBox="1">
            <a:spLocks noChangeArrowheads="1"/>
          </p:cNvSpPr>
          <p:nvPr/>
        </p:nvSpPr>
        <p:spPr bwMode="auto">
          <a:xfrm>
            <a:off x="395288" y="2871788"/>
            <a:ext cx="86407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Η σύνδεση στο επίπεδο των ορόφων γίνεται με βοηθητικούς βραχίονες</a:t>
            </a:r>
            <a:endParaRPr lang="el-GR" altLang="el-GR" sz="2000" i="1">
              <a:cs typeface="Arial" panose="020B0604020202020204" pitchFamily="34" charset="0"/>
            </a:endParaRPr>
          </a:p>
        </p:txBody>
      </p:sp>
      <p:sp>
        <p:nvSpPr>
          <p:cNvPr id="314376" name="Text Box 8"/>
          <p:cNvSpPr txBox="1">
            <a:spLocks noChangeArrowheads="1"/>
          </p:cNvSpPr>
          <p:nvPr/>
        </p:nvSpPr>
        <p:spPr bwMode="auto">
          <a:xfrm>
            <a:off x="395288" y="3294063"/>
            <a:ext cx="4392612"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Απαιτείται υπολογισμός της </a:t>
            </a:r>
          </a:p>
          <a:p>
            <a:pPr eaLnBrk="1" hangingPunct="1">
              <a:lnSpc>
                <a:spcPct val="115000"/>
              </a:lnSpc>
            </a:pPr>
            <a:r>
              <a:rPr lang="el-GR" altLang="el-GR" sz="2000" i="1"/>
              <a:t>  δυστρεψίας ειδικά του βραχίονα </a:t>
            </a:r>
          </a:p>
          <a:p>
            <a:pPr eaLnBrk="1" hangingPunct="1">
              <a:lnSpc>
                <a:spcPct val="115000"/>
              </a:lnSpc>
            </a:pPr>
            <a:r>
              <a:rPr lang="el-GR" altLang="el-GR" sz="2000" i="1"/>
              <a:t>  πλάτης</a:t>
            </a:r>
            <a:endParaRPr lang="el-GR" altLang="el-GR" sz="2000" i="1">
              <a:cs typeface="Arial" panose="020B0604020202020204" pitchFamily="34" charset="0"/>
            </a:endParaRPr>
          </a:p>
        </p:txBody>
      </p:sp>
      <p:pic>
        <p:nvPicPr>
          <p:cNvPr id="3143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357563"/>
            <a:ext cx="4154487"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4376"/>
                                        </p:tgtEl>
                                        <p:attrNameLst>
                                          <p:attrName>style.visibility</p:attrName>
                                        </p:attrNameLst>
                                      </p:cBhvr>
                                      <p:to>
                                        <p:strVal val="visible"/>
                                      </p:to>
                                    </p:set>
                                    <p:animEffect transition="in" filter="fade">
                                      <p:cBhvr>
                                        <p:cTn id="7" dur="500"/>
                                        <p:tgtEl>
                                          <p:spTgt spid="314376"/>
                                        </p:tgtEl>
                                      </p:cBhvr>
                                    </p:animEffect>
                                  </p:childTnLst>
                                </p:cTn>
                              </p:par>
                              <p:par>
                                <p:cTn id="8" presetID="10" presetClass="entr" presetSubtype="0" fill="hold" nodeType="withEffect">
                                  <p:stCondLst>
                                    <p:cond delay="0"/>
                                  </p:stCondLst>
                                  <p:childTnLst>
                                    <p:set>
                                      <p:cBhvr>
                                        <p:cTn id="9" dur="1" fill="hold">
                                          <p:stCondLst>
                                            <p:cond delay="0"/>
                                          </p:stCondLst>
                                        </p:cTn>
                                        <p:tgtEl>
                                          <p:spTgt spid="314377"/>
                                        </p:tgtEl>
                                        <p:attrNameLst>
                                          <p:attrName>style.visibility</p:attrName>
                                        </p:attrNameLst>
                                      </p:cBhvr>
                                      <p:to>
                                        <p:strVal val="visible"/>
                                      </p:to>
                                    </p:set>
                                    <p:animEffect transition="in" filter="fade">
                                      <p:cBhvr>
                                        <p:cTn id="10" dur="500"/>
                                        <p:tgtEl>
                                          <p:spTgt spid="314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874963"/>
            <a:ext cx="427672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7892"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Σύνθετα Τοιχώματα Ο/Σ - Πυρήνες</a:t>
            </a:r>
          </a:p>
        </p:txBody>
      </p:sp>
      <p:sp>
        <p:nvSpPr>
          <p:cNvPr id="315396" name="Text Box 4"/>
          <p:cNvSpPr txBox="1">
            <a:spLocks noChangeArrowheads="1"/>
          </p:cNvSpPr>
          <p:nvPr/>
        </p:nvSpPr>
        <p:spPr bwMode="auto">
          <a:xfrm>
            <a:off x="250825" y="17018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n-US" altLang="el-GR" sz="2000"/>
              <a:t> </a:t>
            </a:r>
            <a:r>
              <a:rPr lang="el-GR" altLang="el-GR" sz="2000"/>
              <a:t>Προσομοίωση με επιφανειακά πεπερασμένα στοιχεία</a:t>
            </a:r>
          </a:p>
        </p:txBody>
      </p:sp>
      <p:sp>
        <p:nvSpPr>
          <p:cNvPr id="315397" name="Text Box 5"/>
          <p:cNvSpPr txBox="1">
            <a:spLocks noChangeArrowheads="1"/>
          </p:cNvSpPr>
          <p:nvPr/>
        </p:nvSpPr>
        <p:spPr bwMode="auto">
          <a:xfrm>
            <a:off x="395288" y="2141538"/>
            <a:ext cx="8640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Χρησιμοποιείται σύστημα επιφανειακών στοιχείων για τη μόρφωση της </a:t>
            </a:r>
          </a:p>
          <a:p>
            <a:pPr eaLnBrk="1" hangingPunct="1">
              <a:lnSpc>
                <a:spcPct val="115000"/>
              </a:lnSpc>
            </a:pPr>
            <a:r>
              <a:rPr lang="el-GR" altLang="el-GR" sz="2000" i="1"/>
              <a:t>  γεωμετρίας του τοιχώματος</a:t>
            </a:r>
            <a:endParaRPr lang="el-GR" altLang="el-GR" sz="2000" i="1">
              <a:cs typeface="Arial" panose="020B0604020202020204" pitchFamily="34" charset="0"/>
            </a:endParaRPr>
          </a:p>
        </p:txBody>
      </p:sp>
      <p:sp>
        <p:nvSpPr>
          <p:cNvPr id="315398" name="Text Box 6"/>
          <p:cNvSpPr txBox="1">
            <a:spLocks noChangeArrowheads="1"/>
          </p:cNvSpPr>
          <p:nvPr/>
        </p:nvSpPr>
        <p:spPr bwMode="auto">
          <a:xfrm>
            <a:off x="395288" y="2962275"/>
            <a:ext cx="3816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buFontTx/>
              <a:buChar char="-"/>
            </a:pPr>
            <a:r>
              <a:rPr lang="el-GR" altLang="el-GR" sz="2000" i="1"/>
              <a:t> Η σύνδεση στο επίπεδο των </a:t>
            </a:r>
          </a:p>
          <a:p>
            <a:pPr eaLnBrk="1" hangingPunct="1">
              <a:lnSpc>
                <a:spcPct val="115000"/>
              </a:lnSpc>
            </a:pPr>
            <a:r>
              <a:rPr lang="el-GR" altLang="el-GR" sz="2000" i="1"/>
              <a:t>  ορόφων με τα υπόλοιπα δομικά  </a:t>
            </a:r>
          </a:p>
          <a:p>
            <a:pPr eaLnBrk="1" hangingPunct="1">
              <a:lnSpc>
                <a:spcPct val="115000"/>
              </a:lnSpc>
            </a:pPr>
            <a:r>
              <a:rPr lang="el-GR" altLang="el-GR" sz="2000" i="1"/>
              <a:t>  στοιχεία γίνεται με βοηθητικούς </a:t>
            </a:r>
          </a:p>
          <a:p>
            <a:pPr eaLnBrk="1" hangingPunct="1">
              <a:lnSpc>
                <a:spcPct val="115000"/>
              </a:lnSpc>
            </a:pPr>
            <a:r>
              <a:rPr lang="el-GR" altLang="el-GR" sz="2000" i="1"/>
              <a:t>  άκαμπτους βραχίονες</a:t>
            </a:r>
            <a:endParaRPr lang="el-GR" altLang="el-GR" sz="2000" i="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5396"/>
                                        </p:tgtEl>
                                        <p:attrNameLst>
                                          <p:attrName>style.visibility</p:attrName>
                                        </p:attrNameLst>
                                      </p:cBhvr>
                                      <p:to>
                                        <p:strVal val="visible"/>
                                      </p:to>
                                    </p:set>
                                    <p:animEffect transition="in" filter="fade">
                                      <p:cBhvr>
                                        <p:cTn id="7" dur="500"/>
                                        <p:tgtEl>
                                          <p:spTgt spid="3153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5397"/>
                                        </p:tgtEl>
                                        <p:attrNameLst>
                                          <p:attrName>style.visibility</p:attrName>
                                        </p:attrNameLst>
                                      </p:cBhvr>
                                      <p:to>
                                        <p:strVal val="visible"/>
                                      </p:to>
                                    </p:set>
                                    <p:animEffect transition="in" filter="fade">
                                      <p:cBhvr>
                                        <p:cTn id="10" dur="500"/>
                                        <p:tgtEl>
                                          <p:spTgt spid="3153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5398"/>
                                        </p:tgtEl>
                                        <p:attrNameLst>
                                          <p:attrName>style.visibility</p:attrName>
                                        </p:attrNameLst>
                                      </p:cBhvr>
                                      <p:to>
                                        <p:strVal val="visible"/>
                                      </p:to>
                                    </p:set>
                                    <p:animEffect transition="in" filter="fade">
                                      <p:cBhvr>
                                        <p:cTn id="13" dur="500"/>
                                        <p:tgtEl>
                                          <p:spTgt spid="315398"/>
                                        </p:tgtEl>
                                      </p:cBhvr>
                                    </p:animEffect>
                                  </p:childTnLst>
                                </p:cTn>
                              </p:par>
                              <p:par>
                                <p:cTn id="14" presetID="10" presetClass="entr" presetSubtype="0" fill="hold" nodeType="withEffect">
                                  <p:stCondLst>
                                    <p:cond delay="0"/>
                                  </p:stCondLst>
                                  <p:childTnLst>
                                    <p:set>
                                      <p:cBhvr>
                                        <p:cTn id="15" dur="1" fill="hold">
                                          <p:stCondLst>
                                            <p:cond delay="0"/>
                                          </p:stCondLst>
                                        </p:cTn>
                                        <p:tgtEl>
                                          <p:spTgt spid="55305"/>
                                        </p:tgtEl>
                                        <p:attrNameLst>
                                          <p:attrName>style.visibility</p:attrName>
                                        </p:attrNameLst>
                                      </p:cBhvr>
                                      <p:to>
                                        <p:strVal val="visible"/>
                                      </p:to>
                                    </p:set>
                                    <p:animEffect transition="in" filter="fade">
                                      <p:cBhvr>
                                        <p:cTn id="16"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6" grpId="0"/>
      <p:bldP spid="315397" grpId="0"/>
      <p:bldP spid="31539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1446213"/>
            <a:ext cx="64071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16421" name="Text Box 5"/>
          <p:cNvSpPr txBox="1">
            <a:spLocks noChangeArrowheads="1"/>
          </p:cNvSpPr>
          <p:nvPr/>
        </p:nvSpPr>
        <p:spPr bwMode="auto">
          <a:xfrm>
            <a:off x="323850" y="5157788"/>
            <a:ext cx="13684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Δυστένεια: </a:t>
            </a:r>
            <a:endParaRPr lang="el-GR" altLang="el-GR" i="1">
              <a:cs typeface="Arial" panose="020B0604020202020204" pitchFamily="34" charset="0"/>
            </a:endParaRPr>
          </a:p>
        </p:txBody>
      </p:sp>
      <p:sp>
        <p:nvSpPr>
          <p:cNvPr id="316422" name="Text Box 6"/>
          <p:cNvSpPr txBox="1">
            <a:spLocks noChangeArrowheads="1"/>
          </p:cNvSpPr>
          <p:nvPr/>
        </p:nvSpPr>
        <p:spPr bwMode="auto">
          <a:xfrm>
            <a:off x="323850" y="555625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Δυσκαμψία: </a:t>
            </a:r>
            <a:endParaRPr lang="el-GR" altLang="el-GR" i="1">
              <a:cs typeface="Arial" panose="020B0604020202020204" pitchFamily="34" charset="0"/>
            </a:endParaRPr>
          </a:p>
        </p:txBody>
      </p:sp>
      <p:sp>
        <p:nvSpPr>
          <p:cNvPr id="316423" name="Text Box 7"/>
          <p:cNvSpPr txBox="1">
            <a:spLocks noChangeArrowheads="1"/>
          </p:cNvSpPr>
          <p:nvPr/>
        </p:nvSpPr>
        <p:spPr bwMode="auto">
          <a:xfrm>
            <a:off x="312738" y="5997575"/>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Δυστρεψία: </a:t>
            </a:r>
            <a:endParaRPr lang="el-GR" altLang="el-GR" i="1">
              <a:cs typeface="Arial" panose="020B0604020202020204" pitchFamily="34" charset="0"/>
            </a:endParaRPr>
          </a:p>
        </p:txBody>
      </p:sp>
      <p:sp>
        <p:nvSpPr>
          <p:cNvPr id="316424" name="Text Box 8"/>
          <p:cNvSpPr txBox="1">
            <a:spLocks noChangeArrowheads="1"/>
          </p:cNvSpPr>
          <p:nvPr/>
        </p:nvSpPr>
        <p:spPr bwMode="auto">
          <a:xfrm>
            <a:off x="292100" y="638810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Δυστμησία: </a:t>
            </a:r>
            <a:endParaRPr lang="el-GR" altLang="el-GR" i="1">
              <a:cs typeface="Arial" panose="020B0604020202020204" pitchFamily="34" charset="0"/>
            </a:endParaRPr>
          </a:p>
        </p:txBody>
      </p:sp>
      <p:sp>
        <p:nvSpPr>
          <p:cNvPr id="316425" name="Text Box 9"/>
          <p:cNvSpPr txBox="1">
            <a:spLocks noChangeArrowheads="1"/>
          </p:cNvSpPr>
          <p:nvPr/>
        </p:nvSpPr>
        <p:spPr bwMode="auto">
          <a:xfrm>
            <a:off x="827088" y="4684713"/>
            <a:ext cx="23764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Ισοδύναμοι στύλοι:</a:t>
            </a:r>
            <a:endParaRPr lang="el-GR" altLang="el-GR" i="1">
              <a:cs typeface="Arial" panose="020B0604020202020204" pitchFamily="34" charset="0"/>
            </a:endParaRPr>
          </a:p>
        </p:txBody>
      </p:sp>
      <p:graphicFrame>
        <p:nvGraphicFramePr>
          <p:cNvPr id="316426" name="Object 10"/>
          <p:cNvGraphicFramePr>
            <a:graphicFrameLocks noChangeAspect="1"/>
          </p:cNvGraphicFramePr>
          <p:nvPr/>
        </p:nvGraphicFramePr>
        <p:xfrm>
          <a:off x="1687513" y="6042025"/>
          <a:ext cx="857250" cy="304800"/>
        </p:xfrm>
        <a:graphic>
          <a:graphicData uri="http://schemas.openxmlformats.org/presentationml/2006/ole">
            <mc:AlternateContent xmlns:mc="http://schemas.openxmlformats.org/markup-compatibility/2006">
              <mc:Choice xmlns:v="urn:schemas-microsoft-com:vml" Requires="v">
                <p:oleObj spid="_x0000_s38941" name="Equation" r:id="rId4" imgW="571252" imgH="203112" progId="Equation.DSMT4">
                  <p:embed/>
                </p:oleObj>
              </mc:Choice>
              <mc:Fallback>
                <p:oleObj name="Equation" r:id="rId4" imgW="571252" imgH="203112"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513" y="6042025"/>
                        <a:ext cx="857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6427" name="Text Box 11"/>
          <p:cNvSpPr txBox="1">
            <a:spLocks noChangeArrowheads="1"/>
          </p:cNvSpPr>
          <p:nvPr/>
        </p:nvSpPr>
        <p:spPr bwMode="auto">
          <a:xfrm>
            <a:off x="5940425" y="5157788"/>
            <a:ext cx="302418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Τετράκομβα επιφανειακά στοιχεία κελύφους με πάχος ίσο με το πάχος του τοιχώματος*</a:t>
            </a:r>
          </a:p>
        </p:txBody>
      </p:sp>
      <p:sp>
        <p:nvSpPr>
          <p:cNvPr id="316428" name="Text Box 12"/>
          <p:cNvSpPr txBox="1">
            <a:spLocks noChangeArrowheads="1"/>
          </p:cNvSpPr>
          <p:nvPr/>
        </p:nvSpPr>
        <p:spPr bwMode="auto">
          <a:xfrm>
            <a:off x="6227763" y="4684713"/>
            <a:ext cx="23764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Επιφανειακά στοιχεία:</a:t>
            </a:r>
            <a:endParaRPr lang="el-GR" altLang="el-GR" i="1">
              <a:cs typeface="Arial" panose="020B0604020202020204" pitchFamily="34" charset="0"/>
            </a:endParaRPr>
          </a:p>
        </p:txBody>
      </p:sp>
      <p:graphicFrame>
        <p:nvGraphicFramePr>
          <p:cNvPr id="316429" name="Object 13"/>
          <p:cNvGraphicFramePr>
            <a:graphicFrameLocks noChangeAspect="1"/>
          </p:cNvGraphicFramePr>
          <p:nvPr/>
        </p:nvGraphicFramePr>
        <p:xfrm>
          <a:off x="2795588" y="5908675"/>
          <a:ext cx="2544762" cy="530225"/>
        </p:xfrm>
        <a:graphic>
          <a:graphicData uri="http://schemas.openxmlformats.org/presentationml/2006/ole">
            <mc:AlternateContent xmlns:mc="http://schemas.openxmlformats.org/markup-compatibility/2006">
              <mc:Choice xmlns:v="urn:schemas-microsoft-com:vml" Requires="v">
                <p:oleObj spid="_x0000_s38942" name="Equation" r:id="rId6" imgW="2006600" imgH="419100" progId="Equation.DSMT4">
                  <p:embed/>
                </p:oleObj>
              </mc:Choice>
              <mc:Fallback>
                <p:oleObj name="Equation" r:id="rId6" imgW="2006600" imgH="41910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5588" y="5908675"/>
                        <a:ext cx="25447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5" name="Rectangle 14"/>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16431" name="Object 15"/>
          <p:cNvGraphicFramePr>
            <a:graphicFrameLocks noChangeAspect="1"/>
          </p:cNvGraphicFramePr>
          <p:nvPr/>
        </p:nvGraphicFramePr>
        <p:xfrm>
          <a:off x="1692275" y="5222875"/>
          <a:ext cx="762000" cy="247650"/>
        </p:xfrm>
        <a:graphic>
          <a:graphicData uri="http://schemas.openxmlformats.org/presentationml/2006/ole">
            <mc:AlternateContent xmlns:mc="http://schemas.openxmlformats.org/markup-compatibility/2006">
              <mc:Choice xmlns:v="urn:schemas-microsoft-com:vml" Requires="v">
                <p:oleObj spid="_x0000_s38943" name="Equation" r:id="rId8" imgW="507780" imgH="165028" progId="Equation.DSMT4">
                  <p:embed/>
                </p:oleObj>
              </mc:Choice>
              <mc:Fallback>
                <p:oleObj name="Equation" r:id="rId8" imgW="507780" imgH="165028"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2275" y="5222875"/>
                        <a:ext cx="762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7" name="Rectangle 16"/>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16433" name="Object 17"/>
          <p:cNvGraphicFramePr>
            <a:graphicFrameLocks noChangeAspect="1"/>
          </p:cNvGraphicFramePr>
          <p:nvPr/>
        </p:nvGraphicFramePr>
        <p:xfrm>
          <a:off x="1692275" y="5540375"/>
          <a:ext cx="971550" cy="419100"/>
        </p:xfrm>
        <a:graphic>
          <a:graphicData uri="http://schemas.openxmlformats.org/presentationml/2006/ole">
            <mc:AlternateContent xmlns:mc="http://schemas.openxmlformats.org/markup-compatibility/2006">
              <mc:Choice xmlns:v="urn:schemas-microsoft-com:vml" Requires="v">
                <p:oleObj spid="_x0000_s38944" name="Equation" r:id="rId10" imgW="647700" imgH="279400" progId="Equation.DSMT4">
                  <p:embed/>
                </p:oleObj>
              </mc:Choice>
              <mc:Fallback>
                <p:oleObj name="Equation" r:id="rId10" imgW="647700" imgH="279400"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2275" y="5540375"/>
                        <a:ext cx="971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9" name="Rectangle 18"/>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16435" name="Object 19"/>
          <p:cNvGraphicFramePr>
            <a:graphicFrameLocks noChangeAspect="1"/>
          </p:cNvGraphicFramePr>
          <p:nvPr/>
        </p:nvGraphicFramePr>
        <p:xfrm>
          <a:off x="2860675" y="5540375"/>
          <a:ext cx="990600" cy="419100"/>
        </p:xfrm>
        <a:graphic>
          <a:graphicData uri="http://schemas.openxmlformats.org/presentationml/2006/ole">
            <mc:AlternateContent xmlns:mc="http://schemas.openxmlformats.org/markup-compatibility/2006">
              <mc:Choice xmlns:v="urn:schemas-microsoft-com:vml" Requires="v">
                <p:oleObj spid="_x0000_s38945" name="Equation" r:id="rId12" imgW="660400" imgH="279400" progId="Equation.DSMT4">
                  <p:embed/>
                </p:oleObj>
              </mc:Choice>
              <mc:Fallback>
                <p:oleObj name="Equation" r:id="rId12" imgW="660400" imgH="279400" progId="Equation.DSMT4">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0675" y="5540375"/>
                        <a:ext cx="990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31" name="Rectangle 2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8932"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16438" name="Object 22"/>
          <p:cNvGraphicFramePr>
            <a:graphicFrameLocks noChangeAspect="1"/>
          </p:cNvGraphicFramePr>
          <p:nvPr/>
        </p:nvGraphicFramePr>
        <p:xfrm>
          <a:off x="1719263" y="6413500"/>
          <a:ext cx="1065212" cy="400050"/>
        </p:xfrm>
        <a:graphic>
          <a:graphicData uri="http://schemas.openxmlformats.org/presentationml/2006/ole">
            <mc:AlternateContent xmlns:mc="http://schemas.openxmlformats.org/markup-compatibility/2006">
              <mc:Choice xmlns:v="urn:schemas-microsoft-com:vml" Requires="v">
                <p:oleObj spid="_x0000_s38946" name="Equation" r:id="rId14" imgW="710891" imgH="266584" progId="Equation.DSMT4">
                  <p:embed/>
                </p:oleObj>
              </mc:Choice>
              <mc:Fallback>
                <p:oleObj name="Equation" r:id="rId14" imgW="710891" imgH="266584" progId="Equation.DSMT4">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19263" y="6413500"/>
                        <a:ext cx="1065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34" name="Rectangle 23"/>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16440" name="Object 24"/>
          <p:cNvGraphicFramePr>
            <a:graphicFrameLocks noChangeAspect="1"/>
          </p:cNvGraphicFramePr>
          <p:nvPr/>
        </p:nvGraphicFramePr>
        <p:xfrm>
          <a:off x="2859088" y="6413500"/>
          <a:ext cx="1065212" cy="400050"/>
        </p:xfrm>
        <a:graphic>
          <a:graphicData uri="http://schemas.openxmlformats.org/presentationml/2006/ole">
            <mc:AlternateContent xmlns:mc="http://schemas.openxmlformats.org/markup-compatibility/2006">
              <mc:Choice xmlns:v="urn:schemas-microsoft-com:vml" Requires="v">
                <p:oleObj spid="_x0000_s38947" name="Equation" r:id="rId16" imgW="710891" imgH="266584" progId="Equation.DSMT4">
                  <p:embed/>
                </p:oleObj>
              </mc:Choice>
              <mc:Fallback>
                <p:oleObj name="Equation" r:id="rId16" imgW="710891" imgH="266584" progId="Equation.DSMT4">
                  <p:embed/>
                  <p:pic>
                    <p:nvPicPr>
                      <p:cNvPr id="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59088" y="6413500"/>
                        <a:ext cx="1065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6441" name="Text Box 25"/>
          <p:cNvSpPr txBox="1">
            <a:spLocks noChangeArrowheads="1"/>
          </p:cNvSpPr>
          <p:nvPr/>
        </p:nvSpPr>
        <p:spPr bwMode="auto">
          <a:xfrm>
            <a:off x="2625725" y="5521325"/>
            <a:ext cx="2174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a:t>
            </a:r>
            <a:endParaRPr lang="el-GR" altLang="el-GR" i="1">
              <a:cs typeface="Arial" panose="020B0604020202020204" pitchFamily="34" charset="0"/>
            </a:endParaRPr>
          </a:p>
        </p:txBody>
      </p:sp>
      <p:sp>
        <p:nvSpPr>
          <p:cNvPr id="316442" name="Text Box 26"/>
          <p:cNvSpPr txBox="1">
            <a:spLocks noChangeArrowheads="1"/>
          </p:cNvSpPr>
          <p:nvPr/>
        </p:nvSpPr>
        <p:spPr bwMode="auto">
          <a:xfrm>
            <a:off x="3849688" y="5521325"/>
            <a:ext cx="2174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a:t>
            </a:r>
            <a:endParaRPr lang="el-GR" altLang="el-GR" i="1">
              <a:cs typeface="Arial" panose="020B0604020202020204" pitchFamily="34" charset="0"/>
            </a:endParaRPr>
          </a:p>
        </p:txBody>
      </p:sp>
      <p:sp>
        <p:nvSpPr>
          <p:cNvPr id="316443" name="Text Box 27"/>
          <p:cNvSpPr txBox="1">
            <a:spLocks noChangeArrowheads="1"/>
          </p:cNvSpPr>
          <p:nvPr/>
        </p:nvSpPr>
        <p:spPr bwMode="auto">
          <a:xfrm>
            <a:off x="2555875" y="5953125"/>
            <a:ext cx="2174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a:t>
            </a:r>
            <a:endParaRPr lang="el-GR" altLang="el-GR" i="1">
              <a:cs typeface="Arial" panose="020B0604020202020204" pitchFamily="34" charset="0"/>
            </a:endParaRPr>
          </a:p>
        </p:txBody>
      </p:sp>
      <p:sp>
        <p:nvSpPr>
          <p:cNvPr id="316444" name="Text Box 28"/>
          <p:cNvSpPr txBox="1">
            <a:spLocks noChangeArrowheads="1"/>
          </p:cNvSpPr>
          <p:nvPr/>
        </p:nvSpPr>
        <p:spPr bwMode="auto">
          <a:xfrm>
            <a:off x="3419475" y="4613275"/>
            <a:ext cx="25209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sz="1600" i="1"/>
              <a:t>*Πρέπει να ληφθούν επιπλέον οι συντελεστές σταδίου ΙΙ του ΕΑΚ</a:t>
            </a:r>
            <a:endParaRPr lang="el-GR" altLang="el-GR" sz="1600" i="1">
              <a:cs typeface="Arial" panose="020B0604020202020204" pitchFamily="34" charset="0"/>
            </a:endParaRPr>
          </a:p>
        </p:txBody>
      </p:sp>
      <p:sp>
        <p:nvSpPr>
          <p:cNvPr id="316445" name="Text Box 29"/>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Σύνθετα Τοιχώματα Ο/Σ - Πυρήνες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6445"/>
                                        </p:tgtEl>
                                        <p:attrNameLst>
                                          <p:attrName>style.visibility</p:attrName>
                                        </p:attrNameLst>
                                      </p:cBhvr>
                                      <p:to>
                                        <p:strVal val="visible"/>
                                      </p:to>
                                    </p:set>
                                    <p:animEffect transition="in" filter="fade">
                                      <p:cBhvr>
                                        <p:cTn id="7" dur="500"/>
                                        <p:tgtEl>
                                          <p:spTgt spid="316445"/>
                                        </p:tgtEl>
                                      </p:cBhvr>
                                    </p:animEffect>
                                  </p:childTnLst>
                                </p:cTn>
                              </p:par>
                              <p:par>
                                <p:cTn id="8" presetID="10" presetClass="entr" presetSubtype="0" fill="hold" nodeType="withEffect">
                                  <p:stCondLst>
                                    <p:cond delay="0"/>
                                  </p:stCondLst>
                                  <p:childTnLst>
                                    <p:set>
                                      <p:cBhvr>
                                        <p:cTn id="9" dur="1" fill="hold">
                                          <p:stCondLst>
                                            <p:cond delay="0"/>
                                          </p:stCondLst>
                                        </p:cTn>
                                        <p:tgtEl>
                                          <p:spTgt spid="4125"/>
                                        </p:tgtEl>
                                        <p:attrNameLst>
                                          <p:attrName>style.visibility</p:attrName>
                                        </p:attrNameLst>
                                      </p:cBhvr>
                                      <p:to>
                                        <p:strVal val="visible"/>
                                      </p:to>
                                    </p:set>
                                    <p:animEffect transition="in" filter="fade">
                                      <p:cBhvr>
                                        <p:cTn id="10" dur="500"/>
                                        <p:tgtEl>
                                          <p:spTgt spid="41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6421"/>
                                        </p:tgtEl>
                                        <p:attrNameLst>
                                          <p:attrName>style.visibility</p:attrName>
                                        </p:attrNameLst>
                                      </p:cBhvr>
                                      <p:to>
                                        <p:strVal val="visible"/>
                                      </p:to>
                                    </p:set>
                                    <p:animEffect transition="in" filter="fade">
                                      <p:cBhvr>
                                        <p:cTn id="15" dur="500"/>
                                        <p:tgtEl>
                                          <p:spTgt spid="3164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6422"/>
                                        </p:tgtEl>
                                        <p:attrNameLst>
                                          <p:attrName>style.visibility</p:attrName>
                                        </p:attrNameLst>
                                      </p:cBhvr>
                                      <p:to>
                                        <p:strVal val="visible"/>
                                      </p:to>
                                    </p:set>
                                    <p:animEffect transition="in" filter="fade">
                                      <p:cBhvr>
                                        <p:cTn id="18" dur="500"/>
                                        <p:tgtEl>
                                          <p:spTgt spid="3164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6423"/>
                                        </p:tgtEl>
                                        <p:attrNameLst>
                                          <p:attrName>style.visibility</p:attrName>
                                        </p:attrNameLst>
                                      </p:cBhvr>
                                      <p:to>
                                        <p:strVal val="visible"/>
                                      </p:to>
                                    </p:set>
                                    <p:animEffect transition="in" filter="fade">
                                      <p:cBhvr>
                                        <p:cTn id="21" dur="500"/>
                                        <p:tgtEl>
                                          <p:spTgt spid="3164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6424"/>
                                        </p:tgtEl>
                                        <p:attrNameLst>
                                          <p:attrName>style.visibility</p:attrName>
                                        </p:attrNameLst>
                                      </p:cBhvr>
                                      <p:to>
                                        <p:strVal val="visible"/>
                                      </p:to>
                                    </p:set>
                                    <p:animEffect transition="in" filter="fade">
                                      <p:cBhvr>
                                        <p:cTn id="24" dur="500"/>
                                        <p:tgtEl>
                                          <p:spTgt spid="3164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6425"/>
                                        </p:tgtEl>
                                        <p:attrNameLst>
                                          <p:attrName>style.visibility</p:attrName>
                                        </p:attrNameLst>
                                      </p:cBhvr>
                                      <p:to>
                                        <p:strVal val="visible"/>
                                      </p:to>
                                    </p:set>
                                    <p:animEffect transition="in" filter="fade">
                                      <p:cBhvr>
                                        <p:cTn id="27" dur="500"/>
                                        <p:tgtEl>
                                          <p:spTgt spid="316425"/>
                                        </p:tgtEl>
                                      </p:cBhvr>
                                    </p:animEffect>
                                  </p:childTnLst>
                                </p:cTn>
                              </p:par>
                              <p:par>
                                <p:cTn id="28" presetID="10" presetClass="entr" presetSubtype="0" fill="hold" nodeType="withEffect">
                                  <p:stCondLst>
                                    <p:cond delay="0"/>
                                  </p:stCondLst>
                                  <p:childTnLst>
                                    <p:set>
                                      <p:cBhvr>
                                        <p:cTn id="29" dur="1" fill="hold">
                                          <p:stCondLst>
                                            <p:cond delay="0"/>
                                          </p:stCondLst>
                                        </p:cTn>
                                        <p:tgtEl>
                                          <p:spTgt spid="316429"/>
                                        </p:tgtEl>
                                        <p:attrNameLst>
                                          <p:attrName>style.visibility</p:attrName>
                                        </p:attrNameLst>
                                      </p:cBhvr>
                                      <p:to>
                                        <p:strVal val="visible"/>
                                      </p:to>
                                    </p:set>
                                    <p:animEffect transition="in" filter="fade">
                                      <p:cBhvr>
                                        <p:cTn id="30" dur="500"/>
                                        <p:tgtEl>
                                          <p:spTgt spid="316429"/>
                                        </p:tgtEl>
                                      </p:cBhvr>
                                    </p:animEffect>
                                  </p:childTnLst>
                                </p:cTn>
                              </p:par>
                              <p:par>
                                <p:cTn id="31" presetID="10" presetClass="entr" presetSubtype="0" fill="hold" nodeType="withEffect">
                                  <p:stCondLst>
                                    <p:cond delay="0"/>
                                  </p:stCondLst>
                                  <p:childTnLst>
                                    <p:set>
                                      <p:cBhvr>
                                        <p:cTn id="32" dur="1" fill="hold">
                                          <p:stCondLst>
                                            <p:cond delay="0"/>
                                          </p:stCondLst>
                                        </p:cTn>
                                        <p:tgtEl>
                                          <p:spTgt spid="316426"/>
                                        </p:tgtEl>
                                        <p:attrNameLst>
                                          <p:attrName>style.visibility</p:attrName>
                                        </p:attrNameLst>
                                      </p:cBhvr>
                                      <p:to>
                                        <p:strVal val="visible"/>
                                      </p:to>
                                    </p:set>
                                    <p:animEffect transition="in" filter="fade">
                                      <p:cBhvr>
                                        <p:cTn id="33" dur="500"/>
                                        <p:tgtEl>
                                          <p:spTgt spid="316426"/>
                                        </p:tgtEl>
                                      </p:cBhvr>
                                    </p:animEffect>
                                  </p:childTnLst>
                                </p:cTn>
                              </p:par>
                              <p:par>
                                <p:cTn id="34" presetID="10" presetClass="entr" presetSubtype="0" fill="hold" nodeType="withEffect">
                                  <p:stCondLst>
                                    <p:cond delay="0"/>
                                  </p:stCondLst>
                                  <p:childTnLst>
                                    <p:set>
                                      <p:cBhvr>
                                        <p:cTn id="35" dur="1" fill="hold">
                                          <p:stCondLst>
                                            <p:cond delay="0"/>
                                          </p:stCondLst>
                                        </p:cTn>
                                        <p:tgtEl>
                                          <p:spTgt spid="316431"/>
                                        </p:tgtEl>
                                        <p:attrNameLst>
                                          <p:attrName>style.visibility</p:attrName>
                                        </p:attrNameLst>
                                      </p:cBhvr>
                                      <p:to>
                                        <p:strVal val="visible"/>
                                      </p:to>
                                    </p:set>
                                    <p:animEffect transition="in" filter="fade">
                                      <p:cBhvr>
                                        <p:cTn id="36" dur="500"/>
                                        <p:tgtEl>
                                          <p:spTgt spid="316431"/>
                                        </p:tgtEl>
                                      </p:cBhvr>
                                    </p:animEffect>
                                  </p:childTnLst>
                                </p:cTn>
                              </p:par>
                              <p:par>
                                <p:cTn id="37" presetID="10" presetClass="entr" presetSubtype="0" fill="hold" nodeType="withEffect">
                                  <p:stCondLst>
                                    <p:cond delay="0"/>
                                  </p:stCondLst>
                                  <p:childTnLst>
                                    <p:set>
                                      <p:cBhvr>
                                        <p:cTn id="38" dur="1" fill="hold">
                                          <p:stCondLst>
                                            <p:cond delay="0"/>
                                          </p:stCondLst>
                                        </p:cTn>
                                        <p:tgtEl>
                                          <p:spTgt spid="316433"/>
                                        </p:tgtEl>
                                        <p:attrNameLst>
                                          <p:attrName>style.visibility</p:attrName>
                                        </p:attrNameLst>
                                      </p:cBhvr>
                                      <p:to>
                                        <p:strVal val="visible"/>
                                      </p:to>
                                    </p:set>
                                    <p:animEffect transition="in" filter="fade">
                                      <p:cBhvr>
                                        <p:cTn id="39" dur="500"/>
                                        <p:tgtEl>
                                          <p:spTgt spid="316433"/>
                                        </p:tgtEl>
                                      </p:cBhvr>
                                    </p:animEffect>
                                  </p:childTnLst>
                                </p:cTn>
                              </p:par>
                              <p:par>
                                <p:cTn id="40" presetID="10" presetClass="entr" presetSubtype="0" fill="hold" nodeType="withEffect">
                                  <p:stCondLst>
                                    <p:cond delay="0"/>
                                  </p:stCondLst>
                                  <p:childTnLst>
                                    <p:set>
                                      <p:cBhvr>
                                        <p:cTn id="41" dur="1" fill="hold">
                                          <p:stCondLst>
                                            <p:cond delay="0"/>
                                          </p:stCondLst>
                                        </p:cTn>
                                        <p:tgtEl>
                                          <p:spTgt spid="316435"/>
                                        </p:tgtEl>
                                        <p:attrNameLst>
                                          <p:attrName>style.visibility</p:attrName>
                                        </p:attrNameLst>
                                      </p:cBhvr>
                                      <p:to>
                                        <p:strVal val="visible"/>
                                      </p:to>
                                    </p:set>
                                    <p:animEffect transition="in" filter="fade">
                                      <p:cBhvr>
                                        <p:cTn id="42" dur="500"/>
                                        <p:tgtEl>
                                          <p:spTgt spid="316435"/>
                                        </p:tgtEl>
                                      </p:cBhvr>
                                    </p:animEffect>
                                  </p:childTnLst>
                                </p:cTn>
                              </p:par>
                              <p:par>
                                <p:cTn id="43" presetID="10" presetClass="entr" presetSubtype="0" fill="hold" nodeType="withEffect">
                                  <p:stCondLst>
                                    <p:cond delay="0"/>
                                  </p:stCondLst>
                                  <p:childTnLst>
                                    <p:set>
                                      <p:cBhvr>
                                        <p:cTn id="44" dur="1" fill="hold">
                                          <p:stCondLst>
                                            <p:cond delay="0"/>
                                          </p:stCondLst>
                                        </p:cTn>
                                        <p:tgtEl>
                                          <p:spTgt spid="316438"/>
                                        </p:tgtEl>
                                        <p:attrNameLst>
                                          <p:attrName>style.visibility</p:attrName>
                                        </p:attrNameLst>
                                      </p:cBhvr>
                                      <p:to>
                                        <p:strVal val="visible"/>
                                      </p:to>
                                    </p:set>
                                    <p:animEffect transition="in" filter="fade">
                                      <p:cBhvr>
                                        <p:cTn id="45" dur="500"/>
                                        <p:tgtEl>
                                          <p:spTgt spid="316438"/>
                                        </p:tgtEl>
                                      </p:cBhvr>
                                    </p:animEffect>
                                  </p:childTnLst>
                                </p:cTn>
                              </p:par>
                              <p:par>
                                <p:cTn id="46" presetID="10" presetClass="entr" presetSubtype="0" fill="hold" nodeType="withEffect">
                                  <p:stCondLst>
                                    <p:cond delay="0"/>
                                  </p:stCondLst>
                                  <p:childTnLst>
                                    <p:set>
                                      <p:cBhvr>
                                        <p:cTn id="47" dur="1" fill="hold">
                                          <p:stCondLst>
                                            <p:cond delay="0"/>
                                          </p:stCondLst>
                                        </p:cTn>
                                        <p:tgtEl>
                                          <p:spTgt spid="316440"/>
                                        </p:tgtEl>
                                        <p:attrNameLst>
                                          <p:attrName>style.visibility</p:attrName>
                                        </p:attrNameLst>
                                      </p:cBhvr>
                                      <p:to>
                                        <p:strVal val="visible"/>
                                      </p:to>
                                    </p:set>
                                    <p:animEffect transition="in" filter="fade">
                                      <p:cBhvr>
                                        <p:cTn id="48" dur="500"/>
                                        <p:tgtEl>
                                          <p:spTgt spid="3164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6441"/>
                                        </p:tgtEl>
                                        <p:attrNameLst>
                                          <p:attrName>style.visibility</p:attrName>
                                        </p:attrNameLst>
                                      </p:cBhvr>
                                      <p:to>
                                        <p:strVal val="visible"/>
                                      </p:to>
                                    </p:set>
                                    <p:animEffect transition="in" filter="fade">
                                      <p:cBhvr>
                                        <p:cTn id="51" dur="500"/>
                                        <p:tgtEl>
                                          <p:spTgt spid="3164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6442"/>
                                        </p:tgtEl>
                                        <p:attrNameLst>
                                          <p:attrName>style.visibility</p:attrName>
                                        </p:attrNameLst>
                                      </p:cBhvr>
                                      <p:to>
                                        <p:strVal val="visible"/>
                                      </p:to>
                                    </p:set>
                                    <p:animEffect transition="in" filter="fade">
                                      <p:cBhvr>
                                        <p:cTn id="54" dur="500"/>
                                        <p:tgtEl>
                                          <p:spTgt spid="3164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6443"/>
                                        </p:tgtEl>
                                        <p:attrNameLst>
                                          <p:attrName>style.visibility</p:attrName>
                                        </p:attrNameLst>
                                      </p:cBhvr>
                                      <p:to>
                                        <p:strVal val="visible"/>
                                      </p:to>
                                    </p:set>
                                    <p:animEffect transition="in" filter="fade">
                                      <p:cBhvr>
                                        <p:cTn id="57" dur="500"/>
                                        <p:tgtEl>
                                          <p:spTgt spid="3164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6444"/>
                                        </p:tgtEl>
                                        <p:attrNameLst>
                                          <p:attrName>style.visibility</p:attrName>
                                        </p:attrNameLst>
                                      </p:cBhvr>
                                      <p:to>
                                        <p:strVal val="visible"/>
                                      </p:to>
                                    </p:set>
                                    <p:animEffect transition="in" filter="fade">
                                      <p:cBhvr>
                                        <p:cTn id="60" dur="500"/>
                                        <p:tgtEl>
                                          <p:spTgt spid="31644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16427"/>
                                        </p:tgtEl>
                                        <p:attrNameLst>
                                          <p:attrName>style.visibility</p:attrName>
                                        </p:attrNameLst>
                                      </p:cBhvr>
                                      <p:to>
                                        <p:strVal val="visible"/>
                                      </p:to>
                                    </p:set>
                                    <p:animEffect transition="in" filter="fade">
                                      <p:cBhvr>
                                        <p:cTn id="65" dur="500"/>
                                        <p:tgtEl>
                                          <p:spTgt spid="3164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6428"/>
                                        </p:tgtEl>
                                        <p:attrNameLst>
                                          <p:attrName>style.visibility</p:attrName>
                                        </p:attrNameLst>
                                      </p:cBhvr>
                                      <p:to>
                                        <p:strVal val="visible"/>
                                      </p:to>
                                    </p:set>
                                    <p:animEffect transition="in" filter="fade">
                                      <p:cBhvr>
                                        <p:cTn id="68" dur="500"/>
                                        <p:tgtEl>
                                          <p:spTgt spid="316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1" grpId="0"/>
      <p:bldP spid="316422" grpId="0"/>
      <p:bldP spid="316423" grpId="0"/>
      <p:bldP spid="316424" grpId="0"/>
      <p:bldP spid="316425" grpId="0"/>
      <p:bldP spid="316427" grpId="0"/>
      <p:bldP spid="316428" grpId="0"/>
      <p:bldP spid="316441" grpId="0"/>
      <p:bldP spid="316442" grpId="0"/>
      <p:bldP spid="316443" grpId="0"/>
      <p:bldP spid="316444" grpId="0"/>
      <p:bldP spid="3164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17445" name="Text Box 5"/>
          <p:cNvSpPr txBox="1">
            <a:spLocks noChangeArrowheads="1"/>
          </p:cNvSpPr>
          <p:nvPr/>
        </p:nvSpPr>
        <p:spPr bwMode="auto">
          <a:xfrm>
            <a:off x="323850" y="5126038"/>
            <a:ext cx="13684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Δυστένεια: </a:t>
            </a:r>
            <a:endParaRPr lang="el-GR" altLang="el-GR" i="1">
              <a:cs typeface="Arial" panose="020B0604020202020204" pitchFamily="34" charset="0"/>
            </a:endParaRPr>
          </a:p>
        </p:txBody>
      </p:sp>
      <p:sp>
        <p:nvSpPr>
          <p:cNvPr id="317446" name="Text Box 6"/>
          <p:cNvSpPr txBox="1">
            <a:spLocks noChangeArrowheads="1"/>
          </p:cNvSpPr>
          <p:nvPr/>
        </p:nvSpPr>
        <p:spPr bwMode="auto">
          <a:xfrm>
            <a:off x="323850" y="552450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Δυσκαμψία: </a:t>
            </a:r>
            <a:endParaRPr lang="el-GR" altLang="el-GR" i="1">
              <a:cs typeface="Arial" panose="020B0604020202020204" pitchFamily="34" charset="0"/>
            </a:endParaRPr>
          </a:p>
        </p:txBody>
      </p:sp>
      <p:sp>
        <p:nvSpPr>
          <p:cNvPr id="317447" name="Text Box 7"/>
          <p:cNvSpPr txBox="1">
            <a:spLocks noChangeArrowheads="1"/>
          </p:cNvSpPr>
          <p:nvPr/>
        </p:nvSpPr>
        <p:spPr bwMode="auto">
          <a:xfrm>
            <a:off x="312738" y="5965825"/>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Δυστρεψία: </a:t>
            </a:r>
            <a:endParaRPr lang="el-GR" altLang="el-GR" i="1">
              <a:cs typeface="Arial" panose="020B0604020202020204" pitchFamily="34" charset="0"/>
            </a:endParaRPr>
          </a:p>
        </p:txBody>
      </p:sp>
      <p:sp>
        <p:nvSpPr>
          <p:cNvPr id="317448" name="Text Box 8"/>
          <p:cNvSpPr txBox="1">
            <a:spLocks noChangeArrowheads="1"/>
          </p:cNvSpPr>
          <p:nvPr/>
        </p:nvSpPr>
        <p:spPr bwMode="auto">
          <a:xfrm>
            <a:off x="292100" y="635635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Δυστμησία: </a:t>
            </a:r>
            <a:endParaRPr lang="el-GR" altLang="el-GR" i="1">
              <a:cs typeface="Arial" panose="020B0604020202020204" pitchFamily="34" charset="0"/>
            </a:endParaRPr>
          </a:p>
        </p:txBody>
      </p:sp>
      <p:sp>
        <p:nvSpPr>
          <p:cNvPr id="317449" name="Text Box 9"/>
          <p:cNvSpPr txBox="1">
            <a:spLocks noChangeArrowheads="1"/>
          </p:cNvSpPr>
          <p:nvPr/>
        </p:nvSpPr>
        <p:spPr bwMode="auto">
          <a:xfrm>
            <a:off x="827088" y="4652963"/>
            <a:ext cx="23764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Βοηθητικές δοκοί:</a:t>
            </a:r>
            <a:endParaRPr lang="el-GR" altLang="el-GR" i="1">
              <a:cs typeface="Arial" panose="020B0604020202020204" pitchFamily="34" charset="0"/>
            </a:endParaRPr>
          </a:p>
        </p:txBody>
      </p:sp>
      <p:graphicFrame>
        <p:nvGraphicFramePr>
          <p:cNvPr id="317450" name="Object 10"/>
          <p:cNvGraphicFramePr>
            <a:graphicFrameLocks noChangeAspect="1"/>
          </p:cNvGraphicFramePr>
          <p:nvPr/>
        </p:nvGraphicFramePr>
        <p:xfrm>
          <a:off x="1647825" y="5157788"/>
          <a:ext cx="666750" cy="247650"/>
        </p:xfrm>
        <a:graphic>
          <a:graphicData uri="http://schemas.openxmlformats.org/presentationml/2006/ole">
            <mc:AlternateContent xmlns:mc="http://schemas.openxmlformats.org/markup-compatibility/2006">
              <mc:Choice xmlns:v="urn:schemas-microsoft-com:vml" Requires="v">
                <p:oleObj spid="_x0000_s39962" name="Equation" r:id="rId3" imgW="444114" imgH="164957" progId="Equation.DSMT4">
                  <p:embed/>
                </p:oleObj>
              </mc:Choice>
              <mc:Fallback>
                <p:oleObj name="Equation" r:id="rId3" imgW="444114" imgH="164957"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5157788"/>
                        <a:ext cx="666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51" name="Object 11"/>
          <p:cNvGraphicFramePr>
            <a:graphicFrameLocks noChangeAspect="1"/>
          </p:cNvGraphicFramePr>
          <p:nvPr/>
        </p:nvGraphicFramePr>
        <p:xfrm>
          <a:off x="1739900" y="5602288"/>
          <a:ext cx="590550" cy="247650"/>
        </p:xfrm>
        <a:graphic>
          <a:graphicData uri="http://schemas.openxmlformats.org/presentationml/2006/ole">
            <mc:AlternateContent xmlns:mc="http://schemas.openxmlformats.org/markup-compatibility/2006">
              <mc:Choice xmlns:v="urn:schemas-microsoft-com:vml" Requires="v">
                <p:oleObj spid="_x0000_s39963" name="Equation" r:id="rId5" imgW="393359" imgH="164957" progId="Equation.DSMT4">
                  <p:embed/>
                </p:oleObj>
              </mc:Choice>
              <mc:Fallback>
                <p:oleObj name="Equation" r:id="rId5" imgW="393359" imgH="164957"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9900" y="5602288"/>
                        <a:ext cx="590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53" name="Object 13"/>
          <p:cNvGraphicFramePr>
            <a:graphicFrameLocks noChangeAspect="1"/>
          </p:cNvGraphicFramePr>
          <p:nvPr/>
        </p:nvGraphicFramePr>
        <p:xfrm>
          <a:off x="1697038" y="6000750"/>
          <a:ext cx="1314450" cy="323850"/>
        </p:xfrm>
        <a:graphic>
          <a:graphicData uri="http://schemas.openxmlformats.org/presentationml/2006/ole">
            <mc:AlternateContent xmlns:mc="http://schemas.openxmlformats.org/markup-compatibility/2006">
              <mc:Choice xmlns:v="urn:schemas-microsoft-com:vml" Requires="v">
                <p:oleObj spid="_x0000_s39964" name="Equation" r:id="rId7" imgW="875920" imgH="215806" progId="Equation.DSMT4">
                  <p:embed/>
                </p:oleObj>
              </mc:Choice>
              <mc:Fallback>
                <p:oleObj name="Equation" r:id="rId7" imgW="875920" imgH="215806"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038" y="6000750"/>
                        <a:ext cx="1314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54" name="Object 14"/>
          <p:cNvGraphicFramePr>
            <a:graphicFrameLocks noChangeAspect="1"/>
          </p:cNvGraphicFramePr>
          <p:nvPr/>
        </p:nvGraphicFramePr>
        <p:xfrm>
          <a:off x="1658938" y="6456363"/>
          <a:ext cx="742950" cy="285750"/>
        </p:xfrm>
        <a:graphic>
          <a:graphicData uri="http://schemas.openxmlformats.org/presentationml/2006/ole">
            <mc:AlternateContent xmlns:mc="http://schemas.openxmlformats.org/markup-compatibility/2006">
              <mc:Choice xmlns:v="urn:schemas-microsoft-com:vml" Requires="v">
                <p:oleObj spid="_x0000_s39965" name="Equation" r:id="rId9" imgW="495085" imgH="190417" progId="Equation.DSMT4">
                  <p:embed/>
                </p:oleObj>
              </mc:Choice>
              <mc:Fallback>
                <p:oleObj name="Equation" r:id="rId9" imgW="495085" imgH="190417"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8938" y="6456363"/>
                        <a:ext cx="742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60" name="Text Box 20"/>
          <p:cNvSpPr txBox="1">
            <a:spLocks noChangeArrowheads="1"/>
          </p:cNvSpPr>
          <p:nvPr/>
        </p:nvSpPr>
        <p:spPr bwMode="auto">
          <a:xfrm>
            <a:off x="6443663" y="4652963"/>
            <a:ext cx="23764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Βοηθητικές δοκοί:</a:t>
            </a:r>
            <a:endParaRPr lang="el-GR" altLang="el-GR" i="1">
              <a:cs typeface="Arial" panose="020B0604020202020204" pitchFamily="34" charset="0"/>
            </a:endParaRPr>
          </a:p>
        </p:txBody>
      </p:sp>
      <p:graphicFrame>
        <p:nvGraphicFramePr>
          <p:cNvPr id="317467" name="Object 27"/>
          <p:cNvGraphicFramePr>
            <a:graphicFrameLocks noChangeAspect="1"/>
          </p:cNvGraphicFramePr>
          <p:nvPr/>
        </p:nvGraphicFramePr>
        <p:xfrm>
          <a:off x="3000375" y="5902325"/>
          <a:ext cx="2544763" cy="530225"/>
        </p:xfrm>
        <a:graphic>
          <a:graphicData uri="http://schemas.openxmlformats.org/presentationml/2006/ole">
            <mc:AlternateContent xmlns:mc="http://schemas.openxmlformats.org/markup-compatibility/2006">
              <mc:Choice xmlns:v="urn:schemas-microsoft-com:vml" Requires="v">
                <p:oleObj spid="_x0000_s39966" name="Equation" r:id="rId11" imgW="2006600" imgH="419100" progId="Equation.DSMT4">
                  <p:embed/>
                </p:oleObj>
              </mc:Choice>
              <mc:Fallback>
                <p:oleObj name="Equation" r:id="rId11" imgW="2006600" imgH="419100"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0375" y="5902325"/>
                        <a:ext cx="25447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50" name="Text Box 28"/>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Σύνθετα Τοιχώματα Ο/Σ - Πυρήνες</a:t>
            </a:r>
          </a:p>
        </p:txBody>
      </p:sp>
      <p:pic>
        <p:nvPicPr>
          <p:cNvPr id="39951"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025" y="1446213"/>
            <a:ext cx="64071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6"/>
          <p:cNvSpPr txBox="1">
            <a:spLocks noChangeArrowheads="1"/>
          </p:cNvSpPr>
          <p:nvPr/>
        </p:nvSpPr>
        <p:spPr bwMode="auto">
          <a:xfrm>
            <a:off x="5940425" y="5126038"/>
            <a:ext cx="13684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Δυστένεια: </a:t>
            </a:r>
            <a:endParaRPr lang="el-GR" altLang="el-GR" i="1">
              <a:cs typeface="Arial" panose="020B0604020202020204" pitchFamily="34" charset="0"/>
            </a:endParaRPr>
          </a:p>
        </p:txBody>
      </p:sp>
      <p:sp>
        <p:nvSpPr>
          <p:cNvPr id="26" name="Text Box 17"/>
          <p:cNvSpPr txBox="1">
            <a:spLocks noChangeArrowheads="1"/>
          </p:cNvSpPr>
          <p:nvPr/>
        </p:nvSpPr>
        <p:spPr bwMode="auto">
          <a:xfrm>
            <a:off x="5940425" y="552450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Δυσκαμψία: </a:t>
            </a:r>
            <a:endParaRPr lang="el-GR" altLang="el-GR" i="1">
              <a:cs typeface="Arial" panose="020B0604020202020204" pitchFamily="34" charset="0"/>
            </a:endParaRPr>
          </a:p>
        </p:txBody>
      </p:sp>
      <p:sp>
        <p:nvSpPr>
          <p:cNvPr id="27" name="Text Box 18"/>
          <p:cNvSpPr txBox="1">
            <a:spLocks noChangeArrowheads="1"/>
          </p:cNvSpPr>
          <p:nvPr/>
        </p:nvSpPr>
        <p:spPr bwMode="auto">
          <a:xfrm>
            <a:off x="5929313" y="5965825"/>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Δυστρεψία: </a:t>
            </a:r>
            <a:endParaRPr lang="el-GR" altLang="el-GR" i="1">
              <a:cs typeface="Arial" panose="020B0604020202020204" pitchFamily="34" charset="0"/>
            </a:endParaRPr>
          </a:p>
        </p:txBody>
      </p:sp>
      <p:sp>
        <p:nvSpPr>
          <p:cNvPr id="28" name="Text Box 19"/>
          <p:cNvSpPr txBox="1">
            <a:spLocks noChangeArrowheads="1"/>
          </p:cNvSpPr>
          <p:nvPr/>
        </p:nvSpPr>
        <p:spPr bwMode="auto">
          <a:xfrm>
            <a:off x="5908675" y="6356350"/>
            <a:ext cx="13684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l-GR" altLang="el-GR" i="1"/>
              <a:t>Δυστμησία: </a:t>
            </a:r>
            <a:endParaRPr lang="el-GR" altLang="el-GR" i="1">
              <a:cs typeface="Arial" panose="020B0604020202020204" pitchFamily="34" charset="0"/>
            </a:endParaRPr>
          </a:p>
        </p:txBody>
      </p:sp>
      <p:graphicFrame>
        <p:nvGraphicFramePr>
          <p:cNvPr id="29" name="Object 21"/>
          <p:cNvGraphicFramePr>
            <a:graphicFrameLocks noChangeAspect="1"/>
          </p:cNvGraphicFramePr>
          <p:nvPr/>
        </p:nvGraphicFramePr>
        <p:xfrm>
          <a:off x="7278688" y="5157788"/>
          <a:ext cx="647700" cy="247650"/>
        </p:xfrm>
        <a:graphic>
          <a:graphicData uri="http://schemas.openxmlformats.org/presentationml/2006/ole">
            <mc:AlternateContent xmlns:mc="http://schemas.openxmlformats.org/markup-compatibility/2006">
              <mc:Choice xmlns:v="urn:schemas-microsoft-com:vml" Requires="v">
                <p:oleObj spid="_x0000_s39967" name="Equation" r:id="rId14" imgW="431613" imgH="165028" progId="Equation.DSMT4">
                  <p:embed/>
                </p:oleObj>
              </mc:Choice>
              <mc:Fallback>
                <p:oleObj name="Equation" r:id="rId14" imgW="431613" imgH="165028" progId="Equation.DSMT4">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8688" y="5157788"/>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2"/>
          <p:cNvGraphicFramePr>
            <a:graphicFrameLocks noChangeAspect="1"/>
          </p:cNvGraphicFramePr>
          <p:nvPr/>
        </p:nvGraphicFramePr>
        <p:xfrm>
          <a:off x="7308850" y="5583238"/>
          <a:ext cx="685800" cy="285750"/>
        </p:xfrm>
        <a:graphic>
          <a:graphicData uri="http://schemas.openxmlformats.org/presentationml/2006/ole">
            <mc:AlternateContent xmlns:mc="http://schemas.openxmlformats.org/markup-compatibility/2006">
              <mc:Choice xmlns:v="urn:schemas-microsoft-com:vml" Requires="v">
                <p:oleObj spid="_x0000_s39968" name="Equation" r:id="rId16" imgW="457200" imgH="190500" progId="Equation.DSMT4">
                  <p:embed/>
                </p:oleObj>
              </mc:Choice>
              <mc:Fallback>
                <p:oleObj name="Equation" r:id="rId16" imgW="457200" imgH="190500" progId="Equation.DSMT4">
                  <p:embed/>
                  <p:pic>
                    <p:nvPicPr>
                      <p:cNvPr id="0"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08850" y="5583238"/>
                        <a:ext cx="685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23"/>
          <p:cNvGraphicFramePr>
            <a:graphicFrameLocks noChangeAspect="1"/>
          </p:cNvGraphicFramePr>
          <p:nvPr/>
        </p:nvGraphicFramePr>
        <p:xfrm>
          <a:off x="8278813" y="5583238"/>
          <a:ext cx="685800" cy="285750"/>
        </p:xfrm>
        <a:graphic>
          <a:graphicData uri="http://schemas.openxmlformats.org/presentationml/2006/ole">
            <mc:AlternateContent xmlns:mc="http://schemas.openxmlformats.org/markup-compatibility/2006">
              <mc:Choice xmlns:v="urn:schemas-microsoft-com:vml" Requires="v">
                <p:oleObj spid="_x0000_s39969" name="Equation" r:id="rId18" imgW="457200" imgH="190500" progId="Equation.DSMT4">
                  <p:embed/>
                </p:oleObj>
              </mc:Choice>
              <mc:Fallback>
                <p:oleObj name="Equation" r:id="rId18" imgW="457200" imgH="190500" progId="Equation.DSMT4">
                  <p:embed/>
                  <p:pic>
                    <p:nvPicPr>
                      <p:cNvPr id="0"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78813" y="5583238"/>
                        <a:ext cx="685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24"/>
          <p:cNvGraphicFramePr>
            <a:graphicFrameLocks noChangeAspect="1"/>
          </p:cNvGraphicFramePr>
          <p:nvPr/>
        </p:nvGraphicFramePr>
        <p:xfrm>
          <a:off x="7308850" y="6019800"/>
          <a:ext cx="704850" cy="285750"/>
        </p:xfrm>
        <a:graphic>
          <a:graphicData uri="http://schemas.openxmlformats.org/presentationml/2006/ole">
            <mc:AlternateContent xmlns:mc="http://schemas.openxmlformats.org/markup-compatibility/2006">
              <mc:Choice xmlns:v="urn:schemas-microsoft-com:vml" Requires="v">
                <p:oleObj spid="_x0000_s39970" name="Equation" r:id="rId20" imgW="469696" imgH="190417" progId="Equation.DSMT4">
                  <p:embed/>
                </p:oleObj>
              </mc:Choice>
              <mc:Fallback>
                <p:oleObj name="Equation" r:id="rId20" imgW="469696" imgH="190417" progId="Equation.DSMT4">
                  <p:embed/>
                  <p:pic>
                    <p:nvPicPr>
                      <p:cNvPr id="0" name="Object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08850" y="6019800"/>
                        <a:ext cx="7048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25"/>
          <p:cNvGraphicFramePr>
            <a:graphicFrameLocks noChangeAspect="1"/>
          </p:cNvGraphicFramePr>
          <p:nvPr/>
        </p:nvGraphicFramePr>
        <p:xfrm>
          <a:off x="7275513" y="6446838"/>
          <a:ext cx="742950" cy="304800"/>
        </p:xfrm>
        <a:graphic>
          <a:graphicData uri="http://schemas.openxmlformats.org/presentationml/2006/ole">
            <mc:AlternateContent xmlns:mc="http://schemas.openxmlformats.org/markup-compatibility/2006">
              <mc:Choice xmlns:v="urn:schemas-microsoft-com:vml" Requires="v">
                <p:oleObj spid="_x0000_s39971" name="Equation" r:id="rId22" imgW="494870" imgH="203024" progId="Equation.DSMT4">
                  <p:embed/>
                </p:oleObj>
              </mc:Choice>
              <mc:Fallback>
                <p:oleObj name="Equation" r:id="rId22" imgW="494870" imgH="203024" progId="Equation.DSMT4">
                  <p:embed/>
                  <p:pic>
                    <p:nvPicPr>
                      <p:cNvPr id="0" name="Object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75513" y="6446838"/>
                        <a:ext cx="742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26"/>
          <p:cNvGraphicFramePr>
            <a:graphicFrameLocks noChangeAspect="1"/>
          </p:cNvGraphicFramePr>
          <p:nvPr/>
        </p:nvGraphicFramePr>
        <p:xfrm>
          <a:off x="8293100" y="6443663"/>
          <a:ext cx="723900" cy="304800"/>
        </p:xfrm>
        <a:graphic>
          <a:graphicData uri="http://schemas.openxmlformats.org/presentationml/2006/ole">
            <mc:AlternateContent xmlns:mc="http://schemas.openxmlformats.org/markup-compatibility/2006">
              <mc:Choice xmlns:v="urn:schemas-microsoft-com:vml" Requires="v">
                <p:oleObj spid="_x0000_s39972" name="Equation" r:id="rId24" imgW="482391" imgH="203112" progId="Equation.DSMT4">
                  <p:embed/>
                </p:oleObj>
              </mc:Choice>
              <mc:Fallback>
                <p:oleObj name="Equation" r:id="rId24" imgW="482391" imgH="203112" progId="Equation.DSMT4">
                  <p:embed/>
                  <p:pic>
                    <p:nvPicPr>
                      <p:cNvPr id="0" name="Object 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293100" y="6443663"/>
                        <a:ext cx="723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45"/>
                                        </p:tgtEl>
                                        <p:attrNameLst>
                                          <p:attrName>style.visibility</p:attrName>
                                        </p:attrNameLst>
                                      </p:cBhvr>
                                      <p:to>
                                        <p:strVal val="visible"/>
                                      </p:to>
                                    </p:set>
                                    <p:animEffect transition="in" filter="fade">
                                      <p:cBhvr>
                                        <p:cTn id="7" dur="500"/>
                                        <p:tgtEl>
                                          <p:spTgt spid="3174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46"/>
                                        </p:tgtEl>
                                        <p:attrNameLst>
                                          <p:attrName>style.visibility</p:attrName>
                                        </p:attrNameLst>
                                      </p:cBhvr>
                                      <p:to>
                                        <p:strVal val="visible"/>
                                      </p:to>
                                    </p:set>
                                    <p:animEffect transition="in" filter="fade">
                                      <p:cBhvr>
                                        <p:cTn id="10" dur="500"/>
                                        <p:tgtEl>
                                          <p:spTgt spid="3174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447"/>
                                        </p:tgtEl>
                                        <p:attrNameLst>
                                          <p:attrName>style.visibility</p:attrName>
                                        </p:attrNameLst>
                                      </p:cBhvr>
                                      <p:to>
                                        <p:strVal val="visible"/>
                                      </p:to>
                                    </p:set>
                                    <p:animEffect transition="in" filter="fade">
                                      <p:cBhvr>
                                        <p:cTn id="13" dur="500"/>
                                        <p:tgtEl>
                                          <p:spTgt spid="3174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7448"/>
                                        </p:tgtEl>
                                        <p:attrNameLst>
                                          <p:attrName>style.visibility</p:attrName>
                                        </p:attrNameLst>
                                      </p:cBhvr>
                                      <p:to>
                                        <p:strVal val="visible"/>
                                      </p:to>
                                    </p:set>
                                    <p:animEffect transition="in" filter="fade">
                                      <p:cBhvr>
                                        <p:cTn id="16" dur="500"/>
                                        <p:tgtEl>
                                          <p:spTgt spid="3174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449"/>
                                        </p:tgtEl>
                                        <p:attrNameLst>
                                          <p:attrName>style.visibility</p:attrName>
                                        </p:attrNameLst>
                                      </p:cBhvr>
                                      <p:to>
                                        <p:strVal val="visible"/>
                                      </p:to>
                                    </p:set>
                                    <p:animEffect transition="in" filter="fade">
                                      <p:cBhvr>
                                        <p:cTn id="19" dur="500"/>
                                        <p:tgtEl>
                                          <p:spTgt spid="317449"/>
                                        </p:tgtEl>
                                      </p:cBhvr>
                                    </p:animEffect>
                                  </p:childTnLst>
                                </p:cTn>
                              </p:par>
                              <p:par>
                                <p:cTn id="20" presetID="10" presetClass="entr" presetSubtype="0" fill="hold" nodeType="withEffect">
                                  <p:stCondLst>
                                    <p:cond delay="0"/>
                                  </p:stCondLst>
                                  <p:childTnLst>
                                    <p:set>
                                      <p:cBhvr>
                                        <p:cTn id="21" dur="1" fill="hold">
                                          <p:stCondLst>
                                            <p:cond delay="0"/>
                                          </p:stCondLst>
                                        </p:cTn>
                                        <p:tgtEl>
                                          <p:spTgt spid="317467"/>
                                        </p:tgtEl>
                                        <p:attrNameLst>
                                          <p:attrName>style.visibility</p:attrName>
                                        </p:attrNameLst>
                                      </p:cBhvr>
                                      <p:to>
                                        <p:strVal val="visible"/>
                                      </p:to>
                                    </p:set>
                                    <p:animEffect transition="in" filter="fade">
                                      <p:cBhvr>
                                        <p:cTn id="22" dur="500"/>
                                        <p:tgtEl>
                                          <p:spTgt spid="317467"/>
                                        </p:tgtEl>
                                      </p:cBhvr>
                                    </p:animEffect>
                                  </p:childTnLst>
                                </p:cTn>
                              </p:par>
                              <p:par>
                                <p:cTn id="23" presetID="10" presetClass="entr" presetSubtype="0" fill="hold" nodeType="withEffect">
                                  <p:stCondLst>
                                    <p:cond delay="0"/>
                                  </p:stCondLst>
                                  <p:childTnLst>
                                    <p:set>
                                      <p:cBhvr>
                                        <p:cTn id="24" dur="1" fill="hold">
                                          <p:stCondLst>
                                            <p:cond delay="0"/>
                                          </p:stCondLst>
                                        </p:cTn>
                                        <p:tgtEl>
                                          <p:spTgt spid="317450"/>
                                        </p:tgtEl>
                                        <p:attrNameLst>
                                          <p:attrName>style.visibility</p:attrName>
                                        </p:attrNameLst>
                                      </p:cBhvr>
                                      <p:to>
                                        <p:strVal val="visible"/>
                                      </p:to>
                                    </p:set>
                                    <p:animEffect transition="in" filter="fade">
                                      <p:cBhvr>
                                        <p:cTn id="25" dur="500"/>
                                        <p:tgtEl>
                                          <p:spTgt spid="317450"/>
                                        </p:tgtEl>
                                      </p:cBhvr>
                                    </p:animEffect>
                                  </p:childTnLst>
                                </p:cTn>
                              </p:par>
                              <p:par>
                                <p:cTn id="26" presetID="10" presetClass="entr" presetSubtype="0" fill="hold" nodeType="withEffect">
                                  <p:stCondLst>
                                    <p:cond delay="0"/>
                                  </p:stCondLst>
                                  <p:childTnLst>
                                    <p:set>
                                      <p:cBhvr>
                                        <p:cTn id="27" dur="1" fill="hold">
                                          <p:stCondLst>
                                            <p:cond delay="0"/>
                                          </p:stCondLst>
                                        </p:cTn>
                                        <p:tgtEl>
                                          <p:spTgt spid="317451"/>
                                        </p:tgtEl>
                                        <p:attrNameLst>
                                          <p:attrName>style.visibility</p:attrName>
                                        </p:attrNameLst>
                                      </p:cBhvr>
                                      <p:to>
                                        <p:strVal val="visible"/>
                                      </p:to>
                                    </p:set>
                                    <p:animEffect transition="in" filter="fade">
                                      <p:cBhvr>
                                        <p:cTn id="28" dur="500"/>
                                        <p:tgtEl>
                                          <p:spTgt spid="317451"/>
                                        </p:tgtEl>
                                      </p:cBhvr>
                                    </p:animEffect>
                                  </p:childTnLst>
                                </p:cTn>
                              </p:par>
                              <p:par>
                                <p:cTn id="29" presetID="10" presetClass="entr" presetSubtype="0" fill="hold" nodeType="withEffect">
                                  <p:stCondLst>
                                    <p:cond delay="0"/>
                                  </p:stCondLst>
                                  <p:childTnLst>
                                    <p:set>
                                      <p:cBhvr>
                                        <p:cTn id="30" dur="1" fill="hold">
                                          <p:stCondLst>
                                            <p:cond delay="0"/>
                                          </p:stCondLst>
                                        </p:cTn>
                                        <p:tgtEl>
                                          <p:spTgt spid="317453"/>
                                        </p:tgtEl>
                                        <p:attrNameLst>
                                          <p:attrName>style.visibility</p:attrName>
                                        </p:attrNameLst>
                                      </p:cBhvr>
                                      <p:to>
                                        <p:strVal val="visible"/>
                                      </p:to>
                                    </p:set>
                                    <p:animEffect transition="in" filter="fade">
                                      <p:cBhvr>
                                        <p:cTn id="31" dur="500"/>
                                        <p:tgtEl>
                                          <p:spTgt spid="317453"/>
                                        </p:tgtEl>
                                      </p:cBhvr>
                                    </p:animEffect>
                                  </p:childTnLst>
                                </p:cTn>
                              </p:par>
                              <p:par>
                                <p:cTn id="32" presetID="10" presetClass="entr" presetSubtype="0" fill="hold" nodeType="withEffect">
                                  <p:stCondLst>
                                    <p:cond delay="0"/>
                                  </p:stCondLst>
                                  <p:childTnLst>
                                    <p:set>
                                      <p:cBhvr>
                                        <p:cTn id="33" dur="1" fill="hold">
                                          <p:stCondLst>
                                            <p:cond delay="0"/>
                                          </p:stCondLst>
                                        </p:cTn>
                                        <p:tgtEl>
                                          <p:spTgt spid="317454"/>
                                        </p:tgtEl>
                                        <p:attrNameLst>
                                          <p:attrName>style.visibility</p:attrName>
                                        </p:attrNameLst>
                                      </p:cBhvr>
                                      <p:to>
                                        <p:strVal val="visible"/>
                                      </p:to>
                                    </p:set>
                                    <p:animEffect transition="in" filter="fade">
                                      <p:cBhvr>
                                        <p:cTn id="34" dur="500"/>
                                        <p:tgtEl>
                                          <p:spTgt spid="317454"/>
                                        </p:tgtEl>
                                      </p:cBhvr>
                                    </p:animEffect>
                                  </p:childTnLst>
                                </p:cTn>
                              </p:par>
                              <p:par>
                                <p:cTn id="35" presetID="10" presetClass="entr" presetSubtype="0" fill="hold" nodeType="withEffect">
                                  <p:stCondLst>
                                    <p:cond delay="0"/>
                                  </p:stCondLst>
                                  <p:childTnLst>
                                    <p:set>
                                      <p:cBhvr>
                                        <p:cTn id="36" dur="1" fill="hold">
                                          <p:stCondLst>
                                            <p:cond delay="0"/>
                                          </p:stCondLst>
                                        </p:cTn>
                                        <p:tgtEl>
                                          <p:spTgt spid="317460"/>
                                        </p:tgtEl>
                                        <p:attrNameLst>
                                          <p:attrName>style.visibility</p:attrName>
                                        </p:attrNameLst>
                                      </p:cBhvr>
                                      <p:to>
                                        <p:strVal val="visible"/>
                                      </p:to>
                                    </p:set>
                                    <p:animEffect transition="in" filter="fade">
                                      <p:cBhvr>
                                        <p:cTn id="37" dur="500"/>
                                        <p:tgtEl>
                                          <p:spTgt spid="3174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5" grpId="0"/>
      <p:bldP spid="317446" grpId="0"/>
      <p:bldP spid="317447" grpId="0"/>
      <p:bldP spid="317448" grpId="0"/>
      <p:bldP spid="317449" grpId="0"/>
      <p:bldP spid="25" grpId="0"/>
      <p:bldP spid="26" grpId="0"/>
      <p:bldP spid="27"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1846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Κόμβοι Ο/Σ</a:t>
            </a:r>
          </a:p>
        </p:txBody>
      </p:sp>
      <p:sp>
        <p:nvSpPr>
          <p:cNvPr id="318468" name="Text Box 4"/>
          <p:cNvSpPr txBox="1">
            <a:spLocks noChangeArrowheads="1"/>
          </p:cNvSpPr>
          <p:nvPr/>
        </p:nvSpPr>
        <p:spPr bwMode="auto">
          <a:xfrm>
            <a:off x="250825" y="17018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Θέσεις σύνδεσης γραμμικών συνήθως στοιχείων με μεγάλη δυσκαμψία</a:t>
            </a:r>
          </a:p>
        </p:txBody>
      </p:sp>
      <p:sp>
        <p:nvSpPr>
          <p:cNvPr id="318469" name="Text Box 5"/>
          <p:cNvSpPr txBox="1">
            <a:spLocks noChangeArrowheads="1"/>
          </p:cNvSpPr>
          <p:nvPr/>
        </p:nvSpPr>
        <p:spPr bwMode="auto">
          <a:xfrm>
            <a:off x="250825" y="2205038"/>
            <a:ext cx="8785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Συχνά το άκαμπτο μήκος των στοιχείων επί των κόμβων αγνοείται στην </a:t>
            </a:r>
          </a:p>
          <a:p>
            <a:pPr eaLnBrk="1" hangingPunct="1">
              <a:lnSpc>
                <a:spcPct val="110000"/>
              </a:lnSpc>
            </a:pPr>
            <a:r>
              <a:rPr lang="el-GR" altLang="el-GR" sz="2000"/>
              <a:t>  προσομοίωση</a:t>
            </a:r>
          </a:p>
        </p:txBody>
      </p:sp>
      <p:sp>
        <p:nvSpPr>
          <p:cNvPr id="318470" name="Text Box 6"/>
          <p:cNvSpPr txBox="1">
            <a:spLocks noChangeArrowheads="1"/>
          </p:cNvSpPr>
          <p:nvPr/>
        </p:nvSpPr>
        <p:spPr bwMode="auto">
          <a:xfrm>
            <a:off x="250825" y="2997200"/>
            <a:ext cx="33845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Σε πολλά προγράμματα </a:t>
            </a:r>
          </a:p>
          <a:p>
            <a:pPr eaLnBrk="1" hangingPunct="1">
              <a:lnSpc>
                <a:spcPct val="110000"/>
              </a:lnSpc>
            </a:pPr>
            <a:r>
              <a:rPr lang="el-GR" altLang="el-GR" sz="2000"/>
              <a:t>  υπάρχει αυτοματοποιημένη </a:t>
            </a:r>
          </a:p>
          <a:p>
            <a:pPr eaLnBrk="1" hangingPunct="1">
              <a:lnSpc>
                <a:spcPct val="110000"/>
              </a:lnSpc>
            </a:pPr>
            <a:r>
              <a:rPr lang="el-GR" altLang="el-GR" sz="2000"/>
              <a:t>  επιλογή για την δυσκαμψία </a:t>
            </a:r>
          </a:p>
          <a:p>
            <a:pPr eaLnBrk="1" hangingPunct="1">
              <a:lnSpc>
                <a:spcPct val="110000"/>
              </a:lnSpc>
            </a:pPr>
            <a:r>
              <a:rPr lang="el-GR" altLang="el-GR" sz="2000"/>
              <a:t>  στην περιοχή του κόμβου</a:t>
            </a:r>
          </a:p>
        </p:txBody>
      </p:sp>
      <p:pic>
        <p:nvPicPr>
          <p:cNvPr id="3184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2997200"/>
            <a:ext cx="532765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72" name="Text Box 8"/>
          <p:cNvSpPr txBox="1">
            <a:spLocks noChangeArrowheads="1"/>
          </p:cNvSpPr>
          <p:nvPr/>
        </p:nvSpPr>
        <p:spPr bwMode="auto">
          <a:xfrm>
            <a:off x="250825" y="4508500"/>
            <a:ext cx="33845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Μεγάλη σημασία έχει η </a:t>
            </a:r>
          </a:p>
          <a:p>
            <a:pPr eaLnBrk="1" hangingPunct="1">
              <a:lnSpc>
                <a:spcPct val="110000"/>
              </a:lnSpc>
            </a:pPr>
            <a:r>
              <a:rPr lang="el-GR" altLang="el-GR" sz="2000"/>
              <a:t>  σωστή απόδοση της </a:t>
            </a:r>
          </a:p>
          <a:p>
            <a:pPr eaLnBrk="1" hangingPunct="1">
              <a:lnSpc>
                <a:spcPct val="110000"/>
              </a:lnSpc>
            </a:pPr>
            <a:r>
              <a:rPr lang="el-GR" altLang="el-GR" sz="2000"/>
              <a:t>  δυσκαμψίας στις συνδέσεις </a:t>
            </a:r>
          </a:p>
          <a:p>
            <a:pPr eaLnBrk="1" hangingPunct="1">
              <a:lnSpc>
                <a:spcPct val="110000"/>
              </a:lnSpc>
            </a:pPr>
            <a:r>
              <a:rPr lang="el-GR" altLang="el-GR" sz="2000"/>
              <a:t>  με τοιχώματα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8467"/>
                                        </p:tgtEl>
                                        <p:attrNameLst>
                                          <p:attrName>style.visibility</p:attrName>
                                        </p:attrNameLst>
                                      </p:cBhvr>
                                      <p:to>
                                        <p:strVal val="visible"/>
                                      </p:to>
                                    </p:set>
                                    <p:animEffect transition="in" filter="fade">
                                      <p:cBhvr>
                                        <p:cTn id="7" dur="500"/>
                                        <p:tgtEl>
                                          <p:spTgt spid="318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8468"/>
                                        </p:tgtEl>
                                        <p:attrNameLst>
                                          <p:attrName>style.visibility</p:attrName>
                                        </p:attrNameLst>
                                      </p:cBhvr>
                                      <p:to>
                                        <p:strVal val="visible"/>
                                      </p:to>
                                    </p:set>
                                    <p:animEffect transition="in" filter="fade">
                                      <p:cBhvr>
                                        <p:cTn id="12" dur="500"/>
                                        <p:tgtEl>
                                          <p:spTgt spid="3184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8469"/>
                                        </p:tgtEl>
                                        <p:attrNameLst>
                                          <p:attrName>style.visibility</p:attrName>
                                        </p:attrNameLst>
                                      </p:cBhvr>
                                      <p:to>
                                        <p:strVal val="visible"/>
                                      </p:to>
                                    </p:set>
                                    <p:animEffect transition="in" filter="fade">
                                      <p:cBhvr>
                                        <p:cTn id="15" dur="500"/>
                                        <p:tgtEl>
                                          <p:spTgt spid="3184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8470"/>
                                        </p:tgtEl>
                                        <p:attrNameLst>
                                          <p:attrName>style.visibility</p:attrName>
                                        </p:attrNameLst>
                                      </p:cBhvr>
                                      <p:to>
                                        <p:strVal val="visible"/>
                                      </p:to>
                                    </p:set>
                                    <p:animEffect transition="in" filter="fade">
                                      <p:cBhvr>
                                        <p:cTn id="20" dur="500"/>
                                        <p:tgtEl>
                                          <p:spTgt spid="31847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8472"/>
                                        </p:tgtEl>
                                        <p:attrNameLst>
                                          <p:attrName>style.visibility</p:attrName>
                                        </p:attrNameLst>
                                      </p:cBhvr>
                                      <p:to>
                                        <p:strVal val="visible"/>
                                      </p:to>
                                    </p:set>
                                    <p:animEffect transition="in" filter="fade">
                                      <p:cBhvr>
                                        <p:cTn id="23" dur="500"/>
                                        <p:tgtEl>
                                          <p:spTgt spid="318472"/>
                                        </p:tgtEl>
                                      </p:cBhvr>
                                    </p:animEffect>
                                  </p:childTnLst>
                                </p:cTn>
                              </p:par>
                              <p:par>
                                <p:cTn id="24" presetID="10" presetClass="entr" presetSubtype="0" fill="hold" nodeType="withEffect">
                                  <p:stCondLst>
                                    <p:cond delay="0"/>
                                  </p:stCondLst>
                                  <p:childTnLst>
                                    <p:set>
                                      <p:cBhvr>
                                        <p:cTn id="25" dur="1" fill="hold">
                                          <p:stCondLst>
                                            <p:cond delay="0"/>
                                          </p:stCondLst>
                                        </p:cTn>
                                        <p:tgtEl>
                                          <p:spTgt spid="318471"/>
                                        </p:tgtEl>
                                        <p:attrNameLst>
                                          <p:attrName>style.visibility</p:attrName>
                                        </p:attrNameLst>
                                      </p:cBhvr>
                                      <p:to>
                                        <p:strVal val="visible"/>
                                      </p:to>
                                    </p:set>
                                    <p:animEffect transition="in" filter="fade">
                                      <p:cBhvr>
                                        <p:cTn id="26" dur="500"/>
                                        <p:tgtEl>
                                          <p:spTgt spid="318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p:bldP spid="318468" grpId="0"/>
      <p:bldP spid="318469" grpId="0"/>
      <p:bldP spid="318470" grpId="0"/>
      <p:bldP spid="31847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1949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319492" name="Text Box 4"/>
          <p:cNvSpPr txBox="1">
            <a:spLocks noChangeArrowheads="1"/>
          </p:cNvSpPr>
          <p:nvPr/>
        </p:nvSpPr>
        <p:spPr bwMode="auto">
          <a:xfrm>
            <a:off x="250825" y="17018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Μόνο θεμελίωση σε βράχο αντιστοιχεί σε συνθήκες πάκτωσης</a:t>
            </a:r>
          </a:p>
        </p:txBody>
      </p:sp>
      <p:sp>
        <p:nvSpPr>
          <p:cNvPr id="319493" name="Text Box 5"/>
          <p:cNvSpPr txBox="1">
            <a:spLocks noChangeArrowheads="1"/>
          </p:cNvSpPr>
          <p:nvPr/>
        </p:nvSpPr>
        <p:spPr bwMode="auto">
          <a:xfrm>
            <a:off x="250825" y="2205038"/>
            <a:ext cx="8785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Η πλειοψηφία των εδαφών είναι ενδόσιμα τόσο υπό στατικά όσο και υπό </a:t>
            </a:r>
          </a:p>
          <a:p>
            <a:pPr algn="just" eaLnBrk="1" hangingPunct="1">
              <a:lnSpc>
                <a:spcPct val="110000"/>
              </a:lnSpc>
            </a:pPr>
            <a:r>
              <a:rPr lang="el-GR" altLang="el-GR" sz="2000"/>
              <a:t>  σεισμικά φορτία</a:t>
            </a:r>
          </a:p>
        </p:txBody>
      </p:sp>
      <p:sp>
        <p:nvSpPr>
          <p:cNvPr id="319497" name="Text Box 9"/>
          <p:cNvSpPr txBox="1">
            <a:spLocks noChangeArrowheads="1"/>
          </p:cNvSpPr>
          <p:nvPr/>
        </p:nvSpPr>
        <p:spPr bwMode="auto">
          <a:xfrm>
            <a:off x="250825" y="2974975"/>
            <a:ext cx="8785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Συνηθίζεται η χρήση ελατηριακών σταθερών για την προσομοίωση της </a:t>
            </a:r>
          </a:p>
          <a:p>
            <a:pPr algn="just" eaLnBrk="1" hangingPunct="1">
              <a:lnSpc>
                <a:spcPct val="110000"/>
              </a:lnSpc>
            </a:pPr>
            <a:r>
              <a:rPr lang="el-GR" altLang="el-GR" sz="2000"/>
              <a:t>  ενδοσιμότητας του εδάφους θεμελίωσης</a:t>
            </a:r>
          </a:p>
        </p:txBody>
      </p:sp>
      <p:sp>
        <p:nvSpPr>
          <p:cNvPr id="319498" name="Text Box 10"/>
          <p:cNvSpPr txBox="1">
            <a:spLocks noChangeArrowheads="1"/>
          </p:cNvSpPr>
          <p:nvPr/>
        </p:nvSpPr>
        <p:spPr bwMode="auto">
          <a:xfrm>
            <a:off x="250825" y="3767138"/>
            <a:ext cx="8785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Σημαντική η προσομοίωση στη θεμελίωση των τοιχωμάτων όπου </a:t>
            </a:r>
          </a:p>
          <a:p>
            <a:pPr algn="just" eaLnBrk="1" hangingPunct="1">
              <a:lnSpc>
                <a:spcPct val="110000"/>
              </a:lnSpc>
            </a:pPr>
            <a:r>
              <a:rPr lang="el-GR" altLang="el-GR" sz="2000"/>
              <a:t>  αναπτύσσονται υψηλές τιμές εντατικών μεγεθών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9491"/>
                                        </p:tgtEl>
                                        <p:attrNameLst>
                                          <p:attrName>style.visibility</p:attrName>
                                        </p:attrNameLst>
                                      </p:cBhvr>
                                      <p:to>
                                        <p:strVal val="visible"/>
                                      </p:to>
                                    </p:set>
                                    <p:animEffect transition="in" filter="fade">
                                      <p:cBhvr>
                                        <p:cTn id="7" dur="500"/>
                                        <p:tgtEl>
                                          <p:spTgt spid="319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9492"/>
                                        </p:tgtEl>
                                        <p:attrNameLst>
                                          <p:attrName>style.visibility</p:attrName>
                                        </p:attrNameLst>
                                      </p:cBhvr>
                                      <p:to>
                                        <p:strVal val="visible"/>
                                      </p:to>
                                    </p:set>
                                    <p:animEffect transition="in" filter="fade">
                                      <p:cBhvr>
                                        <p:cTn id="12" dur="500"/>
                                        <p:tgtEl>
                                          <p:spTgt spid="31949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9493"/>
                                        </p:tgtEl>
                                        <p:attrNameLst>
                                          <p:attrName>style.visibility</p:attrName>
                                        </p:attrNameLst>
                                      </p:cBhvr>
                                      <p:to>
                                        <p:strVal val="visible"/>
                                      </p:to>
                                    </p:set>
                                    <p:animEffect transition="in" filter="fade">
                                      <p:cBhvr>
                                        <p:cTn id="15" dur="500"/>
                                        <p:tgtEl>
                                          <p:spTgt spid="31949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9497"/>
                                        </p:tgtEl>
                                        <p:attrNameLst>
                                          <p:attrName>style.visibility</p:attrName>
                                        </p:attrNameLst>
                                      </p:cBhvr>
                                      <p:to>
                                        <p:strVal val="visible"/>
                                      </p:to>
                                    </p:set>
                                    <p:animEffect transition="in" filter="fade">
                                      <p:cBhvr>
                                        <p:cTn id="18" dur="500"/>
                                        <p:tgtEl>
                                          <p:spTgt spid="31949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9498"/>
                                        </p:tgtEl>
                                        <p:attrNameLst>
                                          <p:attrName>style.visibility</p:attrName>
                                        </p:attrNameLst>
                                      </p:cBhvr>
                                      <p:to>
                                        <p:strVal val="visible"/>
                                      </p:to>
                                    </p:set>
                                    <p:animEffect transition="in" filter="fade">
                                      <p:cBhvr>
                                        <p:cTn id="21" dur="500"/>
                                        <p:tgtEl>
                                          <p:spTgt spid="319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p:bldP spid="319492" grpId="0"/>
      <p:bldP spid="319493" grpId="0"/>
      <p:bldP spid="319497" grpId="0"/>
      <p:bldP spid="3194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147" name="Text Box 4"/>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Παραδοχές και απλοποιήσεις κατά την προσομοίωση</a:t>
            </a:r>
          </a:p>
        </p:txBody>
      </p:sp>
      <p:pic>
        <p:nvPicPr>
          <p:cNvPr id="280583" name="Picture 7"/>
          <p:cNvPicPr>
            <a:picLocks noChangeAspect="1" noChangeArrowheads="1"/>
          </p:cNvPicPr>
          <p:nvPr/>
        </p:nvPicPr>
        <p:blipFill>
          <a:blip r:embed="rId2">
            <a:extLst>
              <a:ext uri="{28A0092B-C50C-407E-A947-70E740481C1C}">
                <a14:useLocalDpi xmlns:a14="http://schemas.microsoft.com/office/drawing/2010/main" val="0"/>
              </a:ext>
            </a:extLst>
          </a:blip>
          <a:srcRect t="2721"/>
          <a:stretch>
            <a:fillRect/>
          </a:stretch>
        </p:blipFill>
        <p:spPr bwMode="auto">
          <a:xfrm>
            <a:off x="3132138" y="1844675"/>
            <a:ext cx="5748337"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84" name="Text Box 8"/>
          <p:cNvSpPr txBox="1">
            <a:spLocks noChangeArrowheads="1"/>
          </p:cNvSpPr>
          <p:nvPr/>
        </p:nvSpPr>
        <p:spPr bwMode="auto">
          <a:xfrm>
            <a:off x="250825" y="2476500"/>
            <a:ext cx="28813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l-GR" sz="2000"/>
              <a:t> </a:t>
            </a:r>
            <a:r>
              <a:rPr lang="el-GR" altLang="el-GR" sz="2000"/>
              <a:t>Γεωμετρία: Χρήση </a:t>
            </a:r>
          </a:p>
          <a:p>
            <a:pPr eaLnBrk="1" hangingPunct="1"/>
            <a:r>
              <a:rPr lang="el-GR" altLang="el-GR" sz="2000"/>
              <a:t>  γραμμικών στοιχείων</a:t>
            </a:r>
          </a:p>
        </p:txBody>
      </p:sp>
      <p:sp>
        <p:nvSpPr>
          <p:cNvPr id="280587" name="Text Box 11"/>
          <p:cNvSpPr txBox="1">
            <a:spLocks noChangeArrowheads="1"/>
          </p:cNvSpPr>
          <p:nvPr/>
        </p:nvSpPr>
        <p:spPr bwMode="auto">
          <a:xfrm>
            <a:off x="179388" y="2060575"/>
            <a:ext cx="3960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Ενδεικτικά:</a:t>
            </a:r>
          </a:p>
        </p:txBody>
      </p:sp>
      <p:sp>
        <p:nvSpPr>
          <p:cNvPr id="280588" name="Text Box 12"/>
          <p:cNvSpPr txBox="1">
            <a:spLocks noChangeArrowheads="1"/>
          </p:cNvSpPr>
          <p:nvPr/>
        </p:nvSpPr>
        <p:spPr bwMode="auto">
          <a:xfrm>
            <a:off x="250825" y="3284538"/>
            <a:ext cx="28813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l-GR" sz="2000"/>
              <a:t> </a:t>
            </a:r>
            <a:r>
              <a:rPr lang="el-GR" altLang="el-GR" sz="2000"/>
              <a:t>Φορτία: απλοποιημένη </a:t>
            </a:r>
          </a:p>
          <a:p>
            <a:pPr eaLnBrk="1" hangingPunct="1"/>
            <a:r>
              <a:rPr lang="el-GR" altLang="el-GR" sz="2000"/>
              <a:t>  εφαρμογή στον φορέα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0587"/>
                                        </p:tgtEl>
                                        <p:attrNameLst>
                                          <p:attrName>style.visibility</p:attrName>
                                        </p:attrNameLst>
                                      </p:cBhvr>
                                      <p:to>
                                        <p:strVal val="visible"/>
                                      </p:to>
                                    </p:set>
                                    <p:animEffect transition="in" filter="fade">
                                      <p:cBhvr>
                                        <p:cTn id="7" dur="500"/>
                                        <p:tgtEl>
                                          <p:spTgt spid="2805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0584"/>
                                        </p:tgtEl>
                                        <p:attrNameLst>
                                          <p:attrName>style.visibility</p:attrName>
                                        </p:attrNameLst>
                                      </p:cBhvr>
                                      <p:to>
                                        <p:strVal val="visible"/>
                                      </p:to>
                                    </p:set>
                                    <p:animEffect transition="in" filter="fade">
                                      <p:cBhvr>
                                        <p:cTn id="10" dur="500"/>
                                        <p:tgtEl>
                                          <p:spTgt spid="2805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0588"/>
                                        </p:tgtEl>
                                        <p:attrNameLst>
                                          <p:attrName>style.visibility</p:attrName>
                                        </p:attrNameLst>
                                      </p:cBhvr>
                                      <p:to>
                                        <p:strVal val="visible"/>
                                      </p:to>
                                    </p:set>
                                    <p:animEffect transition="in" filter="fade">
                                      <p:cBhvr>
                                        <p:cTn id="13" dur="500"/>
                                        <p:tgtEl>
                                          <p:spTgt spid="280588"/>
                                        </p:tgtEl>
                                      </p:cBhvr>
                                    </p:animEffect>
                                  </p:childTnLst>
                                </p:cTn>
                              </p:par>
                              <p:par>
                                <p:cTn id="14" presetID="10" presetClass="entr" presetSubtype="0" fill="hold" nodeType="withEffect">
                                  <p:stCondLst>
                                    <p:cond delay="0"/>
                                  </p:stCondLst>
                                  <p:childTnLst>
                                    <p:set>
                                      <p:cBhvr>
                                        <p:cTn id="15" dur="1" fill="hold">
                                          <p:stCondLst>
                                            <p:cond delay="0"/>
                                          </p:stCondLst>
                                        </p:cTn>
                                        <p:tgtEl>
                                          <p:spTgt spid="280583"/>
                                        </p:tgtEl>
                                        <p:attrNameLst>
                                          <p:attrName>style.visibility</p:attrName>
                                        </p:attrNameLst>
                                      </p:cBhvr>
                                      <p:to>
                                        <p:strVal val="visible"/>
                                      </p:to>
                                    </p:set>
                                    <p:animEffect transition="in" filter="fade">
                                      <p:cBhvr>
                                        <p:cTn id="16" dur="500"/>
                                        <p:tgtEl>
                                          <p:spTgt spid="280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4" grpId="0"/>
      <p:bldP spid="280587" grpId="0"/>
      <p:bldP spid="2805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4301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320516" name="Text Box 4"/>
          <p:cNvSpPr txBox="1">
            <a:spLocks noChangeArrowheads="1"/>
          </p:cNvSpPr>
          <p:nvPr/>
        </p:nvSpPr>
        <p:spPr bwMode="auto">
          <a:xfrm>
            <a:off x="250825" y="17018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Προσομοίωση βάση μοντέλου </a:t>
            </a:r>
            <a:r>
              <a:rPr lang="en-US" altLang="el-GR" sz="2000"/>
              <a:t>Winkler</a:t>
            </a:r>
            <a:endParaRPr lang="el-GR" altLang="el-GR" sz="2000"/>
          </a:p>
        </p:txBody>
      </p:sp>
      <p:sp>
        <p:nvSpPr>
          <p:cNvPr id="320517" name="Text Box 5"/>
          <p:cNvSpPr txBox="1">
            <a:spLocks noChangeArrowheads="1"/>
          </p:cNvSpPr>
          <p:nvPr/>
        </p:nvSpPr>
        <p:spPr bwMode="auto">
          <a:xfrm>
            <a:off x="250825" y="2205038"/>
            <a:ext cx="87852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Χρήση δείκτη εμπέδησης (ή δείκτης δυσκαμψίας - ελατηριακή σταθερά)</a:t>
            </a:r>
          </a:p>
        </p:txBody>
      </p:sp>
      <p:sp>
        <p:nvSpPr>
          <p:cNvPr id="320520" name="Text Box 8"/>
          <p:cNvSpPr txBox="1">
            <a:spLocks noChangeArrowheads="1"/>
          </p:cNvSpPr>
          <p:nvPr/>
        </p:nvSpPr>
        <p:spPr bwMode="auto">
          <a:xfrm>
            <a:off x="250825" y="2662238"/>
            <a:ext cx="87852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Απαιτούνται έξι ελατηριακές σταθερές για τους έξι βαθμούς ελευθερίας</a:t>
            </a:r>
          </a:p>
        </p:txBody>
      </p:sp>
      <p:pic>
        <p:nvPicPr>
          <p:cNvPr id="320521" name="Picture 9"/>
          <p:cNvPicPr>
            <a:picLocks noChangeAspect="1" noChangeArrowheads="1"/>
          </p:cNvPicPr>
          <p:nvPr/>
        </p:nvPicPr>
        <p:blipFill>
          <a:blip r:embed="rId2">
            <a:extLst>
              <a:ext uri="{28A0092B-C50C-407E-A947-70E740481C1C}">
                <a14:useLocalDpi xmlns:a14="http://schemas.microsoft.com/office/drawing/2010/main" val="0"/>
              </a:ext>
            </a:extLst>
          </a:blip>
          <a:srcRect b="-1588"/>
          <a:stretch>
            <a:fillRect/>
          </a:stretch>
        </p:blipFill>
        <p:spPr bwMode="auto">
          <a:xfrm>
            <a:off x="684213" y="3068638"/>
            <a:ext cx="77168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22" name="Text Box 10"/>
          <p:cNvSpPr txBox="1">
            <a:spLocks noChangeArrowheads="1"/>
          </p:cNvSpPr>
          <p:nvPr/>
        </p:nvSpPr>
        <p:spPr bwMode="auto">
          <a:xfrm>
            <a:off x="250825" y="6092825"/>
            <a:ext cx="8785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Συνήθως λαμβάνονται μόνο ο κατακόρυφος μεταφορικός δείκτης (Κ</a:t>
            </a:r>
            <a:r>
              <a:rPr lang="el-GR" altLang="el-GR" sz="2000" baseline="-25000"/>
              <a:t>Ζ</a:t>
            </a:r>
            <a:r>
              <a:rPr lang="el-GR" altLang="el-GR" sz="2000"/>
              <a:t>) και οι </a:t>
            </a:r>
          </a:p>
          <a:p>
            <a:pPr algn="just" eaLnBrk="1" hangingPunct="1">
              <a:lnSpc>
                <a:spcPct val="110000"/>
              </a:lnSpc>
            </a:pPr>
            <a:r>
              <a:rPr lang="el-GR" altLang="el-GR" sz="2000"/>
              <a:t>  δυο στροφικοί γύρω από τους οριζόντιους άξονες (Κ</a:t>
            </a:r>
            <a:r>
              <a:rPr lang="en-US" altLang="el-GR" sz="2000" baseline="-25000"/>
              <a:t>rX</a:t>
            </a:r>
            <a:r>
              <a:rPr lang="el-GR" altLang="el-GR" sz="2000"/>
              <a:t> και Κ</a:t>
            </a:r>
            <a:r>
              <a:rPr lang="en-US" altLang="el-GR" sz="2000" baseline="-25000"/>
              <a:t>rY</a:t>
            </a:r>
            <a:r>
              <a:rPr lang="el-GR" altLang="el-GR" sz="2000"/>
              <a:t>)</a:t>
            </a:r>
          </a:p>
        </p:txBody>
      </p:sp>
      <p:pic>
        <p:nvPicPr>
          <p:cNvPr id="320549"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4237038"/>
            <a:ext cx="14033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0516"/>
                                        </p:tgtEl>
                                        <p:attrNameLst>
                                          <p:attrName>style.visibility</p:attrName>
                                        </p:attrNameLst>
                                      </p:cBhvr>
                                      <p:to>
                                        <p:strVal val="visible"/>
                                      </p:to>
                                    </p:set>
                                    <p:animEffect transition="in" filter="fade">
                                      <p:cBhvr>
                                        <p:cTn id="7" dur="500"/>
                                        <p:tgtEl>
                                          <p:spTgt spid="3205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0517"/>
                                        </p:tgtEl>
                                        <p:attrNameLst>
                                          <p:attrName>style.visibility</p:attrName>
                                        </p:attrNameLst>
                                      </p:cBhvr>
                                      <p:to>
                                        <p:strVal val="visible"/>
                                      </p:to>
                                    </p:set>
                                    <p:animEffect transition="in" filter="fade">
                                      <p:cBhvr>
                                        <p:cTn id="10" dur="500"/>
                                        <p:tgtEl>
                                          <p:spTgt spid="3205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0520"/>
                                        </p:tgtEl>
                                        <p:attrNameLst>
                                          <p:attrName>style.visibility</p:attrName>
                                        </p:attrNameLst>
                                      </p:cBhvr>
                                      <p:to>
                                        <p:strVal val="visible"/>
                                      </p:to>
                                    </p:set>
                                    <p:animEffect transition="in" filter="fade">
                                      <p:cBhvr>
                                        <p:cTn id="13" dur="500"/>
                                        <p:tgtEl>
                                          <p:spTgt spid="3205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20521"/>
                                        </p:tgtEl>
                                        <p:attrNameLst>
                                          <p:attrName>style.visibility</p:attrName>
                                        </p:attrNameLst>
                                      </p:cBhvr>
                                      <p:to>
                                        <p:strVal val="visible"/>
                                      </p:to>
                                    </p:set>
                                    <p:animEffect transition="in" filter="fade">
                                      <p:cBhvr>
                                        <p:cTn id="18" dur="500"/>
                                        <p:tgtEl>
                                          <p:spTgt spid="3205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0522"/>
                                        </p:tgtEl>
                                        <p:attrNameLst>
                                          <p:attrName>style.visibility</p:attrName>
                                        </p:attrNameLst>
                                      </p:cBhvr>
                                      <p:to>
                                        <p:strVal val="visible"/>
                                      </p:to>
                                    </p:set>
                                    <p:animEffect transition="in" filter="fade">
                                      <p:cBhvr>
                                        <p:cTn id="23" dur="500"/>
                                        <p:tgtEl>
                                          <p:spTgt spid="320522"/>
                                        </p:tgtEl>
                                      </p:cBhvr>
                                    </p:animEffect>
                                  </p:childTnLst>
                                </p:cTn>
                              </p:par>
                              <p:par>
                                <p:cTn id="24" presetID="10" presetClass="entr" presetSubtype="0" fill="hold" nodeType="withEffect">
                                  <p:stCondLst>
                                    <p:cond delay="0"/>
                                  </p:stCondLst>
                                  <p:childTnLst>
                                    <p:set>
                                      <p:cBhvr>
                                        <p:cTn id="25" dur="1" fill="hold">
                                          <p:stCondLst>
                                            <p:cond delay="0"/>
                                          </p:stCondLst>
                                        </p:cTn>
                                        <p:tgtEl>
                                          <p:spTgt spid="320549"/>
                                        </p:tgtEl>
                                        <p:attrNameLst>
                                          <p:attrName>style.visibility</p:attrName>
                                        </p:attrNameLst>
                                      </p:cBhvr>
                                      <p:to>
                                        <p:strVal val="visible"/>
                                      </p:to>
                                    </p:set>
                                    <p:animEffect transition="in" filter="fade">
                                      <p:cBhvr>
                                        <p:cTn id="26" dur="500"/>
                                        <p:tgtEl>
                                          <p:spTgt spid="320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p:bldP spid="320517" grpId="0"/>
      <p:bldP spid="320520" grpId="0"/>
      <p:bldP spid="3205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44035"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321540" name="Text Box 4"/>
          <p:cNvSpPr txBox="1">
            <a:spLocks noChangeArrowheads="1"/>
          </p:cNvSpPr>
          <p:nvPr/>
        </p:nvSpPr>
        <p:spPr bwMode="auto">
          <a:xfrm>
            <a:off x="250825" y="1557338"/>
            <a:ext cx="87852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Προτεινόμενες τιμές δεικτών εμπέδησης (</a:t>
            </a:r>
            <a:r>
              <a:rPr lang="en-US" altLang="el-GR" sz="2000"/>
              <a:t>Gazetas, 1991 </a:t>
            </a:r>
            <a:r>
              <a:rPr lang="el-GR" altLang="el-GR" sz="2000"/>
              <a:t>και </a:t>
            </a:r>
            <a:r>
              <a:rPr lang="en-US" altLang="el-GR" sz="2000"/>
              <a:t>1997)</a:t>
            </a:r>
            <a:endParaRPr lang="el-GR" altLang="el-GR" sz="2000"/>
          </a:p>
        </p:txBody>
      </p:sp>
      <p:graphicFrame>
        <p:nvGraphicFramePr>
          <p:cNvPr id="321742" name="Group 206"/>
          <p:cNvGraphicFramePr>
            <a:graphicFrameLocks noGrp="1"/>
          </p:cNvGraphicFramePr>
          <p:nvPr/>
        </p:nvGraphicFramePr>
        <p:xfrm>
          <a:off x="2124075" y="1989138"/>
          <a:ext cx="6840538" cy="4294187"/>
        </p:xfrm>
        <a:graphic>
          <a:graphicData uri="http://schemas.openxmlformats.org/drawingml/2006/table">
            <a:tbl>
              <a:tblPr/>
              <a:tblGrid>
                <a:gridCol w="2000250">
                  <a:extLst>
                    <a:ext uri="{9D8B030D-6E8A-4147-A177-3AD203B41FA5}">
                      <a16:colId xmlns:a16="http://schemas.microsoft.com/office/drawing/2014/main" val="20000"/>
                    </a:ext>
                  </a:extLst>
                </a:gridCol>
                <a:gridCol w="1960563">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518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Verdana" pitchFamily="34" charset="0"/>
                        </a:rPr>
                        <a:t>Μορφή απόκρισης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Verdana" pitchFamily="34" charset="0"/>
                        </a:rPr>
                        <a:t>Δυσκαμψία Κ</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Verdana" pitchFamily="34" charset="0"/>
                        </a:rPr>
                        <a:t>Δυναμικός συντελεστής δυσκαμψίας με τη συχνότητα</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Κατακόρυφη </a:t>
                      </a:r>
                      <a:r>
                        <a:rPr kumimoji="0" lang="en-US" sz="1200" b="0" i="0" u="none" strike="noStrike" cap="none" normalizeH="0" baseline="0" smtClean="0">
                          <a:ln>
                            <a:noFill/>
                          </a:ln>
                          <a:solidFill>
                            <a:schemeClr val="tx1"/>
                          </a:solidFill>
                          <a:effectLst/>
                          <a:latin typeface="Verdana" pitchFamily="34" charset="0"/>
                        </a:rPr>
                        <a:t>z</a:t>
                      </a:r>
                      <a:endParaRPr kumimoji="0" lang="el-GR" sz="1200" b="0" i="0" u="none" strike="noStrike" cap="none" normalizeH="0" baseline="0" smtClean="0">
                        <a:ln>
                          <a:noFill/>
                        </a:ln>
                        <a:solidFill>
                          <a:schemeClr val="tx1"/>
                        </a:solidFill>
                        <a:effectLst/>
                        <a:latin typeface="Verdan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Οριζόντια </a:t>
                      </a:r>
                      <a:r>
                        <a:rPr kumimoji="0" lang="en-US" sz="1200" b="0" i="0" u="none" strike="noStrike" cap="none" normalizeH="0" baseline="0" smtClean="0">
                          <a:ln>
                            <a:noFill/>
                          </a:ln>
                          <a:solidFill>
                            <a:schemeClr val="tx1"/>
                          </a:solidFill>
                          <a:effectLst/>
                          <a:latin typeface="Verdana" pitchFamily="34" charset="0"/>
                        </a:rPr>
                        <a:t>y</a:t>
                      </a:r>
                      <a:endParaRPr kumimoji="0" lang="el-GR" sz="1200"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(εγκάρσια διεύθυνση)</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Οριζόντια </a:t>
                      </a:r>
                      <a:r>
                        <a:rPr kumimoji="0" lang="en-US" sz="1200" b="0" i="0" u="none" strike="noStrike" cap="none" normalizeH="0" baseline="0" smtClean="0">
                          <a:ln>
                            <a:noFill/>
                          </a:ln>
                          <a:solidFill>
                            <a:schemeClr val="tx1"/>
                          </a:solidFill>
                          <a:effectLst/>
                          <a:latin typeface="Verdana" pitchFamily="34" charset="0"/>
                        </a:rPr>
                        <a:t>x</a:t>
                      </a:r>
                      <a:endParaRPr kumimoji="0" lang="el-GR" sz="1200"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(επιμήκης διεύθυνση)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3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Λικνιστική </a:t>
                      </a:r>
                      <a:r>
                        <a:rPr kumimoji="0" lang="en-US" sz="1200" b="0" i="0" u="none" strike="noStrike" cap="none" normalizeH="0" baseline="0" smtClean="0">
                          <a:ln>
                            <a:noFill/>
                          </a:ln>
                          <a:solidFill>
                            <a:schemeClr val="tx1"/>
                          </a:solidFill>
                          <a:effectLst/>
                          <a:latin typeface="Verdana" pitchFamily="34" charset="0"/>
                        </a:rPr>
                        <a:t>Rx</a:t>
                      </a:r>
                      <a:endParaRPr kumimoji="0" lang="el-GR" sz="1200"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(γύρω από άξονα </a:t>
                      </a:r>
                      <a:r>
                        <a:rPr kumimoji="0" lang="en-US" sz="1200" b="0" i="0" u="none" strike="noStrike" cap="none" normalizeH="0" baseline="0" smtClean="0">
                          <a:ln>
                            <a:noFill/>
                          </a:ln>
                          <a:solidFill>
                            <a:schemeClr val="tx1"/>
                          </a:solidFill>
                          <a:effectLst/>
                          <a:latin typeface="Verdana" pitchFamily="34" charset="0"/>
                        </a:rPr>
                        <a:t>x</a:t>
                      </a:r>
                      <a:r>
                        <a:rPr kumimoji="0" lang="el-GR" sz="1200" b="0" i="0" u="none" strike="noStrike" cap="none" normalizeH="0" baseline="0" smtClean="0">
                          <a:ln>
                            <a:noFill/>
                          </a:ln>
                          <a:solidFill>
                            <a:schemeClr val="tx1"/>
                          </a:solidFill>
                          <a:effectLst/>
                          <a:latin typeface="Verdana" pitchFamily="34" charset="0"/>
                        </a:rPr>
                        <a:t>)</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3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Λικνιστική </a:t>
                      </a:r>
                      <a:r>
                        <a:rPr kumimoji="0" lang="en-US" sz="1200" b="0" i="0" u="none" strike="noStrike" cap="none" normalizeH="0" baseline="0" smtClean="0">
                          <a:ln>
                            <a:noFill/>
                          </a:ln>
                          <a:solidFill>
                            <a:schemeClr val="tx1"/>
                          </a:solidFill>
                          <a:effectLst/>
                          <a:latin typeface="Verdana" pitchFamily="34" charset="0"/>
                        </a:rPr>
                        <a:t>Ry</a:t>
                      </a:r>
                      <a:endParaRPr kumimoji="0" lang="el-GR" sz="1200"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(γύρω από άξονα </a:t>
                      </a:r>
                      <a:r>
                        <a:rPr kumimoji="0" lang="en-US" sz="1200" b="0" i="0" u="none" strike="noStrike" cap="none" normalizeH="0" baseline="0" smtClean="0">
                          <a:ln>
                            <a:noFill/>
                          </a:ln>
                          <a:solidFill>
                            <a:schemeClr val="tx1"/>
                          </a:solidFill>
                          <a:effectLst/>
                          <a:latin typeface="Verdana" pitchFamily="34" charset="0"/>
                        </a:rPr>
                        <a:t>y</a:t>
                      </a:r>
                      <a:r>
                        <a:rPr kumimoji="0" lang="el-GR" sz="1200" b="0" i="0" u="none" strike="noStrike" cap="none" normalizeH="0" baseline="0" smtClean="0">
                          <a:ln>
                            <a:noFill/>
                          </a:ln>
                          <a:solidFill>
                            <a:schemeClr val="tx1"/>
                          </a:solidFill>
                          <a:effectLst/>
                          <a:latin typeface="Verdana" pitchFamily="34" charset="0"/>
                        </a:rPr>
                        <a:t>)</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Στρεπτική</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321713" name="Object 177"/>
          <p:cNvGraphicFramePr>
            <a:graphicFrameLocks noChangeAspect="1"/>
          </p:cNvGraphicFramePr>
          <p:nvPr/>
        </p:nvGraphicFramePr>
        <p:xfrm>
          <a:off x="4491038" y="2565400"/>
          <a:ext cx="1089025" cy="446088"/>
        </p:xfrm>
        <a:graphic>
          <a:graphicData uri="http://schemas.openxmlformats.org/presentationml/2006/ole">
            <mc:AlternateContent xmlns:mc="http://schemas.openxmlformats.org/markup-compatibility/2006">
              <mc:Choice xmlns:v="urn:schemas-microsoft-com:vml" Requires="v">
                <p:oleObj spid="_x0000_s44087" name="Equation" r:id="rId3" imgW="837836" imgH="342751" progId="Equation.DSMT4">
                  <p:embed/>
                </p:oleObj>
              </mc:Choice>
              <mc:Fallback>
                <p:oleObj name="Equation" r:id="rId3" imgW="837836" imgH="342751" progId="Equation.DSMT4">
                  <p:embed/>
                  <p:pic>
                    <p:nvPicPr>
                      <p:cNvPr id="0" name="Object 1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038" y="2565400"/>
                        <a:ext cx="10890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15" name="Object 179"/>
          <p:cNvGraphicFramePr>
            <a:graphicFrameLocks noChangeAspect="1"/>
          </p:cNvGraphicFramePr>
          <p:nvPr/>
        </p:nvGraphicFramePr>
        <p:xfrm>
          <a:off x="6275388" y="2590800"/>
          <a:ext cx="2525712" cy="511175"/>
        </p:xfrm>
        <a:graphic>
          <a:graphicData uri="http://schemas.openxmlformats.org/presentationml/2006/ole">
            <mc:AlternateContent xmlns:mc="http://schemas.openxmlformats.org/markup-compatibility/2006">
              <mc:Choice xmlns:v="urn:schemas-microsoft-com:vml" Requires="v">
                <p:oleObj spid="_x0000_s44088" name="Equation" r:id="rId5" imgW="1943100" imgH="393700" progId="Equation.DSMT4">
                  <p:embed/>
                </p:oleObj>
              </mc:Choice>
              <mc:Fallback>
                <p:oleObj name="Equation" r:id="rId5" imgW="1943100" imgH="393700" progId="Equation.DSMT4">
                  <p:embed/>
                  <p:pic>
                    <p:nvPicPr>
                      <p:cNvPr id="0" name="Object 1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5388" y="2590800"/>
                        <a:ext cx="25257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17" name="Object 181"/>
          <p:cNvGraphicFramePr>
            <a:graphicFrameLocks noChangeAspect="1"/>
          </p:cNvGraphicFramePr>
          <p:nvPr/>
        </p:nvGraphicFramePr>
        <p:xfrm>
          <a:off x="4578350" y="3213100"/>
          <a:ext cx="857250" cy="446088"/>
        </p:xfrm>
        <a:graphic>
          <a:graphicData uri="http://schemas.openxmlformats.org/presentationml/2006/ole">
            <mc:AlternateContent xmlns:mc="http://schemas.openxmlformats.org/markup-compatibility/2006">
              <mc:Choice xmlns:v="urn:schemas-microsoft-com:vml" Requires="v">
                <p:oleObj spid="_x0000_s44089" name="Equation" r:id="rId7" imgW="660113" imgH="342751" progId="Equation.DSMT4">
                  <p:embed/>
                </p:oleObj>
              </mc:Choice>
              <mc:Fallback>
                <p:oleObj name="Equation" r:id="rId7" imgW="660113" imgH="342751" progId="Equation.DSMT4">
                  <p:embed/>
                  <p:pic>
                    <p:nvPicPr>
                      <p:cNvPr id="0" name="Object 1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8350" y="3213100"/>
                        <a:ext cx="8572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19" name="Object 183"/>
          <p:cNvGraphicFramePr>
            <a:graphicFrameLocks noChangeAspect="1"/>
          </p:cNvGraphicFramePr>
          <p:nvPr/>
        </p:nvGraphicFramePr>
        <p:xfrm>
          <a:off x="6227763" y="3213100"/>
          <a:ext cx="2359025" cy="511175"/>
        </p:xfrm>
        <a:graphic>
          <a:graphicData uri="http://schemas.openxmlformats.org/presentationml/2006/ole">
            <mc:AlternateContent xmlns:mc="http://schemas.openxmlformats.org/markup-compatibility/2006">
              <mc:Choice xmlns:v="urn:schemas-microsoft-com:vml" Requires="v">
                <p:oleObj spid="_x0000_s44090" name="Equation" r:id="rId9" imgW="1815312" imgH="393529" progId="Equation.DSMT4">
                  <p:embed/>
                </p:oleObj>
              </mc:Choice>
              <mc:Fallback>
                <p:oleObj name="Equation" r:id="rId9" imgW="1815312" imgH="393529" progId="Equation.DSMT4">
                  <p:embed/>
                  <p:pic>
                    <p:nvPicPr>
                      <p:cNvPr id="0" name="Object 18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7763" y="3213100"/>
                        <a:ext cx="2359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21" name="Object 185"/>
          <p:cNvGraphicFramePr>
            <a:graphicFrameLocks noChangeAspect="1"/>
          </p:cNvGraphicFramePr>
          <p:nvPr/>
        </p:nvGraphicFramePr>
        <p:xfrm>
          <a:off x="4816475" y="3933825"/>
          <a:ext cx="611188" cy="263525"/>
        </p:xfrm>
        <a:graphic>
          <a:graphicData uri="http://schemas.openxmlformats.org/presentationml/2006/ole">
            <mc:AlternateContent xmlns:mc="http://schemas.openxmlformats.org/markup-compatibility/2006">
              <mc:Choice xmlns:v="urn:schemas-microsoft-com:vml" Requires="v">
                <p:oleObj spid="_x0000_s44091" name="Equation" r:id="rId11" imgW="469696" imgH="203112" progId="Equation.DSMT4">
                  <p:embed/>
                </p:oleObj>
              </mc:Choice>
              <mc:Fallback>
                <p:oleObj name="Equation" r:id="rId11" imgW="469696" imgH="203112" progId="Equation.DSMT4">
                  <p:embed/>
                  <p:pic>
                    <p:nvPicPr>
                      <p:cNvPr id="0" name="Object 1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6475" y="3933825"/>
                        <a:ext cx="6111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23" name="Object 187"/>
          <p:cNvGraphicFramePr>
            <a:graphicFrameLocks noChangeAspect="1"/>
          </p:cNvGraphicFramePr>
          <p:nvPr/>
        </p:nvGraphicFramePr>
        <p:xfrm>
          <a:off x="7138988" y="3948113"/>
          <a:ext cx="528637" cy="247650"/>
        </p:xfrm>
        <a:graphic>
          <a:graphicData uri="http://schemas.openxmlformats.org/presentationml/2006/ole">
            <mc:AlternateContent xmlns:mc="http://schemas.openxmlformats.org/markup-compatibility/2006">
              <mc:Choice xmlns:v="urn:schemas-microsoft-com:vml" Requires="v">
                <p:oleObj spid="_x0000_s44092" name="Equation" r:id="rId13" imgW="406224" imgH="190417" progId="Equation.DSMT4">
                  <p:embed/>
                </p:oleObj>
              </mc:Choice>
              <mc:Fallback>
                <p:oleObj name="Equation" r:id="rId13" imgW="406224" imgH="190417" progId="Equation.DSMT4">
                  <p:embed/>
                  <p:pic>
                    <p:nvPicPr>
                      <p:cNvPr id="0" name="Object 1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38988" y="3948113"/>
                        <a:ext cx="5286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25" name="Object 189"/>
          <p:cNvGraphicFramePr>
            <a:graphicFrameLocks noChangeAspect="1"/>
          </p:cNvGraphicFramePr>
          <p:nvPr/>
        </p:nvGraphicFramePr>
        <p:xfrm>
          <a:off x="4559300" y="4462463"/>
          <a:ext cx="1089025" cy="446087"/>
        </p:xfrm>
        <a:graphic>
          <a:graphicData uri="http://schemas.openxmlformats.org/presentationml/2006/ole">
            <mc:AlternateContent xmlns:mc="http://schemas.openxmlformats.org/markup-compatibility/2006">
              <mc:Choice xmlns:v="urn:schemas-microsoft-com:vml" Requires="v">
                <p:oleObj spid="_x0000_s44093" name="Equation" r:id="rId15" imgW="837836" imgH="342751" progId="Equation.DSMT4">
                  <p:embed/>
                </p:oleObj>
              </mc:Choice>
              <mc:Fallback>
                <p:oleObj name="Equation" r:id="rId15" imgW="837836" imgH="342751" progId="Equation.DSMT4">
                  <p:embed/>
                  <p:pic>
                    <p:nvPicPr>
                      <p:cNvPr id="0" name="Object 18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59300" y="4462463"/>
                        <a:ext cx="10890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27" name="Object 191"/>
          <p:cNvGraphicFramePr>
            <a:graphicFrameLocks noChangeAspect="1"/>
          </p:cNvGraphicFramePr>
          <p:nvPr/>
        </p:nvGraphicFramePr>
        <p:xfrm>
          <a:off x="6732588" y="4549775"/>
          <a:ext cx="1254125" cy="247650"/>
        </p:xfrm>
        <a:graphic>
          <a:graphicData uri="http://schemas.openxmlformats.org/presentationml/2006/ole">
            <mc:AlternateContent xmlns:mc="http://schemas.openxmlformats.org/markup-compatibility/2006">
              <mc:Choice xmlns:v="urn:schemas-microsoft-com:vml" Requires="v">
                <p:oleObj spid="_x0000_s44094" name="Equation" r:id="rId17" imgW="965200" imgH="190500" progId="Equation.DSMT4">
                  <p:embed/>
                </p:oleObj>
              </mc:Choice>
              <mc:Fallback>
                <p:oleObj name="Equation" r:id="rId17" imgW="965200" imgH="190500" progId="Equation.DSMT4">
                  <p:embed/>
                  <p:pic>
                    <p:nvPicPr>
                      <p:cNvPr id="0" name="Object 19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32588" y="4549775"/>
                        <a:ext cx="1254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29" name="Object 193"/>
          <p:cNvGraphicFramePr>
            <a:graphicFrameLocks noChangeAspect="1"/>
          </p:cNvGraphicFramePr>
          <p:nvPr/>
        </p:nvGraphicFramePr>
        <p:xfrm>
          <a:off x="4687888" y="5229225"/>
          <a:ext cx="676275" cy="263525"/>
        </p:xfrm>
        <a:graphic>
          <a:graphicData uri="http://schemas.openxmlformats.org/presentationml/2006/ole">
            <mc:AlternateContent xmlns:mc="http://schemas.openxmlformats.org/markup-compatibility/2006">
              <mc:Choice xmlns:v="urn:schemas-microsoft-com:vml" Requires="v">
                <p:oleObj spid="_x0000_s44095" name="Equation" r:id="rId19" imgW="520474" imgH="203112" progId="Equation.DSMT4">
                  <p:embed/>
                </p:oleObj>
              </mc:Choice>
              <mc:Fallback>
                <p:oleObj name="Equation" r:id="rId19" imgW="520474" imgH="203112" progId="Equation.DSMT4">
                  <p:embed/>
                  <p:pic>
                    <p:nvPicPr>
                      <p:cNvPr id="0" name="Object 19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87888" y="5229225"/>
                        <a:ext cx="6762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31" name="Object 195"/>
          <p:cNvGraphicFramePr>
            <a:graphicFrameLocks noChangeAspect="1"/>
          </p:cNvGraphicFramePr>
          <p:nvPr/>
        </p:nvGraphicFramePr>
        <p:xfrm>
          <a:off x="6384925" y="5038725"/>
          <a:ext cx="2128838" cy="263525"/>
        </p:xfrm>
        <a:graphic>
          <a:graphicData uri="http://schemas.openxmlformats.org/presentationml/2006/ole">
            <mc:AlternateContent xmlns:mc="http://schemas.openxmlformats.org/markup-compatibility/2006">
              <mc:Choice xmlns:v="urn:schemas-microsoft-com:vml" Requires="v">
                <p:oleObj spid="_x0000_s44096" name="Equation" r:id="rId21" imgW="1637589" imgH="203112" progId="Equation.DSMT4">
                  <p:embed/>
                </p:oleObj>
              </mc:Choice>
              <mc:Fallback>
                <p:oleObj name="Equation" r:id="rId21" imgW="1637589" imgH="203112" progId="Equation.DSMT4">
                  <p:embed/>
                  <p:pic>
                    <p:nvPicPr>
                      <p:cNvPr id="0" name="Object 19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84925" y="5038725"/>
                        <a:ext cx="21288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33" name="Object 197"/>
          <p:cNvGraphicFramePr>
            <a:graphicFrameLocks noChangeAspect="1"/>
          </p:cNvGraphicFramePr>
          <p:nvPr/>
        </p:nvGraphicFramePr>
        <p:xfrm>
          <a:off x="6372225" y="5189538"/>
          <a:ext cx="2657475" cy="544512"/>
        </p:xfrm>
        <a:graphic>
          <a:graphicData uri="http://schemas.openxmlformats.org/presentationml/2006/ole">
            <mc:AlternateContent xmlns:mc="http://schemas.openxmlformats.org/markup-compatibility/2006">
              <mc:Choice xmlns:v="urn:schemas-microsoft-com:vml" Requires="v">
                <p:oleObj spid="_x0000_s44097" name="Equation" r:id="rId23" imgW="2044700" imgH="419100" progId="Equation.DSMT4">
                  <p:embed/>
                </p:oleObj>
              </mc:Choice>
              <mc:Fallback>
                <p:oleObj name="Equation" r:id="rId23" imgW="2044700" imgH="419100" progId="Equation.DSMT4">
                  <p:embed/>
                  <p:pic>
                    <p:nvPicPr>
                      <p:cNvPr id="0" name="Object 19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72225" y="5189538"/>
                        <a:ext cx="26574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35" name="Object 199"/>
          <p:cNvGraphicFramePr>
            <a:graphicFrameLocks noChangeAspect="1"/>
          </p:cNvGraphicFramePr>
          <p:nvPr/>
        </p:nvGraphicFramePr>
        <p:xfrm>
          <a:off x="4572000" y="5878513"/>
          <a:ext cx="990600" cy="263525"/>
        </p:xfrm>
        <a:graphic>
          <a:graphicData uri="http://schemas.openxmlformats.org/presentationml/2006/ole">
            <mc:AlternateContent xmlns:mc="http://schemas.openxmlformats.org/markup-compatibility/2006">
              <mc:Choice xmlns:v="urn:schemas-microsoft-com:vml" Requires="v">
                <p:oleObj spid="_x0000_s44098" name="Equation" r:id="rId25" imgW="761669" imgH="203112" progId="Equation.DSMT4">
                  <p:embed/>
                </p:oleObj>
              </mc:Choice>
              <mc:Fallback>
                <p:oleObj name="Equation" r:id="rId25" imgW="761669" imgH="203112" progId="Equation.DSMT4">
                  <p:embed/>
                  <p:pic>
                    <p:nvPicPr>
                      <p:cNvPr id="0" name="Object 19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878513"/>
                        <a:ext cx="990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37" name="Object 201"/>
          <p:cNvGraphicFramePr>
            <a:graphicFrameLocks noChangeAspect="1"/>
          </p:cNvGraphicFramePr>
          <p:nvPr/>
        </p:nvGraphicFramePr>
        <p:xfrm>
          <a:off x="6804025" y="5878513"/>
          <a:ext cx="1204913" cy="247650"/>
        </p:xfrm>
        <a:graphic>
          <a:graphicData uri="http://schemas.openxmlformats.org/presentationml/2006/ole">
            <mc:AlternateContent xmlns:mc="http://schemas.openxmlformats.org/markup-compatibility/2006">
              <mc:Choice xmlns:v="urn:schemas-microsoft-com:vml" Requires="v">
                <p:oleObj spid="_x0000_s44099" name="Equation" r:id="rId27" imgW="927100" imgH="190500" progId="Equation.DSMT4">
                  <p:embed/>
                </p:oleObj>
              </mc:Choice>
              <mc:Fallback>
                <p:oleObj name="Equation" r:id="rId27" imgW="927100" imgH="190500" progId="Equation.DSMT4">
                  <p:embed/>
                  <p:pic>
                    <p:nvPicPr>
                      <p:cNvPr id="0" name="Object 20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04025" y="5878513"/>
                        <a:ext cx="12049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739" name="Object 203"/>
          <p:cNvGraphicFramePr>
            <a:graphicFrameLocks noChangeAspect="1"/>
          </p:cNvGraphicFramePr>
          <p:nvPr/>
        </p:nvGraphicFramePr>
        <p:xfrm>
          <a:off x="2522538" y="6300788"/>
          <a:ext cx="701675" cy="492125"/>
        </p:xfrm>
        <a:graphic>
          <a:graphicData uri="http://schemas.openxmlformats.org/presentationml/2006/ole">
            <mc:AlternateContent xmlns:mc="http://schemas.openxmlformats.org/markup-compatibility/2006">
              <mc:Choice xmlns:v="urn:schemas-microsoft-com:vml" Requires="v">
                <p:oleObj spid="_x0000_s44100" name="Equation" r:id="rId29" imgW="545863" imgH="380835" progId="Equation.DSMT4">
                  <p:embed/>
                </p:oleObj>
              </mc:Choice>
              <mc:Fallback>
                <p:oleObj name="Equation" r:id="rId29" imgW="545863" imgH="380835" progId="Equation.DSMT4">
                  <p:embed/>
                  <p:pic>
                    <p:nvPicPr>
                      <p:cNvPr id="0" name="Object 20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22538" y="6300788"/>
                        <a:ext cx="701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1741" name="Text Box 205"/>
          <p:cNvSpPr txBox="1">
            <a:spLocks noChangeArrowheads="1"/>
          </p:cNvSpPr>
          <p:nvPr/>
        </p:nvSpPr>
        <p:spPr bwMode="auto">
          <a:xfrm>
            <a:off x="3743325" y="6453188"/>
            <a:ext cx="507682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1400"/>
              <a:t>L=Β: ήμισυ πλάτους θεμελίου, G: μέτρο διάτμησης εδάφους </a:t>
            </a:r>
          </a:p>
        </p:txBody>
      </p:sp>
      <p:sp>
        <p:nvSpPr>
          <p:cNvPr id="321743" name="Text Box 207"/>
          <p:cNvSpPr txBox="1">
            <a:spLocks noChangeArrowheads="1"/>
          </p:cNvSpPr>
          <p:nvPr/>
        </p:nvSpPr>
        <p:spPr bwMode="auto">
          <a:xfrm>
            <a:off x="179388" y="2565400"/>
            <a:ext cx="1800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sz="2000" i="1"/>
              <a:t>Τετραγωνικά θεμέλια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1540"/>
                                        </p:tgtEl>
                                        <p:attrNameLst>
                                          <p:attrName>style.visibility</p:attrName>
                                        </p:attrNameLst>
                                      </p:cBhvr>
                                      <p:to>
                                        <p:strVal val="visible"/>
                                      </p:to>
                                    </p:set>
                                    <p:animEffect transition="in" filter="fade">
                                      <p:cBhvr>
                                        <p:cTn id="7" dur="500"/>
                                        <p:tgtEl>
                                          <p:spTgt spid="321540"/>
                                        </p:tgtEl>
                                      </p:cBhvr>
                                    </p:animEffect>
                                  </p:childTnLst>
                                </p:cTn>
                              </p:par>
                              <p:par>
                                <p:cTn id="8" presetID="10" presetClass="entr" presetSubtype="0" fill="hold" nodeType="withEffect">
                                  <p:stCondLst>
                                    <p:cond delay="0"/>
                                  </p:stCondLst>
                                  <p:childTnLst>
                                    <p:set>
                                      <p:cBhvr>
                                        <p:cTn id="9" dur="1" fill="hold">
                                          <p:stCondLst>
                                            <p:cond delay="0"/>
                                          </p:stCondLst>
                                        </p:cTn>
                                        <p:tgtEl>
                                          <p:spTgt spid="321742"/>
                                        </p:tgtEl>
                                        <p:attrNameLst>
                                          <p:attrName>style.visibility</p:attrName>
                                        </p:attrNameLst>
                                      </p:cBhvr>
                                      <p:to>
                                        <p:strVal val="visible"/>
                                      </p:to>
                                    </p:set>
                                    <p:animEffect transition="in" filter="fade">
                                      <p:cBhvr>
                                        <p:cTn id="10" dur="500"/>
                                        <p:tgtEl>
                                          <p:spTgt spid="321742"/>
                                        </p:tgtEl>
                                      </p:cBhvr>
                                    </p:animEffect>
                                  </p:childTnLst>
                                </p:cTn>
                              </p:par>
                              <p:par>
                                <p:cTn id="11" presetID="10" presetClass="entr" presetSubtype="0" fill="hold" nodeType="withEffect">
                                  <p:stCondLst>
                                    <p:cond delay="0"/>
                                  </p:stCondLst>
                                  <p:childTnLst>
                                    <p:set>
                                      <p:cBhvr>
                                        <p:cTn id="12" dur="1" fill="hold">
                                          <p:stCondLst>
                                            <p:cond delay="0"/>
                                          </p:stCondLst>
                                        </p:cTn>
                                        <p:tgtEl>
                                          <p:spTgt spid="321713"/>
                                        </p:tgtEl>
                                        <p:attrNameLst>
                                          <p:attrName>style.visibility</p:attrName>
                                        </p:attrNameLst>
                                      </p:cBhvr>
                                      <p:to>
                                        <p:strVal val="visible"/>
                                      </p:to>
                                    </p:set>
                                    <p:animEffect transition="in" filter="fade">
                                      <p:cBhvr>
                                        <p:cTn id="13" dur="500"/>
                                        <p:tgtEl>
                                          <p:spTgt spid="321713"/>
                                        </p:tgtEl>
                                      </p:cBhvr>
                                    </p:animEffect>
                                  </p:childTnLst>
                                </p:cTn>
                              </p:par>
                              <p:par>
                                <p:cTn id="14" presetID="10" presetClass="entr" presetSubtype="0" fill="hold" nodeType="withEffect">
                                  <p:stCondLst>
                                    <p:cond delay="0"/>
                                  </p:stCondLst>
                                  <p:childTnLst>
                                    <p:set>
                                      <p:cBhvr>
                                        <p:cTn id="15" dur="1" fill="hold">
                                          <p:stCondLst>
                                            <p:cond delay="0"/>
                                          </p:stCondLst>
                                        </p:cTn>
                                        <p:tgtEl>
                                          <p:spTgt spid="321715"/>
                                        </p:tgtEl>
                                        <p:attrNameLst>
                                          <p:attrName>style.visibility</p:attrName>
                                        </p:attrNameLst>
                                      </p:cBhvr>
                                      <p:to>
                                        <p:strVal val="visible"/>
                                      </p:to>
                                    </p:set>
                                    <p:animEffect transition="in" filter="fade">
                                      <p:cBhvr>
                                        <p:cTn id="16" dur="500"/>
                                        <p:tgtEl>
                                          <p:spTgt spid="321715"/>
                                        </p:tgtEl>
                                      </p:cBhvr>
                                    </p:animEffect>
                                  </p:childTnLst>
                                </p:cTn>
                              </p:par>
                              <p:par>
                                <p:cTn id="17" presetID="10" presetClass="entr" presetSubtype="0" fill="hold" nodeType="withEffect">
                                  <p:stCondLst>
                                    <p:cond delay="0"/>
                                  </p:stCondLst>
                                  <p:childTnLst>
                                    <p:set>
                                      <p:cBhvr>
                                        <p:cTn id="18" dur="1" fill="hold">
                                          <p:stCondLst>
                                            <p:cond delay="0"/>
                                          </p:stCondLst>
                                        </p:cTn>
                                        <p:tgtEl>
                                          <p:spTgt spid="321717"/>
                                        </p:tgtEl>
                                        <p:attrNameLst>
                                          <p:attrName>style.visibility</p:attrName>
                                        </p:attrNameLst>
                                      </p:cBhvr>
                                      <p:to>
                                        <p:strVal val="visible"/>
                                      </p:to>
                                    </p:set>
                                    <p:animEffect transition="in" filter="fade">
                                      <p:cBhvr>
                                        <p:cTn id="19" dur="500"/>
                                        <p:tgtEl>
                                          <p:spTgt spid="321717"/>
                                        </p:tgtEl>
                                      </p:cBhvr>
                                    </p:animEffect>
                                  </p:childTnLst>
                                </p:cTn>
                              </p:par>
                              <p:par>
                                <p:cTn id="20" presetID="10" presetClass="entr" presetSubtype="0" fill="hold" nodeType="withEffect">
                                  <p:stCondLst>
                                    <p:cond delay="0"/>
                                  </p:stCondLst>
                                  <p:childTnLst>
                                    <p:set>
                                      <p:cBhvr>
                                        <p:cTn id="21" dur="1" fill="hold">
                                          <p:stCondLst>
                                            <p:cond delay="0"/>
                                          </p:stCondLst>
                                        </p:cTn>
                                        <p:tgtEl>
                                          <p:spTgt spid="321719"/>
                                        </p:tgtEl>
                                        <p:attrNameLst>
                                          <p:attrName>style.visibility</p:attrName>
                                        </p:attrNameLst>
                                      </p:cBhvr>
                                      <p:to>
                                        <p:strVal val="visible"/>
                                      </p:to>
                                    </p:set>
                                    <p:animEffect transition="in" filter="fade">
                                      <p:cBhvr>
                                        <p:cTn id="22" dur="500"/>
                                        <p:tgtEl>
                                          <p:spTgt spid="321719"/>
                                        </p:tgtEl>
                                      </p:cBhvr>
                                    </p:animEffect>
                                  </p:childTnLst>
                                </p:cTn>
                              </p:par>
                              <p:par>
                                <p:cTn id="23" presetID="10" presetClass="entr" presetSubtype="0" fill="hold" nodeType="withEffect">
                                  <p:stCondLst>
                                    <p:cond delay="0"/>
                                  </p:stCondLst>
                                  <p:childTnLst>
                                    <p:set>
                                      <p:cBhvr>
                                        <p:cTn id="24" dur="1" fill="hold">
                                          <p:stCondLst>
                                            <p:cond delay="0"/>
                                          </p:stCondLst>
                                        </p:cTn>
                                        <p:tgtEl>
                                          <p:spTgt spid="321721"/>
                                        </p:tgtEl>
                                        <p:attrNameLst>
                                          <p:attrName>style.visibility</p:attrName>
                                        </p:attrNameLst>
                                      </p:cBhvr>
                                      <p:to>
                                        <p:strVal val="visible"/>
                                      </p:to>
                                    </p:set>
                                    <p:animEffect transition="in" filter="fade">
                                      <p:cBhvr>
                                        <p:cTn id="25" dur="500"/>
                                        <p:tgtEl>
                                          <p:spTgt spid="321721"/>
                                        </p:tgtEl>
                                      </p:cBhvr>
                                    </p:animEffect>
                                  </p:childTnLst>
                                </p:cTn>
                              </p:par>
                              <p:par>
                                <p:cTn id="26" presetID="10" presetClass="entr" presetSubtype="0" fill="hold" nodeType="withEffect">
                                  <p:stCondLst>
                                    <p:cond delay="0"/>
                                  </p:stCondLst>
                                  <p:childTnLst>
                                    <p:set>
                                      <p:cBhvr>
                                        <p:cTn id="27" dur="1" fill="hold">
                                          <p:stCondLst>
                                            <p:cond delay="0"/>
                                          </p:stCondLst>
                                        </p:cTn>
                                        <p:tgtEl>
                                          <p:spTgt spid="321723"/>
                                        </p:tgtEl>
                                        <p:attrNameLst>
                                          <p:attrName>style.visibility</p:attrName>
                                        </p:attrNameLst>
                                      </p:cBhvr>
                                      <p:to>
                                        <p:strVal val="visible"/>
                                      </p:to>
                                    </p:set>
                                    <p:animEffect transition="in" filter="fade">
                                      <p:cBhvr>
                                        <p:cTn id="28" dur="500"/>
                                        <p:tgtEl>
                                          <p:spTgt spid="321723"/>
                                        </p:tgtEl>
                                      </p:cBhvr>
                                    </p:animEffect>
                                  </p:childTnLst>
                                </p:cTn>
                              </p:par>
                              <p:par>
                                <p:cTn id="29" presetID="10" presetClass="entr" presetSubtype="0" fill="hold" nodeType="withEffect">
                                  <p:stCondLst>
                                    <p:cond delay="0"/>
                                  </p:stCondLst>
                                  <p:childTnLst>
                                    <p:set>
                                      <p:cBhvr>
                                        <p:cTn id="30" dur="1" fill="hold">
                                          <p:stCondLst>
                                            <p:cond delay="0"/>
                                          </p:stCondLst>
                                        </p:cTn>
                                        <p:tgtEl>
                                          <p:spTgt spid="321725"/>
                                        </p:tgtEl>
                                        <p:attrNameLst>
                                          <p:attrName>style.visibility</p:attrName>
                                        </p:attrNameLst>
                                      </p:cBhvr>
                                      <p:to>
                                        <p:strVal val="visible"/>
                                      </p:to>
                                    </p:set>
                                    <p:animEffect transition="in" filter="fade">
                                      <p:cBhvr>
                                        <p:cTn id="31" dur="500"/>
                                        <p:tgtEl>
                                          <p:spTgt spid="321725"/>
                                        </p:tgtEl>
                                      </p:cBhvr>
                                    </p:animEffect>
                                  </p:childTnLst>
                                </p:cTn>
                              </p:par>
                              <p:par>
                                <p:cTn id="32" presetID="10" presetClass="entr" presetSubtype="0" fill="hold" nodeType="withEffect">
                                  <p:stCondLst>
                                    <p:cond delay="0"/>
                                  </p:stCondLst>
                                  <p:childTnLst>
                                    <p:set>
                                      <p:cBhvr>
                                        <p:cTn id="33" dur="1" fill="hold">
                                          <p:stCondLst>
                                            <p:cond delay="0"/>
                                          </p:stCondLst>
                                        </p:cTn>
                                        <p:tgtEl>
                                          <p:spTgt spid="321727"/>
                                        </p:tgtEl>
                                        <p:attrNameLst>
                                          <p:attrName>style.visibility</p:attrName>
                                        </p:attrNameLst>
                                      </p:cBhvr>
                                      <p:to>
                                        <p:strVal val="visible"/>
                                      </p:to>
                                    </p:set>
                                    <p:animEffect transition="in" filter="fade">
                                      <p:cBhvr>
                                        <p:cTn id="34" dur="500"/>
                                        <p:tgtEl>
                                          <p:spTgt spid="321727"/>
                                        </p:tgtEl>
                                      </p:cBhvr>
                                    </p:animEffect>
                                  </p:childTnLst>
                                </p:cTn>
                              </p:par>
                              <p:par>
                                <p:cTn id="35" presetID="10" presetClass="entr" presetSubtype="0" fill="hold" nodeType="withEffect">
                                  <p:stCondLst>
                                    <p:cond delay="0"/>
                                  </p:stCondLst>
                                  <p:childTnLst>
                                    <p:set>
                                      <p:cBhvr>
                                        <p:cTn id="36" dur="1" fill="hold">
                                          <p:stCondLst>
                                            <p:cond delay="0"/>
                                          </p:stCondLst>
                                        </p:cTn>
                                        <p:tgtEl>
                                          <p:spTgt spid="321729"/>
                                        </p:tgtEl>
                                        <p:attrNameLst>
                                          <p:attrName>style.visibility</p:attrName>
                                        </p:attrNameLst>
                                      </p:cBhvr>
                                      <p:to>
                                        <p:strVal val="visible"/>
                                      </p:to>
                                    </p:set>
                                    <p:animEffect transition="in" filter="fade">
                                      <p:cBhvr>
                                        <p:cTn id="37" dur="500"/>
                                        <p:tgtEl>
                                          <p:spTgt spid="321729"/>
                                        </p:tgtEl>
                                      </p:cBhvr>
                                    </p:animEffect>
                                  </p:childTnLst>
                                </p:cTn>
                              </p:par>
                              <p:par>
                                <p:cTn id="38" presetID="10" presetClass="entr" presetSubtype="0" fill="hold" nodeType="withEffect">
                                  <p:stCondLst>
                                    <p:cond delay="0"/>
                                  </p:stCondLst>
                                  <p:childTnLst>
                                    <p:set>
                                      <p:cBhvr>
                                        <p:cTn id="39" dur="1" fill="hold">
                                          <p:stCondLst>
                                            <p:cond delay="0"/>
                                          </p:stCondLst>
                                        </p:cTn>
                                        <p:tgtEl>
                                          <p:spTgt spid="321731"/>
                                        </p:tgtEl>
                                        <p:attrNameLst>
                                          <p:attrName>style.visibility</p:attrName>
                                        </p:attrNameLst>
                                      </p:cBhvr>
                                      <p:to>
                                        <p:strVal val="visible"/>
                                      </p:to>
                                    </p:set>
                                    <p:animEffect transition="in" filter="fade">
                                      <p:cBhvr>
                                        <p:cTn id="40" dur="500"/>
                                        <p:tgtEl>
                                          <p:spTgt spid="321731"/>
                                        </p:tgtEl>
                                      </p:cBhvr>
                                    </p:animEffect>
                                  </p:childTnLst>
                                </p:cTn>
                              </p:par>
                              <p:par>
                                <p:cTn id="41" presetID="10" presetClass="entr" presetSubtype="0" fill="hold" nodeType="withEffect">
                                  <p:stCondLst>
                                    <p:cond delay="0"/>
                                  </p:stCondLst>
                                  <p:childTnLst>
                                    <p:set>
                                      <p:cBhvr>
                                        <p:cTn id="42" dur="1" fill="hold">
                                          <p:stCondLst>
                                            <p:cond delay="0"/>
                                          </p:stCondLst>
                                        </p:cTn>
                                        <p:tgtEl>
                                          <p:spTgt spid="321733"/>
                                        </p:tgtEl>
                                        <p:attrNameLst>
                                          <p:attrName>style.visibility</p:attrName>
                                        </p:attrNameLst>
                                      </p:cBhvr>
                                      <p:to>
                                        <p:strVal val="visible"/>
                                      </p:to>
                                    </p:set>
                                    <p:animEffect transition="in" filter="fade">
                                      <p:cBhvr>
                                        <p:cTn id="43" dur="500"/>
                                        <p:tgtEl>
                                          <p:spTgt spid="321733"/>
                                        </p:tgtEl>
                                      </p:cBhvr>
                                    </p:animEffect>
                                  </p:childTnLst>
                                </p:cTn>
                              </p:par>
                              <p:par>
                                <p:cTn id="44" presetID="10" presetClass="entr" presetSubtype="0" fill="hold" nodeType="withEffect">
                                  <p:stCondLst>
                                    <p:cond delay="0"/>
                                  </p:stCondLst>
                                  <p:childTnLst>
                                    <p:set>
                                      <p:cBhvr>
                                        <p:cTn id="45" dur="1" fill="hold">
                                          <p:stCondLst>
                                            <p:cond delay="0"/>
                                          </p:stCondLst>
                                        </p:cTn>
                                        <p:tgtEl>
                                          <p:spTgt spid="321735"/>
                                        </p:tgtEl>
                                        <p:attrNameLst>
                                          <p:attrName>style.visibility</p:attrName>
                                        </p:attrNameLst>
                                      </p:cBhvr>
                                      <p:to>
                                        <p:strVal val="visible"/>
                                      </p:to>
                                    </p:set>
                                    <p:animEffect transition="in" filter="fade">
                                      <p:cBhvr>
                                        <p:cTn id="46" dur="500"/>
                                        <p:tgtEl>
                                          <p:spTgt spid="321735"/>
                                        </p:tgtEl>
                                      </p:cBhvr>
                                    </p:animEffect>
                                  </p:childTnLst>
                                </p:cTn>
                              </p:par>
                              <p:par>
                                <p:cTn id="47" presetID="10" presetClass="entr" presetSubtype="0" fill="hold" nodeType="withEffect">
                                  <p:stCondLst>
                                    <p:cond delay="0"/>
                                  </p:stCondLst>
                                  <p:childTnLst>
                                    <p:set>
                                      <p:cBhvr>
                                        <p:cTn id="48" dur="1" fill="hold">
                                          <p:stCondLst>
                                            <p:cond delay="0"/>
                                          </p:stCondLst>
                                        </p:cTn>
                                        <p:tgtEl>
                                          <p:spTgt spid="321737"/>
                                        </p:tgtEl>
                                        <p:attrNameLst>
                                          <p:attrName>style.visibility</p:attrName>
                                        </p:attrNameLst>
                                      </p:cBhvr>
                                      <p:to>
                                        <p:strVal val="visible"/>
                                      </p:to>
                                    </p:set>
                                    <p:animEffect transition="in" filter="fade">
                                      <p:cBhvr>
                                        <p:cTn id="49" dur="500"/>
                                        <p:tgtEl>
                                          <p:spTgt spid="321737"/>
                                        </p:tgtEl>
                                      </p:cBhvr>
                                    </p:animEffect>
                                  </p:childTnLst>
                                </p:cTn>
                              </p:par>
                              <p:par>
                                <p:cTn id="50" presetID="10" presetClass="entr" presetSubtype="0" fill="hold" nodeType="withEffect">
                                  <p:stCondLst>
                                    <p:cond delay="0"/>
                                  </p:stCondLst>
                                  <p:childTnLst>
                                    <p:set>
                                      <p:cBhvr>
                                        <p:cTn id="51" dur="1" fill="hold">
                                          <p:stCondLst>
                                            <p:cond delay="0"/>
                                          </p:stCondLst>
                                        </p:cTn>
                                        <p:tgtEl>
                                          <p:spTgt spid="321739"/>
                                        </p:tgtEl>
                                        <p:attrNameLst>
                                          <p:attrName>style.visibility</p:attrName>
                                        </p:attrNameLst>
                                      </p:cBhvr>
                                      <p:to>
                                        <p:strVal val="visible"/>
                                      </p:to>
                                    </p:set>
                                    <p:animEffect transition="in" filter="fade">
                                      <p:cBhvr>
                                        <p:cTn id="52" dur="500"/>
                                        <p:tgtEl>
                                          <p:spTgt spid="3217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1741"/>
                                        </p:tgtEl>
                                        <p:attrNameLst>
                                          <p:attrName>style.visibility</p:attrName>
                                        </p:attrNameLst>
                                      </p:cBhvr>
                                      <p:to>
                                        <p:strVal val="visible"/>
                                      </p:to>
                                    </p:set>
                                    <p:animEffect transition="in" filter="fade">
                                      <p:cBhvr>
                                        <p:cTn id="55" dur="500"/>
                                        <p:tgtEl>
                                          <p:spTgt spid="3217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1743"/>
                                        </p:tgtEl>
                                        <p:attrNameLst>
                                          <p:attrName>style.visibility</p:attrName>
                                        </p:attrNameLst>
                                      </p:cBhvr>
                                      <p:to>
                                        <p:strVal val="visible"/>
                                      </p:to>
                                    </p:set>
                                    <p:animEffect transition="in" filter="fade">
                                      <p:cBhvr>
                                        <p:cTn id="58" dur="500"/>
                                        <p:tgtEl>
                                          <p:spTgt spid="321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p:bldP spid="321741" grpId="0"/>
      <p:bldP spid="32174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4505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322564" name="Text Box 4"/>
          <p:cNvSpPr txBox="1">
            <a:spLocks noChangeArrowheads="1"/>
          </p:cNvSpPr>
          <p:nvPr/>
        </p:nvSpPr>
        <p:spPr bwMode="auto">
          <a:xfrm>
            <a:off x="250825" y="1557338"/>
            <a:ext cx="87852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Προτεινόμενες τιμές δεικτών εμπέδησης (</a:t>
            </a:r>
            <a:r>
              <a:rPr lang="en-US" altLang="el-GR" sz="2000"/>
              <a:t>Gazetas, 1991 </a:t>
            </a:r>
            <a:r>
              <a:rPr lang="el-GR" altLang="el-GR" sz="2000"/>
              <a:t>και </a:t>
            </a:r>
            <a:r>
              <a:rPr lang="en-US" altLang="el-GR" sz="2000"/>
              <a:t>1997)</a:t>
            </a:r>
            <a:endParaRPr lang="el-GR" altLang="el-GR" sz="2000"/>
          </a:p>
        </p:txBody>
      </p:sp>
      <p:graphicFrame>
        <p:nvGraphicFramePr>
          <p:cNvPr id="322654" name="Group 94"/>
          <p:cNvGraphicFramePr>
            <a:graphicFrameLocks noGrp="1"/>
          </p:cNvGraphicFramePr>
          <p:nvPr/>
        </p:nvGraphicFramePr>
        <p:xfrm>
          <a:off x="1547813" y="1989138"/>
          <a:ext cx="7416800" cy="4294187"/>
        </p:xfrm>
        <a:graphic>
          <a:graphicData uri="http://schemas.openxmlformats.org/drawingml/2006/table">
            <a:tbl>
              <a:tblPr/>
              <a:tblGrid>
                <a:gridCol w="1871662">
                  <a:extLst>
                    <a:ext uri="{9D8B030D-6E8A-4147-A177-3AD203B41FA5}">
                      <a16:colId xmlns:a16="http://schemas.microsoft.com/office/drawing/2014/main" val="20000"/>
                    </a:ext>
                  </a:extLst>
                </a:gridCol>
                <a:gridCol w="2736850">
                  <a:extLst>
                    <a:ext uri="{9D8B030D-6E8A-4147-A177-3AD203B41FA5}">
                      <a16:colId xmlns:a16="http://schemas.microsoft.com/office/drawing/2014/main" val="20001"/>
                    </a:ext>
                  </a:extLst>
                </a:gridCol>
                <a:gridCol w="2808288">
                  <a:extLst>
                    <a:ext uri="{9D8B030D-6E8A-4147-A177-3AD203B41FA5}">
                      <a16:colId xmlns:a16="http://schemas.microsoft.com/office/drawing/2014/main" val="20002"/>
                    </a:ext>
                  </a:extLst>
                </a:gridCol>
              </a:tblGrid>
              <a:tr h="518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Verdana" pitchFamily="34" charset="0"/>
                        </a:rPr>
                        <a:t>Μορφή απόκρισης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Verdana" pitchFamily="34" charset="0"/>
                        </a:rPr>
                        <a:t>Δυσκαμψία Κ</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Verdana" pitchFamily="34" charset="0"/>
                        </a:rPr>
                        <a:t>Δυναμικός συντελεστής δυσκαμψίας με τη συχνότητα</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Κατακόρυφη </a:t>
                      </a:r>
                      <a:r>
                        <a:rPr kumimoji="0" lang="en-US" sz="1200" b="0" i="0" u="none" strike="noStrike" cap="none" normalizeH="0" baseline="0" smtClean="0">
                          <a:ln>
                            <a:noFill/>
                          </a:ln>
                          <a:solidFill>
                            <a:schemeClr val="tx1"/>
                          </a:solidFill>
                          <a:effectLst/>
                          <a:latin typeface="Verdana" pitchFamily="34" charset="0"/>
                        </a:rPr>
                        <a:t>z</a:t>
                      </a:r>
                      <a:endParaRPr kumimoji="0" lang="el-GR" sz="1200" b="0" i="0" u="none" strike="noStrike" cap="none" normalizeH="0" baseline="0" smtClean="0">
                        <a:ln>
                          <a:noFill/>
                        </a:ln>
                        <a:solidFill>
                          <a:schemeClr val="tx1"/>
                        </a:solidFill>
                        <a:effectLst/>
                        <a:latin typeface="Verdan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Οριζόντια </a:t>
                      </a:r>
                      <a:r>
                        <a:rPr kumimoji="0" lang="en-US" sz="1200" b="0" i="0" u="none" strike="noStrike" cap="none" normalizeH="0" baseline="0" smtClean="0">
                          <a:ln>
                            <a:noFill/>
                          </a:ln>
                          <a:solidFill>
                            <a:schemeClr val="tx1"/>
                          </a:solidFill>
                          <a:effectLst/>
                          <a:latin typeface="Verdana" pitchFamily="34" charset="0"/>
                        </a:rPr>
                        <a:t>y</a:t>
                      </a:r>
                      <a:endParaRPr kumimoji="0" lang="el-GR" sz="1200"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(εγκάρσια διεύθυνση)</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Οριζόντια </a:t>
                      </a:r>
                      <a:r>
                        <a:rPr kumimoji="0" lang="en-US" sz="1200" b="0" i="0" u="none" strike="noStrike" cap="none" normalizeH="0" baseline="0" smtClean="0">
                          <a:ln>
                            <a:noFill/>
                          </a:ln>
                          <a:solidFill>
                            <a:schemeClr val="tx1"/>
                          </a:solidFill>
                          <a:effectLst/>
                          <a:latin typeface="Verdana" pitchFamily="34" charset="0"/>
                        </a:rPr>
                        <a:t>x</a:t>
                      </a:r>
                      <a:endParaRPr kumimoji="0" lang="el-GR" sz="1200"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(επιμήκης διεύθυνση)</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3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Λικνιστική </a:t>
                      </a:r>
                      <a:r>
                        <a:rPr kumimoji="0" lang="en-US" sz="1200" b="0" i="0" u="none" strike="noStrike" cap="none" normalizeH="0" baseline="0" smtClean="0">
                          <a:ln>
                            <a:noFill/>
                          </a:ln>
                          <a:solidFill>
                            <a:schemeClr val="tx1"/>
                          </a:solidFill>
                          <a:effectLst/>
                          <a:latin typeface="Verdana" pitchFamily="34" charset="0"/>
                        </a:rPr>
                        <a:t>Rx</a:t>
                      </a:r>
                      <a:endParaRPr kumimoji="0" lang="el-GR" sz="1200"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(γύρω από άξονα </a:t>
                      </a:r>
                      <a:r>
                        <a:rPr kumimoji="0" lang="en-US" sz="1200" b="0" i="0" u="none" strike="noStrike" cap="none" normalizeH="0" baseline="0" smtClean="0">
                          <a:ln>
                            <a:noFill/>
                          </a:ln>
                          <a:solidFill>
                            <a:schemeClr val="tx1"/>
                          </a:solidFill>
                          <a:effectLst/>
                          <a:latin typeface="Verdana" pitchFamily="34" charset="0"/>
                        </a:rPr>
                        <a:t>x</a:t>
                      </a:r>
                      <a:r>
                        <a:rPr kumimoji="0" lang="el-GR" sz="1200" b="0" i="0" u="none" strike="noStrike" cap="none" normalizeH="0" baseline="0" smtClean="0">
                          <a:ln>
                            <a:noFill/>
                          </a:ln>
                          <a:solidFill>
                            <a:schemeClr val="tx1"/>
                          </a:solidFill>
                          <a:effectLst/>
                          <a:latin typeface="Verdana" pitchFamily="34" charset="0"/>
                        </a:rPr>
                        <a:t>)</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3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Λικνιστική </a:t>
                      </a:r>
                      <a:r>
                        <a:rPr kumimoji="0" lang="en-US" sz="1200" b="0" i="0" u="none" strike="noStrike" cap="none" normalizeH="0" baseline="0" smtClean="0">
                          <a:ln>
                            <a:noFill/>
                          </a:ln>
                          <a:solidFill>
                            <a:schemeClr val="tx1"/>
                          </a:solidFill>
                          <a:effectLst/>
                          <a:latin typeface="Verdana" pitchFamily="34" charset="0"/>
                        </a:rPr>
                        <a:t>Ry</a:t>
                      </a:r>
                      <a:endParaRPr kumimoji="0" lang="el-GR" sz="1200"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(γύρω από άξονα </a:t>
                      </a:r>
                      <a:r>
                        <a:rPr kumimoji="0" lang="en-US" sz="1200" b="0" i="0" u="none" strike="noStrike" cap="none" normalizeH="0" baseline="0" smtClean="0">
                          <a:ln>
                            <a:noFill/>
                          </a:ln>
                          <a:solidFill>
                            <a:schemeClr val="tx1"/>
                          </a:solidFill>
                          <a:effectLst/>
                          <a:latin typeface="Verdana" pitchFamily="34" charset="0"/>
                        </a:rPr>
                        <a:t>y</a:t>
                      </a:r>
                      <a:r>
                        <a:rPr kumimoji="0" lang="el-GR" sz="1200" b="0" i="0" u="none" strike="noStrike" cap="none" normalizeH="0" baseline="0" smtClean="0">
                          <a:ln>
                            <a:noFill/>
                          </a:ln>
                          <a:solidFill>
                            <a:schemeClr val="tx1"/>
                          </a:solidFill>
                          <a:effectLst/>
                          <a:latin typeface="Verdana" pitchFamily="34" charset="0"/>
                        </a:rPr>
                        <a:t>)</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rPr>
                        <a:t>Στρεπτική</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322612" name="Object 52"/>
          <p:cNvGraphicFramePr>
            <a:graphicFrameLocks noChangeAspect="1"/>
          </p:cNvGraphicFramePr>
          <p:nvPr/>
        </p:nvGraphicFramePr>
        <p:xfrm>
          <a:off x="395288" y="4367213"/>
          <a:ext cx="701675" cy="492125"/>
        </p:xfrm>
        <a:graphic>
          <a:graphicData uri="http://schemas.openxmlformats.org/presentationml/2006/ole">
            <mc:AlternateContent xmlns:mc="http://schemas.openxmlformats.org/markup-compatibility/2006">
              <mc:Choice xmlns:v="urn:schemas-microsoft-com:vml" Requires="v">
                <p:oleObj spid="_x0000_s45116" name="Equation" r:id="rId3" imgW="545863" imgH="380835" progId="Equation.DSMT4">
                  <p:embed/>
                </p:oleObj>
              </mc:Choice>
              <mc:Fallback>
                <p:oleObj name="Equation" r:id="rId3" imgW="545863" imgH="380835" progId="Equation.DSMT4">
                  <p:embed/>
                  <p:pic>
                    <p:nvPicPr>
                      <p:cNvPr id="0" name="Object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367213"/>
                        <a:ext cx="701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2613" name="Text Box 53"/>
          <p:cNvSpPr txBox="1">
            <a:spLocks noChangeArrowheads="1"/>
          </p:cNvSpPr>
          <p:nvPr/>
        </p:nvSpPr>
        <p:spPr bwMode="auto">
          <a:xfrm>
            <a:off x="6694488" y="6453188"/>
            <a:ext cx="2341562"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1400"/>
              <a:t>G: μέτρο διάτμησης εδάφους </a:t>
            </a:r>
          </a:p>
        </p:txBody>
      </p:sp>
      <p:sp>
        <p:nvSpPr>
          <p:cNvPr id="322614" name="Text Box 54"/>
          <p:cNvSpPr txBox="1">
            <a:spLocks noChangeArrowheads="1"/>
          </p:cNvSpPr>
          <p:nvPr/>
        </p:nvSpPr>
        <p:spPr bwMode="auto">
          <a:xfrm>
            <a:off x="107950" y="2565400"/>
            <a:ext cx="1295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sz="2000" i="1"/>
              <a:t>Θεμέλια τυχούσας διατόμης</a:t>
            </a:r>
          </a:p>
        </p:txBody>
      </p:sp>
      <p:graphicFrame>
        <p:nvGraphicFramePr>
          <p:cNvPr id="322615" name="Object 55"/>
          <p:cNvGraphicFramePr>
            <a:graphicFrameLocks noChangeAspect="1"/>
          </p:cNvGraphicFramePr>
          <p:nvPr/>
        </p:nvGraphicFramePr>
        <p:xfrm>
          <a:off x="3708400" y="2616200"/>
          <a:ext cx="2327275" cy="446088"/>
        </p:xfrm>
        <a:graphic>
          <a:graphicData uri="http://schemas.openxmlformats.org/presentationml/2006/ole">
            <mc:AlternateContent xmlns:mc="http://schemas.openxmlformats.org/markup-compatibility/2006">
              <mc:Choice xmlns:v="urn:schemas-microsoft-com:vml" Requires="v">
                <p:oleObj spid="_x0000_s45117" name="Equation" r:id="rId5" imgW="1790700" imgH="342900" progId="Equation.DSMT4">
                  <p:embed/>
                </p:oleObj>
              </mc:Choice>
              <mc:Fallback>
                <p:oleObj name="Equation" r:id="rId5" imgW="1790700" imgH="342900" progId="Equation.DSMT4">
                  <p:embed/>
                  <p:pic>
                    <p:nvPicPr>
                      <p:cNvPr id="0"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616200"/>
                        <a:ext cx="23272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17" name="Object 57"/>
          <p:cNvGraphicFramePr>
            <a:graphicFrameLocks noChangeAspect="1"/>
          </p:cNvGraphicFramePr>
          <p:nvPr/>
        </p:nvGraphicFramePr>
        <p:xfrm>
          <a:off x="6326188" y="2590800"/>
          <a:ext cx="2525712" cy="511175"/>
        </p:xfrm>
        <a:graphic>
          <a:graphicData uri="http://schemas.openxmlformats.org/presentationml/2006/ole">
            <mc:AlternateContent xmlns:mc="http://schemas.openxmlformats.org/markup-compatibility/2006">
              <mc:Choice xmlns:v="urn:schemas-microsoft-com:vml" Requires="v">
                <p:oleObj spid="_x0000_s45118" name="Equation" r:id="rId7" imgW="1943100" imgH="393700" progId="Equation.DSMT4">
                  <p:embed/>
                </p:oleObj>
              </mc:Choice>
              <mc:Fallback>
                <p:oleObj name="Equation" r:id="rId7" imgW="1943100" imgH="393700" progId="Equation.DSMT4">
                  <p:embed/>
                  <p:pic>
                    <p:nvPicPr>
                      <p:cNvPr id="0" name="Object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6188" y="2590800"/>
                        <a:ext cx="25257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19" name="Object 59"/>
          <p:cNvGraphicFramePr>
            <a:graphicFrameLocks noChangeAspect="1"/>
          </p:cNvGraphicFramePr>
          <p:nvPr/>
        </p:nvGraphicFramePr>
        <p:xfrm>
          <a:off x="3708400" y="3213100"/>
          <a:ext cx="1981200" cy="446088"/>
        </p:xfrm>
        <a:graphic>
          <a:graphicData uri="http://schemas.openxmlformats.org/presentationml/2006/ole">
            <mc:AlternateContent xmlns:mc="http://schemas.openxmlformats.org/markup-compatibility/2006">
              <mc:Choice xmlns:v="urn:schemas-microsoft-com:vml" Requires="v">
                <p:oleObj spid="_x0000_s45119" name="Equation" r:id="rId9" imgW="1524000" imgH="342900" progId="Equation.DSMT4">
                  <p:embed/>
                </p:oleObj>
              </mc:Choice>
              <mc:Fallback>
                <p:oleObj name="Equation" r:id="rId9" imgW="1524000" imgH="342900" progId="Equation.DSMT4">
                  <p:embed/>
                  <p:pic>
                    <p:nvPicPr>
                      <p:cNvPr id="0" name="Object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3213100"/>
                        <a:ext cx="19812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21" name="Object 61"/>
          <p:cNvGraphicFramePr>
            <a:graphicFrameLocks noChangeAspect="1"/>
          </p:cNvGraphicFramePr>
          <p:nvPr/>
        </p:nvGraphicFramePr>
        <p:xfrm>
          <a:off x="6346825" y="3187700"/>
          <a:ext cx="2359025" cy="511175"/>
        </p:xfrm>
        <a:graphic>
          <a:graphicData uri="http://schemas.openxmlformats.org/presentationml/2006/ole">
            <mc:AlternateContent xmlns:mc="http://schemas.openxmlformats.org/markup-compatibility/2006">
              <mc:Choice xmlns:v="urn:schemas-microsoft-com:vml" Requires="v">
                <p:oleObj spid="_x0000_s45120" name="Equation" r:id="rId11" imgW="1815312" imgH="393529" progId="Equation.DSMT4">
                  <p:embed/>
                </p:oleObj>
              </mc:Choice>
              <mc:Fallback>
                <p:oleObj name="Equation" r:id="rId11" imgW="1815312" imgH="393529" progId="Equation.DSMT4">
                  <p:embed/>
                  <p:pic>
                    <p:nvPicPr>
                      <p:cNvPr id="0" name="Object 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6825" y="3187700"/>
                        <a:ext cx="2359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23" name="Object 63"/>
          <p:cNvGraphicFramePr>
            <a:graphicFrameLocks noChangeAspect="1"/>
          </p:cNvGraphicFramePr>
          <p:nvPr/>
        </p:nvGraphicFramePr>
        <p:xfrm>
          <a:off x="3648075" y="3814763"/>
          <a:ext cx="2343150" cy="511175"/>
        </p:xfrm>
        <a:graphic>
          <a:graphicData uri="http://schemas.openxmlformats.org/presentationml/2006/ole">
            <mc:AlternateContent xmlns:mc="http://schemas.openxmlformats.org/markup-compatibility/2006">
              <mc:Choice xmlns:v="urn:schemas-microsoft-com:vml" Requires="v">
                <p:oleObj spid="_x0000_s45121" name="Equation" r:id="rId13" imgW="1803400" imgH="393700" progId="Equation.DSMT4">
                  <p:embed/>
                </p:oleObj>
              </mc:Choice>
              <mc:Fallback>
                <p:oleObj name="Equation" r:id="rId13" imgW="1803400" imgH="393700" progId="Equation.DSMT4">
                  <p:embed/>
                  <p:pic>
                    <p:nvPicPr>
                      <p:cNvPr id="0" name="Object 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8075" y="3814763"/>
                        <a:ext cx="23431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25" name="Object 65"/>
          <p:cNvGraphicFramePr>
            <a:graphicFrameLocks noChangeAspect="1"/>
          </p:cNvGraphicFramePr>
          <p:nvPr/>
        </p:nvGraphicFramePr>
        <p:xfrm>
          <a:off x="7258050" y="3933825"/>
          <a:ext cx="528638" cy="247650"/>
        </p:xfrm>
        <a:graphic>
          <a:graphicData uri="http://schemas.openxmlformats.org/presentationml/2006/ole">
            <mc:AlternateContent xmlns:mc="http://schemas.openxmlformats.org/markup-compatibility/2006">
              <mc:Choice xmlns:v="urn:schemas-microsoft-com:vml" Requires="v">
                <p:oleObj spid="_x0000_s45122" name="Equation" r:id="rId15" imgW="406224" imgH="190417" progId="Equation.DSMT4">
                  <p:embed/>
                </p:oleObj>
              </mc:Choice>
              <mc:Fallback>
                <p:oleObj name="Equation" r:id="rId15" imgW="406224" imgH="190417" progId="Equation.DSMT4">
                  <p:embed/>
                  <p:pic>
                    <p:nvPicPr>
                      <p:cNvPr id="0" name="Object 6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8050" y="3933825"/>
                        <a:ext cx="5286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27" name="Object 67"/>
          <p:cNvGraphicFramePr>
            <a:graphicFrameLocks noChangeAspect="1"/>
          </p:cNvGraphicFramePr>
          <p:nvPr/>
        </p:nvGraphicFramePr>
        <p:xfrm>
          <a:off x="3429000" y="4437063"/>
          <a:ext cx="2773363" cy="544512"/>
        </p:xfrm>
        <a:graphic>
          <a:graphicData uri="http://schemas.openxmlformats.org/presentationml/2006/ole">
            <mc:AlternateContent xmlns:mc="http://schemas.openxmlformats.org/markup-compatibility/2006">
              <mc:Choice xmlns:v="urn:schemas-microsoft-com:vml" Requires="v">
                <p:oleObj spid="_x0000_s45123" name="Equation" r:id="rId17" imgW="2133600" imgH="419100" progId="Equation.DSMT4">
                  <p:embed/>
                </p:oleObj>
              </mc:Choice>
              <mc:Fallback>
                <p:oleObj name="Equation" r:id="rId17" imgW="2133600" imgH="419100" progId="Equation.DSMT4">
                  <p:embed/>
                  <p:pic>
                    <p:nvPicPr>
                      <p:cNvPr id="0" name="Object 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29000" y="4437063"/>
                        <a:ext cx="277336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29" name="Object 69"/>
          <p:cNvGraphicFramePr>
            <a:graphicFrameLocks noChangeAspect="1"/>
          </p:cNvGraphicFramePr>
          <p:nvPr/>
        </p:nvGraphicFramePr>
        <p:xfrm>
          <a:off x="6994525" y="4581525"/>
          <a:ext cx="1254125" cy="247650"/>
        </p:xfrm>
        <a:graphic>
          <a:graphicData uri="http://schemas.openxmlformats.org/presentationml/2006/ole">
            <mc:AlternateContent xmlns:mc="http://schemas.openxmlformats.org/markup-compatibility/2006">
              <mc:Choice xmlns:v="urn:schemas-microsoft-com:vml" Requires="v">
                <p:oleObj spid="_x0000_s45124" name="Equation" r:id="rId19" imgW="965200" imgH="190500" progId="Equation.DSMT4">
                  <p:embed/>
                </p:oleObj>
              </mc:Choice>
              <mc:Fallback>
                <p:oleObj name="Equation" r:id="rId19" imgW="965200" imgH="190500" progId="Equation.DSMT4">
                  <p:embed/>
                  <p:pic>
                    <p:nvPicPr>
                      <p:cNvPr id="0" name="Object 6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94525" y="4581525"/>
                        <a:ext cx="1254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31" name="Object 71"/>
          <p:cNvGraphicFramePr>
            <a:graphicFrameLocks noChangeAspect="1"/>
          </p:cNvGraphicFramePr>
          <p:nvPr/>
        </p:nvGraphicFramePr>
        <p:xfrm>
          <a:off x="4076700" y="5072063"/>
          <a:ext cx="1682750" cy="544512"/>
        </p:xfrm>
        <a:graphic>
          <a:graphicData uri="http://schemas.openxmlformats.org/presentationml/2006/ole">
            <mc:AlternateContent xmlns:mc="http://schemas.openxmlformats.org/markup-compatibility/2006">
              <mc:Choice xmlns:v="urn:schemas-microsoft-com:vml" Requires="v">
                <p:oleObj spid="_x0000_s45125" name="Equation" r:id="rId21" imgW="1295400" imgH="419100" progId="Equation.DSMT4">
                  <p:embed/>
                </p:oleObj>
              </mc:Choice>
              <mc:Fallback>
                <p:oleObj name="Equation" r:id="rId21" imgW="1295400" imgH="419100" progId="Equation.DSMT4">
                  <p:embed/>
                  <p:pic>
                    <p:nvPicPr>
                      <p:cNvPr id="0" name="Object 7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76700" y="5072063"/>
                        <a:ext cx="16827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33" name="Object 73"/>
          <p:cNvGraphicFramePr>
            <a:graphicFrameLocks noChangeAspect="1"/>
          </p:cNvGraphicFramePr>
          <p:nvPr/>
        </p:nvGraphicFramePr>
        <p:xfrm>
          <a:off x="6300788" y="5038725"/>
          <a:ext cx="2128837" cy="263525"/>
        </p:xfrm>
        <a:graphic>
          <a:graphicData uri="http://schemas.openxmlformats.org/presentationml/2006/ole">
            <mc:AlternateContent xmlns:mc="http://schemas.openxmlformats.org/markup-compatibility/2006">
              <mc:Choice xmlns:v="urn:schemas-microsoft-com:vml" Requires="v">
                <p:oleObj spid="_x0000_s45126" name="Equation" r:id="rId23" imgW="1637589" imgH="203112" progId="Equation.DSMT4">
                  <p:embed/>
                </p:oleObj>
              </mc:Choice>
              <mc:Fallback>
                <p:oleObj name="Equation" r:id="rId23" imgW="1637589" imgH="203112" progId="Equation.DSMT4">
                  <p:embed/>
                  <p:pic>
                    <p:nvPicPr>
                      <p:cNvPr id="0" name="Object 7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00788" y="5038725"/>
                        <a:ext cx="21288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35" name="Object 75"/>
          <p:cNvGraphicFramePr>
            <a:graphicFrameLocks noChangeAspect="1"/>
          </p:cNvGraphicFramePr>
          <p:nvPr/>
        </p:nvGraphicFramePr>
        <p:xfrm>
          <a:off x="6303963" y="5157788"/>
          <a:ext cx="2657475" cy="544512"/>
        </p:xfrm>
        <a:graphic>
          <a:graphicData uri="http://schemas.openxmlformats.org/presentationml/2006/ole">
            <mc:AlternateContent xmlns:mc="http://schemas.openxmlformats.org/markup-compatibility/2006">
              <mc:Choice xmlns:v="urn:schemas-microsoft-com:vml" Requires="v">
                <p:oleObj spid="_x0000_s45127" name="Equation" r:id="rId25" imgW="2044700" imgH="419100" progId="Equation.DSMT4">
                  <p:embed/>
                </p:oleObj>
              </mc:Choice>
              <mc:Fallback>
                <p:oleObj name="Equation" r:id="rId25" imgW="2044700" imgH="419100" progId="Equation.DSMT4">
                  <p:embed/>
                  <p:pic>
                    <p:nvPicPr>
                      <p:cNvPr id="0" name="Object 7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03963" y="5157788"/>
                        <a:ext cx="26574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37" name="Object 77"/>
          <p:cNvGraphicFramePr>
            <a:graphicFrameLocks noChangeAspect="1"/>
          </p:cNvGraphicFramePr>
          <p:nvPr/>
        </p:nvGraphicFramePr>
        <p:xfrm>
          <a:off x="3708400" y="5686425"/>
          <a:ext cx="2195513" cy="611188"/>
        </p:xfrm>
        <a:graphic>
          <a:graphicData uri="http://schemas.openxmlformats.org/presentationml/2006/ole">
            <mc:AlternateContent xmlns:mc="http://schemas.openxmlformats.org/markup-compatibility/2006">
              <mc:Choice xmlns:v="urn:schemas-microsoft-com:vml" Requires="v">
                <p:oleObj spid="_x0000_s45128" name="Equation" r:id="rId27" imgW="1689100" imgH="469900" progId="Equation.DSMT4">
                  <p:embed/>
                </p:oleObj>
              </mc:Choice>
              <mc:Fallback>
                <p:oleObj name="Equation" r:id="rId27" imgW="1689100" imgH="469900" progId="Equation.DSMT4">
                  <p:embed/>
                  <p:pic>
                    <p:nvPicPr>
                      <p:cNvPr id="0" name="Object 7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08400" y="5686425"/>
                        <a:ext cx="219551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39" name="Object 79"/>
          <p:cNvGraphicFramePr>
            <a:graphicFrameLocks noChangeAspect="1"/>
          </p:cNvGraphicFramePr>
          <p:nvPr/>
        </p:nvGraphicFramePr>
        <p:xfrm>
          <a:off x="7019925" y="5876925"/>
          <a:ext cx="1204913" cy="247650"/>
        </p:xfrm>
        <a:graphic>
          <a:graphicData uri="http://schemas.openxmlformats.org/presentationml/2006/ole">
            <mc:AlternateContent xmlns:mc="http://schemas.openxmlformats.org/markup-compatibility/2006">
              <mc:Choice xmlns:v="urn:schemas-microsoft-com:vml" Requires="v">
                <p:oleObj spid="_x0000_s45129" name="Equation" r:id="rId29" imgW="927100" imgH="190500" progId="Equation.DSMT4">
                  <p:embed/>
                </p:oleObj>
              </mc:Choice>
              <mc:Fallback>
                <p:oleObj name="Equation" r:id="rId29" imgW="927100" imgH="190500" progId="Equation.DSMT4">
                  <p:embed/>
                  <p:pic>
                    <p:nvPicPr>
                      <p:cNvPr id="0" name="Object 7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19925" y="5876925"/>
                        <a:ext cx="12049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41" name="Object 81"/>
          <p:cNvGraphicFramePr>
            <a:graphicFrameLocks noChangeAspect="1"/>
          </p:cNvGraphicFramePr>
          <p:nvPr/>
        </p:nvGraphicFramePr>
        <p:xfrm>
          <a:off x="468313" y="5014913"/>
          <a:ext cx="644525" cy="446087"/>
        </p:xfrm>
        <a:graphic>
          <a:graphicData uri="http://schemas.openxmlformats.org/presentationml/2006/ole">
            <mc:AlternateContent xmlns:mc="http://schemas.openxmlformats.org/markup-compatibility/2006">
              <mc:Choice xmlns:v="urn:schemas-microsoft-com:vml" Requires="v">
                <p:oleObj spid="_x0000_s45130" name="Equation" r:id="rId31" imgW="495085" imgH="342751" progId="Equation.DSMT4">
                  <p:embed/>
                </p:oleObj>
              </mc:Choice>
              <mc:Fallback>
                <p:oleObj name="Equation" r:id="rId31" imgW="495085" imgH="342751" progId="Equation.DSMT4">
                  <p:embed/>
                  <p:pic>
                    <p:nvPicPr>
                      <p:cNvPr id="0" name="Object 8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8313" y="5014913"/>
                        <a:ext cx="6445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43" name="Object 83"/>
          <p:cNvGraphicFramePr>
            <a:graphicFrameLocks noChangeAspect="1"/>
          </p:cNvGraphicFramePr>
          <p:nvPr/>
        </p:nvGraphicFramePr>
        <p:xfrm>
          <a:off x="323850" y="5700713"/>
          <a:ext cx="960438" cy="249237"/>
        </p:xfrm>
        <a:graphic>
          <a:graphicData uri="http://schemas.openxmlformats.org/presentationml/2006/ole">
            <mc:AlternateContent xmlns:mc="http://schemas.openxmlformats.org/markup-compatibility/2006">
              <mc:Choice xmlns:v="urn:schemas-microsoft-com:vml" Requires="v">
                <p:oleObj spid="_x0000_s45131" name="Equation" r:id="rId33" imgW="736600" imgH="190500" progId="Equation.DSMT4">
                  <p:embed/>
                </p:oleObj>
              </mc:Choice>
              <mc:Fallback>
                <p:oleObj name="Equation" r:id="rId33" imgW="736600" imgH="190500" progId="Equation.DSMT4">
                  <p:embed/>
                  <p:pic>
                    <p:nvPicPr>
                      <p:cNvPr id="0" name="Object 8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3850" y="5700713"/>
                        <a:ext cx="96043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45" name="Object 85"/>
          <p:cNvGraphicFramePr>
            <a:graphicFrameLocks noChangeAspect="1"/>
          </p:cNvGraphicFramePr>
          <p:nvPr/>
        </p:nvGraphicFramePr>
        <p:xfrm>
          <a:off x="2336800" y="6453188"/>
          <a:ext cx="479425" cy="263525"/>
        </p:xfrm>
        <a:graphic>
          <a:graphicData uri="http://schemas.openxmlformats.org/presentationml/2006/ole">
            <mc:AlternateContent xmlns:mc="http://schemas.openxmlformats.org/markup-compatibility/2006">
              <mc:Choice xmlns:v="urn:schemas-microsoft-com:vml" Requires="v">
                <p:oleObj spid="_x0000_s45132" name="Equation" r:id="rId35" imgW="368140" imgH="203112" progId="Equation.DSMT4">
                  <p:embed/>
                </p:oleObj>
              </mc:Choice>
              <mc:Fallback>
                <p:oleObj name="Equation" r:id="rId35" imgW="368140" imgH="203112" progId="Equation.DSMT4">
                  <p:embed/>
                  <p:pic>
                    <p:nvPicPr>
                      <p:cNvPr id="0" name="Object 8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36800" y="6453188"/>
                        <a:ext cx="4794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2647" name="Object 87"/>
          <p:cNvGraphicFramePr>
            <a:graphicFrameLocks noChangeAspect="1"/>
          </p:cNvGraphicFramePr>
          <p:nvPr/>
        </p:nvGraphicFramePr>
        <p:xfrm>
          <a:off x="5145088" y="6453188"/>
          <a:ext cx="939800" cy="263525"/>
        </p:xfrm>
        <a:graphic>
          <a:graphicData uri="http://schemas.openxmlformats.org/presentationml/2006/ole">
            <mc:AlternateContent xmlns:mc="http://schemas.openxmlformats.org/markup-compatibility/2006">
              <mc:Choice xmlns:v="urn:schemas-microsoft-com:vml" Requires="v">
                <p:oleObj spid="_x0000_s45133" name="Equation" r:id="rId37" imgW="723586" imgH="203112" progId="Equation.DSMT4">
                  <p:embed/>
                </p:oleObj>
              </mc:Choice>
              <mc:Fallback>
                <p:oleObj name="Equation" r:id="rId37" imgW="723586" imgH="203112" progId="Equation.DSMT4">
                  <p:embed/>
                  <p:pic>
                    <p:nvPicPr>
                      <p:cNvPr id="0" name="Object 8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145088" y="6453188"/>
                        <a:ext cx="939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2649" name="Text Box 89"/>
          <p:cNvSpPr txBox="1">
            <a:spLocks noChangeArrowheads="1"/>
          </p:cNvSpPr>
          <p:nvPr/>
        </p:nvSpPr>
        <p:spPr bwMode="auto">
          <a:xfrm>
            <a:off x="2984500" y="6453188"/>
            <a:ext cx="234156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1400"/>
              <a:t>ροπές αδρανείας θεμελίου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2564"/>
                                        </p:tgtEl>
                                        <p:attrNameLst>
                                          <p:attrName>style.visibility</p:attrName>
                                        </p:attrNameLst>
                                      </p:cBhvr>
                                      <p:to>
                                        <p:strVal val="visible"/>
                                      </p:to>
                                    </p:set>
                                    <p:animEffect transition="in" filter="fade">
                                      <p:cBhvr>
                                        <p:cTn id="7" dur="500"/>
                                        <p:tgtEl>
                                          <p:spTgt spid="322564"/>
                                        </p:tgtEl>
                                      </p:cBhvr>
                                    </p:animEffect>
                                  </p:childTnLst>
                                </p:cTn>
                              </p:par>
                              <p:par>
                                <p:cTn id="8" presetID="10" presetClass="entr" presetSubtype="0" fill="hold" nodeType="withEffect">
                                  <p:stCondLst>
                                    <p:cond delay="0"/>
                                  </p:stCondLst>
                                  <p:childTnLst>
                                    <p:set>
                                      <p:cBhvr>
                                        <p:cTn id="9" dur="1" fill="hold">
                                          <p:stCondLst>
                                            <p:cond delay="0"/>
                                          </p:stCondLst>
                                        </p:cTn>
                                        <p:tgtEl>
                                          <p:spTgt spid="322654"/>
                                        </p:tgtEl>
                                        <p:attrNameLst>
                                          <p:attrName>style.visibility</p:attrName>
                                        </p:attrNameLst>
                                      </p:cBhvr>
                                      <p:to>
                                        <p:strVal val="visible"/>
                                      </p:to>
                                    </p:set>
                                    <p:animEffect transition="in" filter="fade">
                                      <p:cBhvr>
                                        <p:cTn id="10" dur="500"/>
                                        <p:tgtEl>
                                          <p:spTgt spid="322654"/>
                                        </p:tgtEl>
                                      </p:cBhvr>
                                    </p:animEffect>
                                  </p:childTnLst>
                                </p:cTn>
                              </p:par>
                              <p:par>
                                <p:cTn id="11" presetID="10" presetClass="entr" presetSubtype="0" fill="hold" nodeType="withEffect">
                                  <p:stCondLst>
                                    <p:cond delay="0"/>
                                  </p:stCondLst>
                                  <p:childTnLst>
                                    <p:set>
                                      <p:cBhvr>
                                        <p:cTn id="12" dur="1" fill="hold">
                                          <p:stCondLst>
                                            <p:cond delay="0"/>
                                          </p:stCondLst>
                                        </p:cTn>
                                        <p:tgtEl>
                                          <p:spTgt spid="322612"/>
                                        </p:tgtEl>
                                        <p:attrNameLst>
                                          <p:attrName>style.visibility</p:attrName>
                                        </p:attrNameLst>
                                      </p:cBhvr>
                                      <p:to>
                                        <p:strVal val="visible"/>
                                      </p:to>
                                    </p:set>
                                    <p:animEffect transition="in" filter="fade">
                                      <p:cBhvr>
                                        <p:cTn id="13" dur="500"/>
                                        <p:tgtEl>
                                          <p:spTgt spid="3226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2613"/>
                                        </p:tgtEl>
                                        <p:attrNameLst>
                                          <p:attrName>style.visibility</p:attrName>
                                        </p:attrNameLst>
                                      </p:cBhvr>
                                      <p:to>
                                        <p:strVal val="visible"/>
                                      </p:to>
                                    </p:set>
                                    <p:animEffect transition="in" filter="fade">
                                      <p:cBhvr>
                                        <p:cTn id="16" dur="500"/>
                                        <p:tgtEl>
                                          <p:spTgt spid="3226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2614"/>
                                        </p:tgtEl>
                                        <p:attrNameLst>
                                          <p:attrName>style.visibility</p:attrName>
                                        </p:attrNameLst>
                                      </p:cBhvr>
                                      <p:to>
                                        <p:strVal val="visible"/>
                                      </p:to>
                                    </p:set>
                                    <p:animEffect transition="in" filter="fade">
                                      <p:cBhvr>
                                        <p:cTn id="19" dur="500"/>
                                        <p:tgtEl>
                                          <p:spTgt spid="3226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2649"/>
                                        </p:tgtEl>
                                        <p:attrNameLst>
                                          <p:attrName>style.visibility</p:attrName>
                                        </p:attrNameLst>
                                      </p:cBhvr>
                                      <p:to>
                                        <p:strVal val="visible"/>
                                      </p:to>
                                    </p:set>
                                    <p:animEffect transition="in" filter="fade">
                                      <p:cBhvr>
                                        <p:cTn id="22" dur="500"/>
                                        <p:tgtEl>
                                          <p:spTgt spid="322649"/>
                                        </p:tgtEl>
                                      </p:cBhvr>
                                    </p:animEffect>
                                  </p:childTnLst>
                                </p:cTn>
                              </p:par>
                              <p:par>
                                <p:cTn id="23" presetID="10" presetClass="entr" presetSubtype="0" fill="hold" nodeType="withEffect">
                                  <p:stCondLst>
                                    <p:cond delay="0"/>
                                  </p:stCondLst>
                                  <p:childTnLst>
                                    <p:set>
                                      <p:cBhvr>
                                        <p:cTn id="24" dur="1" fill="hold">
                                          <p:stCondLst>
                                            <p:cond delay="0"/>
                                          </p:stCondLst>
                                        </p:cTn>
                                        <p:tgtEl>
                                          <p:spTgt spid="322641"/>
                                        </p:tgtEl>
                                        <p:attrNameLst>
                                          <p:attrName>style.visibility</p:attrName>
                                        </p:attrNameLst>
                                      </p:cBhvr>
                                      <p:to>
                                        <p:strVal val="visible"/>
                                      </p:to>
                                    </p:set>
                                    <p:animEffect transition="in" filter="fade">
                                      <p:cBhvr>
                                        <p:cTn id="25" dur="500"/>
                                        <p:tgtEl>
                                          <p:spTgt spid="322641"/>
                                        </p:tgtEl>
                                      </p:cBhvr>
                                    </p:animEffect>
                                  </p:childTnLst>
                                </p:cTn>
                              </p:par>
                              <p:par>
                                <p:cTn id="26" presetID="10" presetClass="entr" presetSubtype="0" fill="hold" nodeType="withEffect">
                                  <p:stCondLst>
                                    <p:cond delay="0"/>
                                  </p:stCondLst>
                                  <p:childTnLst>
                                    <p:set>
                                      <p:cBhvr>
                                        <p:cTn id="27" dur="1" fill="hold">
                                          <p:stCondLst>
                                            <p:cond delay="0"/>
                                          </p:stCondLst>
                                        </p:cTn>
                                        <p:tgtEl>
                                          <p:spTgt spid="322643"/>
                                        </p:tgtEl>
                                        <p:attrNameLst>
                                          <p:attrName>style.visibility</p:attrName>
                                        </p:attrNameLst>
                                      </p:cBhvr>
                                      <p:to>
                                        <p:strVal val="visible"/>
                                      </p:to>
                                    </p:set>
                                    <p:animEffect transition="in" filter="fade">
                                      <p:cBhvr>
                                        <p:cTn id="28" dur="500"/>
                                        <p:tgtEl>
                                          <p:spTgt spid="322643"/>
                                        </p:tgtEl>
                                      </p:cBhvr>
                                    </p:animEffect>
                                  </p:childTnLst>
                                </p:cTn>
                              </p:par>
                              <p:par>
                                <p:cTn id="29" presetID="10" presetClass="entr" presetSubtype="0" fill="hold" nodeType="withEffect">
                                  <p:stCondLst>
                                    <p:cond delay="0"/>
                                  </p:stCondLst>
                                  <p:childTnLst>
                                    <p:set>
                                      <p:cBhvr>
                                        <p:cTn id="30" dur="1" fill="hold">
                                          <p:stCondLst>
                                            <p:cond delay="0"/>
                                          </p:stCondLst>
                                        </p:cTn>
                                        <p:tgtEl>
                                          <p:spTgt spid="322615"/>
                                        </p:tgtEl>
                                        <p:attrNameLst>
                                          <p:attrName>style.visibility</p:attrName>
                                        </p:attrNameLst>
                                      </p:cBhvr>
                                      <p:to>
                                        <p:strVal val="visible"/>
                                      </p:to>
                                    </p:set>
                                    <p:animEffect transition="in" filter="fade">
                                      <p:cBhvr>
                                        <p:cTn id="31" dur="500"/>
                                        <p:tgtEl>
                                          <p:spTgt spid="322615"/>
                                        </p:tgtEl>
                                      </p:cBhvr>
                                    </p:animEffect>
                                  </p:childTnLst>
                                </p:cTn>
                              </p:par>
                              <p:par>
                                <p:cTn id="32" presetID="10" presetClass="entr" presetSubtype="0" fill="hold" nodeType="withEffect">
                                  <p:stCondLst>
                                    <p:cond delay="0"/>
                                  </p:stCondLst>
                                  <p:childTnLst>
                                    <p:set>
                                      <p:cBhvr>
                                        <p:cTn id="33" dur="1" fill="hold">
                                          <p:stCondLst>
                                            <p:cond delay="0"/>
                                          </p:stCondLst>
                                        </p:cTn>
                                        <p:tgtEl>
                                          <p:spTgt spid="322617"/>
                                        </p:tgtEl>
                                        <p:attrNameLst>
                                          <p:attrName>style.visibility</p:attrName>
                                        </p:attrNameLst>
                                      </p:cBhvr>
                                      <p:to>
                                        <p:strVal val="visible"/>
                                      </p:to>
                                    </p:set>
                                    <p:animEffect transition="in" filter="fade">
                                      <p:cBhvr>
                                        <p:cTn id="34" dur="500"/>
                                        <p:tgtEl>
                                          <p:spTgt spid="322617"/>
                                        </p:tgtEl>
                                      </p:cBhvr>
                                    </p:animEffect>
                                  </p:childTnLst>
                                </p:cTn>
                              </p:par>
                              <p:par>
                                <p:cTn id="35" presetID="10" presetClass="entr" presetSubtype="0" fill="hold" nodeType="withEffect">
                                  <p:stCondLst>
                                    <p:cond delay="0"/>
                                  </p:stCondLst>
                                  <p:childTnLst>
                                    <p:set>
                                      <p:cBhvr>
                                        <p:cTn id="36" dur="1" fill="hold">
                                          <p:stCondLst>
                                            <p:cond delay="0"/>
                                          </p:stCondLst>
                                        </p:cTn>
                                        <p:tgtEl>
                                          <p:spTgt spid="322621"/>
                                        </p:tgtEl>
                                        <p:attrNameLst>
                                          <p:attrName>style.visibility</p:attrName>
                                        </p:attrNameLst>
                                      </p:cBhvr>
                                      <p:to>
                                        <p:strVal val="visible"/>
                                      </p:to>
                                    </p:set>
                                    <p:animEffect transition="in" filter="fade">
                                      <p:cBhvr>
                                        <p:cTn id="37" dur="500"/>
                                        <p:tgtEl>
                                          <p:spTgt spid="322621"/>
                                        </p:tgtEl>
                                      </p:cBhvr>
                                    </p:animEffect>
                                  </p:childTnLst>
                                </p:cTn>
                              </p:par>
                              <p:par>
                                <p:cTn id="38" presetID="10" presetClass="entr" presetSubtype="0" fill="hold" nodeType="withEffect">
                                  <p:stCondLst>
                                    <p:cond delay="0"/>
                                  </p:stCondLst>
                                  <p:childTnLst>
                                    <p:set>
                                      <p:cBhvr>
                                        <p:cTn id="39" dur="1" fill="hold">
                                          <p:stCondLst>
                                            <p:cond delay="0"/>
                                          </p:stCondLst>
                                        </p:cTn>
                                        <p:tgtEl>
                                          <p:spTgt spid="322619"/>
                                        </p:tgtEl>
                                        <p:attrNameLst>
                                          <p:attrName>style.visibility</p:attrName>
                                        </p:attrNameLst>
                                      </p:cBhvr>
                                      <p:to>
                                        <p:strVal val="visible"/>
                                      </p:to>
                                    </p:set>
                                    <p:animEffect transition="in" filter="fade">
                                      <p:cBhvr>
                                        <p:cTn id="40" dur="500"/>
                                        <p:tgtEl>
                                          <p:spTgt spid="322619"/>
                                        </p:tgtEl>
                                      </p:cBhvr>
                                    </p:animEffect>
                                  </p:childTnLst>
                                </p:cTn>
                              </p:par>
                              <p:par>
                                <p:cTn id="41" presetID="10" presetClass="entr" presetSubtype="0" fill="hold" nodeType="withEffect">
                                  <p:stCondLst>
                                    <p:cond delay="0"/>
                                  </p:stCondLst>
                                  <p:childTnLst>
                                    <p:set>
                                      <p:cBhvr>
                                        <p:cTn id="42" dur="1" fill="hold">
                                          <p:stCondLst>
                                            <p:cond delay="0"/>
                                          </p:stCondLst>
                                        </p:cTn>
                                        <p:tgtEl>
                                          <p:spTgt spid="322623"/>
                                        </p:tgtEl>
                                        <p:attrNameLst>
                                          <p:attrName>style.visibility</p:attrName>
                                        </p:attrNameLst>
                                      </p:cBhvr>
                                      <p:to>
                                        <p:strVal val="visible"/>
                                      </p:to>
                                    </p:set>
                                    <p:animEffect transition="in" filter="fade">
                                      <p:cBhvr>
                                        <p:cTn id="43" dur="500"/>
                                        <p:tgtEl>
                                          <p:spTgt spid="322623"/>
                                        </p:tgtEl>
                                      </p:cBhvr>
                                    </p:animEffect>
                                  </p:childTnLst>
                                </p:cTn>
                              </p:par>
                              <p:par>
                                <p:cTn id="44" presetID="10" presetClass="entr" presetSubtype="0" fill="hold" nodeType="withEffect">
                                  <p:stCondLst>
                                    <p:cond delay="0"/>
                                  </p:stCondLst>
                                  <p:childTnLst>
                                    <p:set>
                                      <p:cBhvr>
                                        <p:cTn id="45" dur="1" fill="hold">
                                          <p:stCondLst>
                                            <p:cond delay="0"/>
                                          </p:stCondLst>
                                        </p:cTn>
                                        <p:tgtEl>
                                          <p:spTgt spid="322625"/>
                                        </p:tgtEl>
                                        <p:attrNameLst>
                                          <p:attrName>style.visibility</p:attrName>
                                        </p:attrNameLst>
                                      </p:cBhvr>
                                      <p:to>
                                        <p:strVal val="visible"/>
                                      </p:to>
                                    </p:set>
                                    <p:animEffect transition="in" filter="fade">
                                      <p:cBhvr>
                                        <p:cTn id="46" dur="500"/>
                                        <p:tgtEl>
                                          <p:spTgt spid="322625"/>
                                        </p:tgtEl>
                                      </p:cBhvr>
                                    </p:animEffect>
                                  </p:childTnLst>
                                </p:cTn>
                              </p:par>
                              <p:par>
                                <p:cTn id="47" presetID="10" presetClass="entr" presetSubtype="0" fill="hold" nodeType="withEffect">
                                  <p:stCondLst>
                                    <p:cond delay="0"/>
                                  </p:stCondLst>
                                  <p:childTnLst>
                                    <p:set>
                                      <p:cBhvr>
                                        <p:cTn id="48" dur="1" fill="hold">
                                          <p:stCondLst>
                                            <p:cond delay="0"/>
                                          </p:stCondLst>
                                        </p:cTn>
                                        <p:tgtEl>
                                          <p:spTgt spid="322629"/>
                                        </p:tgtEl>
                                        <p:attrNameLst>
                                          <p:attrName>style.visibility</p:attrName>
                                        </p:attrNameLst>
                                      </p:cBhvr>
                                      <p:to>
                                        <p:strVal val="visible"/>
                                      </p:to>
                                    </p:set>
                                    <p:animEffect transition="in" filter="fade">
                                      <p:cBhvr>
                                        <p:cTn id="49" dur="500"/>
                                        <p:tgtEl>
                                          <p:spTgt spid="322629"/>
                                        </p:tgtEl>
                                      </p:cBhvr>
                                    </p:animEffect>
                                  </p:childTnLst>
                                </p:cTn>
                              </p:par>
                              <p:par>
                                <p:cTn id="50" presetID="10" presetClass="entr" presetSubtype="0" fill="hold" nodeType="withEffect">
                                  <p:stCondLst>
                                    <p:cond delay="0"/>
                                  </p:stCondLst>
                                  <p:childTnLst>
                                    <p:set>
                                      <p:cBhvr>
                                        <p:cTn id="51" dur="1" fill="hold">
                                          <p:stCondLst>
                                            <p:cond delay="0"/>
                                          </p:stCondLst>
                                        </p:cTn>
                                        <p:tgtEl>
                                          <p:spTgt spid="322627"/>
                                        </p:tgtEl>
                                        <p:attrNameLst>
                                          <p:attrName>style.visibility</p:attrName>
                                        </p:attrNameLst>
                                      </p:cBhvr>
                                      <p:to>
                                        <p:strVal val="visible"/>
                                      </p:to>
                                    </p:set>
                                    <p:animEffect transition="in" filter="fade">
                                      <p:cBhvr>
                                        <p:cTn id="52" dur="500"/>
                                        <p:tgtEl>
                                          <p:spTgt spid="322627"/>
                                        </p:tgtEl>
                                      </p:cBhvr>
                                    </p:animEffect>
                                  </p:childTnLst>
                                </p:cTn>
                              </p:par>
                              <p:par>
                                <p:cTn id="53" presetID="10" presetClass="entr" presetSubtype="0" fill="hold" nodeType="withEffect">
                                  <p:stCondLst>
                                    <p:cond delay="0"/>
                                  </p:stCondLst>
                                  <p:childTnLst>
                                    <p:set>
                                      <p:cBhvr>
                                        <p:cTn id="54" dur="1" fill="hold">
                                          <p:stCondLst>
                                            <p:cond delay="0"/>
                                          </p:stCondLst>
                                        </p:cTn>
                                        <p:tgtEl>
                                          <p:spTgt spid="322631"/>
                                        </p:tgtEl>
                                        <p:attrNameLst>
                                          <p:attrName>style.visibility</p:attrName>
                                        </p:attrNameLst>
                                      </p:cBhvr>
                                      <p:to>
                                        <p:strVal val="visible"/>
                                      </p:to>
                                    </p:set>
                                    <p:animEffect transition="in" filter="fade">
                                      <p:cBhvr>
                                        <p:cTn id="55" dur="500"/>
                                        <p:tgtEl>
                                          <p:spTgt spid="322631"/>
                                        </p:tgtEl>
                                      </p:cBhvr>
                                    </p:animEffect>
                                  </p:childTnLst>
                                </p:cTn>
                              </p:par>
                              <p:par>
                                <p:cTn id="56" presetID="10" presetClass="entr" presetSubtype="0" fill="hold" nodeType="withEffect">
                                  <p:stCondLst>
                                    <p:cond delay="0"/>
                                  </p:stCondLst>
                                  <p:childTnLst>
                                    <p:set>
                                      <p:cBhvr>
                                        <p:cTn id="57" dur="1" fill="hold">
                                          <p:stCondLst>
                                            <p:cond delay="0"/>
                                          </p:stCondLst>
                                        </p:cTn>
                                        <p:tgtEl>
                                          <p:spTgt spid="322635"/>
                                        </p:tgtEl>
                                        <p:attrNameLst>
                                          <p:attrName>style.visibility</p:attrName>
                                        </p:attrNameLst>
                                      </p:cBhvr>
                                      <p:to>
                                        <p:strVal val="visible"/>
                                      </p:to>
                                    </p:set>
                                    <p:animEffect transition="in" filter="fade">
                                      <p:cBhvr>
                                        <p:cTn id="58" dur="500"/>
                                        <p:tgtEl>
                                          <p:spTgt spid="322635"/>
                                        </p:tgtEl>
                                      </p:cBhvr>
                                    </p:animEffect>
                                  </p:childTnLst>
                                </p:cTn>
                              </p:par>
                              <p:par>
                                <p:cTn id="59" presetID="10" presetClass="entr" presetSubtype="0" fill="hold" nodeType="withEffect">
                                  <p:stCondLst>
                                    <p:cond delay="0"/>
                                  </p:stCondLst>
                                  <p:childTnLst>
                                    <p:set>
                                      <p:cBhvr>
                                        <p:cTn id="60" dur="1" fill="hold">
                                          <p:stCondLst>
                                            <p:cond delay="0"/>
                                          </p:stCondLst>
                                        </p:cTn>
                                        <p:tgtEl>
                                          <p:spTgt spid="322633"/>
                                        </p:tgtEl>
                                        <p:attrNameLst>
                                          <p:attrName>style.visibility</p:attrName>
                                        </p:attrNameLst>
                                      </p:cBhvr>
                                      <p:to>
                                        <p:strVal val="visible"/>
                                      </p:to>
                                    </p:set>
                                    <p:animEffect transition="in" filter="fade">
                                      <p:cBhvr>
                                        <p:cTn id="61" dur="500"/>
                                        <p:tgtEl>
                                          <p:spTgt spid="322633"/>
                                        </p:tgtEl>
                                      </p:cBhvr>
                                    </p:animEffect>
                                  </p:childTnLst>
                                </p:cTn>
                              </p:par>
                              <p:par>
                                <p:cTn id="62" presetID="10" presetClass="entr" presetSubtype="0" fill="hold" nodeType="withEffect">
                                  <p:stCondLst>
                                    <p:cond delay="0"/>
                                  </p:stCondLst>
                                  <p:childTnLst>
                                    <p:set>
                                      <p:cBhvr>
                                        <p:cTn id="63" dur="1" fill="hold">
                                          <p:stCondLst>
                                            <p:cond delay="0"/>
                                          </p:stCondLst>
                                        </p:cTn>
                                        <p:tgtEl>
                                          <p:spTgt spid="322639"/>
                                        </p:tgtEl>
                                        <p:attrNameLst>
                                          <p:attrName>style.visibility</p:attrName>
                                        </p:attrNameLst>
                                      </p:cBhvr>
                                      <p:to>
                                        <p:strVal val="visible"/>
                                      </p:to>
                                    </p:set>
                                    <p:animEffect transition="in" filter="fade">
                                      <p:cBhvr>
                                        <p:cTn id="64" dur="500"/>
                                        <p:tgtEl>
                                          <p:spTgt spid="322639"/>
                                        </p:tgtEl>
                                      </p:cBhvr>
                                    </p:animEffect>
                                  </p:childTnLst>
                                </p:cTn>
                              </p:par>
                              <p:par>
                                <p:cTn id="65" presetID="10" presetClass="entr" presetSubtype="0" fill="hold" nodeType="withEffect">
                                  <p:stCondLst>
                                    <p:cond delay="0"/>
                                  </p:stCondLst>
                                  <p:childTnLst>
                                    <p:set>
                                      <p:cBhvr>
                                        <p:cTn id="66" dur="1" fill="hold">
                                          <p:stCondLst>
                                            <p:cond delay="0"/>
                                          </p:stCondLst>
                                        </p:cTn>
                                        <p:tgtEl>
                                          <p:spTgt spid="322637"/>
                                        </p:tgtEl>
                                        <p:attrNameLst>
                                          <p:attrName>style.visibility</p:attrName>
                                        </p:attrNameLst>
                                      </p:cBhvr>
                                      <p:to>
                                        <p:strVal val="visible"/>
                                      </p:to>
                                    </p:set>
                                    <p:animEffect transition="in" filter="fade">
                                      <p:cBhvr>
                                        <p:cTn id="67" dur="500"/>
                                        <p:tgtEl>
                                          <p:spTgt spid="322637"/>
                                        </p:tgtEl>
                                      </p:cBhvr>
                                    </p:animEffect>
                                  </p:childTnLst>
                                </p:cTn>
                              </p:par>
                              <p:par>
                                <p:cTn id="68" presetID="10" presetClass="entr" presetSubtype="0" fill="hold" nodeType="withEffect">
                                  <p:stCondLst>
                                    <p:cond delay="0"/>
                                  </p:stCondLst>
                                  <p:childTnLst>
                                    <p:set>
                                      <p:cBhvr>
                                        <p:cTn id="69" dur="1" fill="hold">
                                          <p:stCondLst>
                                            <p:cond delay="0"/>
                                          </p:stCondLst>
                                        </p:cTn>
                                        <p:tgtEl>
                                          <p:spTgt spid="322645"/>
                                        </p:tgtEl>
                                        <p:attrNameLst>
                                          <p:attrName>style.visibility</p:attrName>
                                        </p:attrNameLst>
                                      </p:cBhvr>
                                      <p:to>
                                        <p:strVal val="visible"/>
                                      </p:to>
                                    </p:set>
                                    <p:animEffect transition="in" filter="fade">
                                      <p:cBhvr>
                                        <p:cTn id="70" dur="500"/>
                                        <p:tgtEl>
                                          <p:spTgt spid="322645"/>
                                        </p:tgtEl>
                                      </p:cBhvr>
                                    </p:animEffect>
                                  </p:childTnLst>
                                </p:cTn>
                              </p:par>
                              <p:par>
                                <p:cTn id="71" presetID="10" presetClass="entr" presetSubtype="0" fill="hold" nodeType="withEffect">
                                  <p:stCondLst>
                                    <p:cond delay="0"/>
                                  </p:stCondLst>
                                  <p:childTnLst>
                                    <p:set>
                                      <p:cBhvr>
                                        <p:cTn id="72" dur="1" fill="hold">
                                          <p:stCondLst>
                                            <p:cond delay="0"/>
                                          </p:stCondLst>
                                        </p:cTn>
                                        <p:tgtEl>
                                          <p:spTgt spid="322647"/>
                                        </p:tgtEl>
                                        <p:attrNameLst>
                                          <p:attrName>style.visibility</p:attrName>
                                        </p:attrNameLst>
                                      </p:cBhvr>
                                      <p:to>
                                        <p:strVal val="visible"/>
                                      </p:to>
                                    </p:set>
                                    <p:animEffect transition="in" filter="fade">
                                      <p:cBhvr>
                                        <p:cTn id="73" dur="500"/>
                                        <p:tgtEl>
                                          <p:spTgt spid="32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p:bldP spid="322613" grpId="0"/>
      <p:bldP spid="322614" grpId="0"/>
      <p:bldP spid="3226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4608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323588" name="Text Box 4"/>
          <p:cNvSpPr txBox="1">
            <a:spLocks noChangeArrowheads="1"/>
          </p:cNvSpPr>
          <p:nvPr/>
        </p:nvSpPr>
        <p:spPr bwMode="auto">
          <a:xfrm>
            <a:off x="358775" y="1701800"/>
            <a:ext cx="86772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Υπολογισμός μέτρου διάτμησης εδάφους </a:t>
            </a:r>
            <a:r>
              <a:rPr lang="en-US" altLang="el-GR" sz="2000"/>
              <a:t>G</a:t>
            </a:r>
            <a:endParaRPr lang="el-GR" altLang="el-GR" sz="2000"/>
          </a:p>
        </p:txBody>
      </p:sp>
      <p:graphicFrame>
        <p:nvGraphicFramePr>
          <p:cNvPr id="323644" name="Object 60"/>
          <p:cNvGraphicFramePr>
            <a:graphicFrameLocks noChangeAspect="1"/>
          </p:cNvGraphicFramePr>
          <p:nvPr/>
        </p:nvGraphicFramePr>
        <p:xfrm>
          <a:off x="2417763" y="2393950"/>
          <a:ext cx="954087" cy="325438"/>
        </p:xfrm>
        <a:graphic>
          <a:graphicData uri="http://schemas.openxmlformats.org/presentationml/2006/ole">
            <mc:AlternateContent xmlns:mc="http://schemas.openxmlformats.org/markup-compatibility/2006">
              <mc:Choice xmlns:v="urn:schemas-microsoft-com:vml" Requires="v">
                <p:oleObj spid="_x0000_s46091" name="Equation" r:id="rId3" imgW="596641" imgH="203112" progId="Equation.DSMT4">
                  <p:embed/>
                </p:oleObj>
              </mc:Choice>
              <mc:Fallback>
                <p:oleObj name="Equation" r:id="rId3" imgW="596641" imgH="203112" progId="Equation.DSMT4">
                  <p:embed/>
                  <p:pic>
                    <p:nvPicPr>
                      <p:cNvPr id="0"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763" y="2393950"/>
                        <a:ext cx="954087"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3646" name="Object 62"/>
          <p:cNvGraphicFramePr>
            <a:graphicFrameLocks noChangeAspect="1"/>
          </p:cNvGraphicFramePr>
          <p:nvPr/>
        </p:nvGraphicFramePr>
        <p:xfrm>
          <a:off x="4167188" y="2273300"/>
          <a:ext cx="1279525" cy="630238"/>
        </p:xfrm>
        <a:graphic>
          <a:graphicData uri="http://schemas.openxmlformats.org/presentationml/2006/ole">
            <mc:AlternateContent xmlns:mc="http://schemas.openxmlformats.org/markup-compatibility/2006">
              <mc:Choice xmlns:v="urn:schemas-microsoft-com:vml" Requires="v">
                <p:oleObj spid="_x0000_s46092" name="Equation" r:id="rId5" imgW="799753" imgH="393529" progId="Equation.DSMT4">
                  <p:embed/>
                </p:oleObj>
              </mc:Choice>
              <mc:Fallback>
                <p:oleObj name="Equation" r:id="rId5" imgW="799753" imgH="393529" progId="Equation.DSMT4">
                  <p:embed/>
                  <p:pic>
                    <p:nvPicPr>
                      <p:cNvPr id="0" name="Object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7188" y="2273300"/>
                        <a:ext cx="12795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3648" name="Text Box 64"/>
          <p:cNvSpPr txBox="1">
            <a:spLocks noChangeArrowheads="1"/>
          </p:cNvSpPr>
          <p:nvPr/>
        </p:nvSpPr>
        <p:spPr bwMode="auto">
          <a:xfrm>
            <a:off x="3492500" y="2349500"/>
            <a:ext cx="7572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ενώ</a:t>
            </a:r>
          </a:p>
        </p:txBody>
      </p:sp>
      <p:sp>
        <p:nvSpPr>
          <p:cNvPr id="323649" name="Text Box 65"/>
          <p:cNvSpPr txBox="1">
            <a:spLocks noChangeArrowheads="1"/>
          </p:cNvSpPr>
          <p:nvPr/>
        </p:nvSpPr>
        <p:spPr bwMode="auto">
          <a:xfrm>
            <a:off x="711200" y="3094038"/>
            <a:ext cx="82534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sz="2000"/>
              <a:t>Vs</a:t>
            </a:r>
            <a:r>
              <a:rPr lang="el-GR" altLang="el-GR" sz="2000"/>
              <a:t>:</a:t>
            </a:r>
            <a:r>
              <a:rPr lang="en-US" altLang="el-GR" sz="2000"/>
              <a:t> </a:t>
            </a:r>
            <a:r>
              <a:rPr lang="el-GR" altLang="el-GR" sz="2000"/>
              <a:t>η ταχύτητα των διατμητικών κυμάτων στο εδαφικό μέσο</a:t>
            </a:r>
          </a:p>
        </p:txBody>
      </p:sp>
      <p:sp>
        <p:nvSpPr>
          <p:cNvPr id="323650" name="Text Box 66"/>
          <p:cNvSpPr txBox="1">
            <a:spLocks noChangeArrowheads="1"/>
          </p:cNvSpPr>
          <p:nvPr/>
        </p:nvSpPr>
        <p:spPr bwMode="auto">
          <a:xfrm>
            <a:off x="711200" y="3454400"/>
            <a:ext cx="82534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ρ:</a:t>
            </a:r>
            <a:r>
              <a:rPr lang="en-US" altLang="el-GR" sz="2000"/>
              <a:t> </a:t>
            </a:r>
            <a:r>
              <a:rPr lang="el-GR" altLang="el-GR" sz="2000"/>
              <a:t>η πυκνότητα του εδαφικού υλικού</a:t>
            </a:r>
          </a:p>
        </p:txBody>
      </p:sp>
      <p:sp>
        <p:nvSpPr>
          <p:cNvPr id="323651" name="Text Box 67"/>
          <p:cNvSpPr txBox="1">
            <a:spLocks noChangeArrowheads="1"/>
          </p:cNvSpPr>
          <p:nvPr/>
        </p:nvSpPr>
        <p:spPr bwMode="auto">
          <a:xfrm>
            <a:off x="323850" y="3983038"/>
            <a:ext cx="85693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i="1"/>
              <a:t>Τα ελαστικά χαρακτηριστικά του εδάφους λαμβάνουν διαφορετικές τιμές υπό δυναμική φόρτιση σε σχέση με στατικές συνθήκες φόρτισης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3588"/>
                                        </p:tgtEl>
                                        <p:attrNameLst>
                                          <p:attrName>style.visibility</p:attrName>
                                        </p:attrNameLst>
                                      </p:cBhvr>
                                      <p:to>
                                        <p:strVal val="visible"/>
                                      </p:to>
                                    </p:set>
                                    <p:animEffect transition="in" filter="fade">
                                      <p:cBhvr>
                                        <p:cTn id="7" dur="500"/>
                                        <p:tgtEl>
                                          <p:spTgt spid="3235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3648"/>
                                        </p:tgtEl>
                                        <p:attrNameLst>
                                          <p:attrName>style.visibility</p:attrName>
                                        </p:attrNameLst>
                                      </p:cBhvr>
                                      <p:to>
                                        <p:strVal val="visible"/>
                                      </p:to>
                                    </p:set>
                                    <p:animEffect transition="in" filter="fade">
                                      <p:cBhvr>
                                        <p:cTn id="10" dur="500"/>
                                        <p:tgtEl>
                                          <p:spTgt spid="3236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3649"/>
                                        </p:tgtEl>
                                        <p:attrNameLst>
                                          <p:attrName>style.visibility</p:attrName>
                                        </p:attrNameLst>
                                      </p:cBhvr>
                                      <p:to>
                                        <p:strVal val="visible"/>
                                      </p:to>
                                    </p:set>
                                    <p:animEffect transition="in" filter="fade">
                                      <p:cBhvr>
                                        <p:cTn id="13" dur="500"/>
                                        <p:tgtEl>
                                          <p:spTgt spid="3236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650"/>
                                        </p:tgtEl>
                                        <p:attrNameLst>
                                          <p:attrName>style.visibility</p:attrName>
                                        </p:attrNameLst>
                                      </p:cBhvr>
                                      <p:to>
                                        <p:strVal val="visible"/>
                                      </p:to>
                                    </p:set>
                                    <p:animEffect transition="in" filter="fade">
                                      <p:cBhvr>
                                        <p:cTn id="16" dur="500"/>
                                        <p:tgtEl>
                                          <p:spTgt spid="323650"/>
                                        </p:tgtEl>
                                      </p:cBhvr>
                                    </p:animEffect>
                                  </p:childTnLst>
                                </p:cTn>
                              </p:par>
                              <p:par>
                                <p:cTn id="17" presetID="10" presetClass="entr" presetSubtype="0" fill="hold" nodeType="withEffect">
                                  <p:stCondLst>
                                    <p:cond delay="0"/>
                                  </p:stCondLst>
                                  <p:childTnLst>
                                    <p:set>
                                      <p:cBhvr>
                                        <p:cTn id="18" dur="1" fill="hold">
                                          <p:stCondLst>
                                            <p:cond delay="0"/>
                                          </p:stCondLst>
                                        </p:cTn>
                                        <p:tgtEl>
                                          <p:spTgt spid="323644"/>
                                        </p:tgtEl>
                                        <p:attrNameLst>
                                          <p:attrName>style.visibility</p:attrName>
                                        </p:attrNameLst>
                                      </p:cBhvr>
                                      <p:to>
                                        <p:strVal val="visible"/>
                                      </p:to>
                                    </p:set>
                                    <p:animEffect transition="in" filter="fade">
                                      <p:cBhvr>
                                        <p:cTn id="19" dur="500"/>
                                        <p:tgtEl>
                                          <p:spTgt spid="323644"/>
                                        </p:tgtEl>
                                      </p:cBhvr>
                                    </p:animEffect>
                                  </p:childTnLst>
                                </p:cTn>
                              </p:par>
                              <p:par>
                                <p:cTn id="20" presetID="10" presetClass="entr" presetSubtype="0" fill="hold" nodeType="withEffect">
                                  <p:stCondLst>
                                    <p:cond delay="0"/>
                                  </p:stCondLst>
                                  <p:childTnLst>
                                    <p:set>
                                      <p:cBhvr>
                                        <p:cTn id="21" dur="1" fill="hold">
                                          <p:stCondLst>
                                            <p:cond delay="0"/>
                                          </p:stCondLst>
                                        </p:cTn>
                                        <p:tgtEl>
                                          <p:spTgt spid="323646"/>
                                        </p:tgtEl>
                                        <p:attrNameLst>
                                          <p:attrName>style.visibility</p:attrName>
                                        </p:attrNameLst>
                                      </p:cBhvr>
                                      <p:to>
                                        <p:strVal val="visible"/>
                                      </p:to>
                                    </p:set>
                                    <p:animEffect transition="in" filter="fade">
                                      <p:cBhvr>
                                        <p:cTn id="22" dur="500"/>
                                        <p:tgtEl>
                                          <p:spTgt spid="3236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3651"/>
                                        </p:tgtEl>
                                        <p:attrNameLst>
                                          <p:attrName>style.visibility</p:attrName>
                                        </p:attrNameLst>
                                      </p:cBhvr>
                                      <p:to>
                                        <p:strVal val="visible"/>
                                      </p:to>
                                    </p:set>
                                    <p:animEffect transition="in" filter="fade">
                                      <p:cBhvr>
                                        <p:cTn id="27" dur="500"/>
                                        <p:tgtEl>
                                          <p:spTgt spid="323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8" grpId="0"/>
      <p:bldP spid="323648" grpId="0"/>
      <p:bldP spid="323649" grpId="0"/>
      <p:bldP spid="323650" grpId="0"/>
      <p:bldP spid="32365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4710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324612" name="Text Box 4"/>
          <p:cNvSpPr txBox="1">
            <a:spLocks noChangeArrowheads="1"/>
          </p:cNvSpPr>
          <p:nvPr/>
        </p:nvSpPr>
        <p:spPr bwMode="auto">
          <a:xfrm>
            <a:off x="358775" y="1701800"/>
            <a:ext cx="31337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Προσομοίωση ελαστικής</a:t>
            </a:r>
          </a:p>
          <a:p>
            <a:pPr algn="just" eaLnBrk="1" hangingPunct="1">
              <a:lnSpc>
                <a:spcPct val="110000"/>
              </a:lnSpc>
            </a:pPr>
            <a:r>
              <a:rPr lang="el-GR" altLang="el-GR" sz="2000"/>
              <a:t>  έδρασης θεμελίων</a:t>
            </a:r>
          </a:p>
        </p:txBody>
      </p:sp>
      <p:pic>
        <p:nvPicPr>
          <p:cNvPr id="324619" name="Picture 11"/>
          <p:cNvPicPr>
            <a:picLocks noChangeAspect="1" noChangeArrowheads="1"/>
          </p:cNvPicPr>
          <p:nvPr/>
        </p:nvPicPr>
        <p:blipFill>
          <a:blip r:embed="rId2">
            <a:extLst>
              <a:ext uri="{28A0092B-C50C-407E-A947-70E740481C1C}">
                <a14:useLocalDpi xmlns:a14="http://schemas.microsoft.com/office/drawing/2010/main" val="0"/>
              </a:ext>
            </a:extLst>
          </a:blip>
          <a:srcRect t="1587" b="1587"/>
          <a:stretch>
            <a:fillRect/>
          </a:stretch>
        </p:blipFill>
        <p:spPr bwMode="auto">
          <a:xfrm>
            <a:off x="4005263" y="1597025"/>
            <a:ext cx="5030787"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7"/>
          <p:cNvSpPr txBox="1">
            <a:spLocks noChangeArrowheads="1"/>
          </p:cNvSpPr>
          <p:nvPr/>
        </p:nvSpPr>
        <p:spPr bwMode="auto">
          <a:xfrm>
            <a:off x="323850" y="2636838"/>
            <a:ext cx="345598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i="1"/>
              <a:t>Σημείωση: Στο παράδειγμα του σχήματος επιλέχθηκε συνδετήρια δοκός με διατομή ανεστραμμένης πλακοδοκού, που έχει σημαντική επιφάνεια επαφής με το έδαφος και συνεπώς δικαιολογεί την χρήση ελατηριακής στήριξης κατά μήκος της. </a:t>
            </a:r>
          </a:p>
          <a:p>
            <a:pPr algn="just" eaLnBrk="1" hangingPunct="1">
              <a:lnSpc>
                <a:spcPct val="110000"/>
              </a:lnSpc>
            </a:pPr>
            <a:r>
              <a:rPr lang="el-GR" altLang="el-GR" i="1"/>
              <a:t>Στην περίπτωση ορθογωνικής διατομής στη συνδετήρια δοκό δεν συνηθίζεται η χρήση ελατηρίων για την προσομοίωση της στήριξης της στο έδαφος.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4612"/>
                                        </p:tgtEl>
                                        <p:attrNameLst>
                                          <p:attrName>style.visibility</p:attrName>
                                        </p:attrNameLst>
                                      </p:cBhvr>
                                      <p:to>
                                        <p:strVal val="visible"/>
                                      </p:to>
                                    </p:set>
                                    <p:animEffect transition="in" filter="fade">
                                      <p:cBhvr>
                                        <p:cTn id="7" dur="500"/>
                                        <p:tgtEl>
                                          <p:spTgt spid="324612"/>
                                        </p:tgtEl>
                                      </p:cBhvr>
                                    </p:animEffect>
                                  </p:childTnLst>
                                </p:cTn>
                              </p:par>
                              <p:par>
                                <p:cTn id="8" presetID="10" presetClass="entr" presetSubtype="0" fill="hold" nodeType="withEffect">
                                  <p:stCondLst>
                                    <p:cond delay="0"/>
                                  </p:stCondLst>
                                  <p:childTnLst>
                                    <p:set>
                                      <p:cBhvr>
                                        <p:cTn id="9" dur="1" fill="hold">
                                          <p:stCondLst>
                                            <p:cond delay="0"/>
                                          </p:stCondLst>
                                        </p:cTn>
                                        <p:tgtEl>
                                          <p:spTgt spid="324619"/>
                                        </p:tgtEl>
                                        <p:attrNameLst>
                                          <p:attrName>style.visibility</p:attrName>
                                        </p:attrNameLst>
                                      </p:cBhvr>
                                      <p:to>
                                        <p:strVal val="visible"/>
                                      </p:to>
                                    </p:set>
                                    <p:animEffect transition="in" filter="fade">
                                      <p:cBhvr>
                                        <p:cTn id="10" dur="500"/>
                                        <p:tgtEl>
                                          <p:spTgt spid="3246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2"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47" name="Picture 15"/>
          <p:cNvPicPr>
            <a:picLocks noChangeAspect="1" noChangeArrowheads="1"/>
          </p:cNvPicPr>
          <p:nvPr/>
        </p:nvPicPr>
        <p:blipFill>
          <a:blip r:embed="rId3">
            <a:extLst>
              <a:ext uri="{28A0092B-C50C-407E-A947-70E740481C1C}">
                <a14:useLocalDpi xmlns:a14="http://schemas.microsoft.com/office/drawing/2010/main" val="0"/>
              </a:ext>
            </a:extLst>
          </a:blip>
          <a:srcRect b="5611"/>
          <a:stretch>
            <a:fillRect/>
          </a:stretch>
        </p:blipFill>
        <p:spPr bwMode="auto">
          <a:xfrm>
            <a:off x="744538" y="2444750"/>
            <a:ext cx="73929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48132"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325636" name="Text Box 4"/>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υπολογισμού δεικτών εμπέδησης θεμελίωσης </a:t>
            </a:r>
          </a:p>
          <a:p>
            <a:pPr algn="just" eaLnBrk="1" hangingPunct="1">
              <a:lnSpc>
                <a:spcPct val="110000"/>
              </a:lnSpc>
            </a:pPr>
            <a:r>
              <a:rPr lang="el-GR" altLang="el-GR" sz="2000"/>
              <a:t>  </a:t>
            </a:r>
            <a:r>
              <a:rPr lang="el-GR" altLang="el-GR"/>
              <a:t>(ζητείται η τοποθέτηση ελατηρίων στην συνδετήρια δοκό να γίνει ανά μέτρο)</a:t>
            </a:r>
          </a:p>
        </p:txBody>
      </p:sp>
      <p:sp>
        <p:nvSpPr>
          <p:cNvPr id="325639" name="Text Box 7"/>
          <p:cNvSpPr txBox="1">
            <a:spLocks noChangeArrowheads="1"/>
          </p:cNvSpPr>
          <p:nvPr/>
        </p:nvSpPr>
        <p:spPr bwMode="auto">
          <a:xfrm>
            <a:off x="358775" y="5287963"/>
            <a:ext cx="31337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a:t> Εδαφικά χαρακτηριστικά</a:t>
            </a:r>
          </a:p>
        </p:txBody>
      </p:sp>
      <p:graphicFrame>
        <p:nvGraphicFramePr>
          <p:cNvPr id="325640" name="Object 8"/>
          <p:cNvGraphicFramePr>
            <a:graphicFrameLocks noChangeAspect="1"/>
          </p:cNvGraphicFramePr>
          <p:nvPr/>
        </p:nvGraphicFramePr>
        <p:xfrm>
          <a:off x="3429000" y="5157788"/>
          <a:ext cx="4056063" cy="630237"/>
        </p:xfrm>
        <a:graphic>
          <a:graphicData uri="http://schemas.openxmlformats.org/presentationml/2006/ole">
            <mc:AlternateContent xmlns:mc="http://schemas.openxmlformats.org/markup-compatibility/2006">
              <mc:Choice xmlns:v="urn:schemas-microsoft-com:vml" Requires="v">
                <p:oleObj spid="_x0000_s48139" name="Equation" r:id="rId4" imgW="2705100" imgH="419100" progId="Equation.DSMT4">
                  <p:embed/>
                </p:oleObj>
              </mc:Choice>
              <mc:Fallback>
                <p:oleObj name="Equation" r:id="rId4" imgW="2705100" imgH="4191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157788"/>
                        <a:ext cx="40560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6" name="Rectangle 13"/>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25644" name="Object 12"/>
          <p:cNvGraphicFramePr>
            <a:graphicFrameLocks noChangeAspect="1"/>
          </p:cNvGraphicFramePr>
          <p:nvPr/>
        </p:nvGraphicFramePr>
        <p:xfrm>
          <a:off x="358775" y="6145213"/>
          <a:ext cx="8362950" cy="525462"/>
        </p:xfrm>
        <a:graphic>
          <a:graphicData uri="http://schemas.openxmlformats.org/presentationml/2006/ole">
            <mc:AlternateContent xmlns:mc="http://schemas.openxmlformats.org/markup-compatibility/2006">
              <mc:Choice xmlns:v="urn:schemas-microsoft-com:vml" Requires="v">
                <p:oleObj spid="_x0000_s48140" name="Equation" r:id="rId6" imgW="6680200" imgH="419100" progId="Equation.DSMT4">
                  <p:embed/>
                </p:oleObj>
              </mc:Choice>
              <mc:Fallback>
                <p:oleObj name="Equation" r:id="rId6" imgW="6680200" imgH="4191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775" y="6145213"/>
                        <a:ext cx="83629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5646" name="Text Box 14"/>
          <p:cNvSpPr txBox="1">
            <a:spLocks noChangeArrowheads="1"/>
          </p:cNvSpPr>
          <p:nvPr/>
        </p:nvSpPr>
        <p:spPr bwMode="auto">
          <a:xfrm>
            <a:off x="323850" y="5805488"/>
            <a:ext cx="11874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1600" i="1"/>
              <a:t>Μονάδες: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5636"/>
                                        </p:tgtEl>
                                        <p:attrNameLst>
                                          <p:attrName>style.visibility</p:attrName>
                                        </p:attrNameLst>
                                      </p:cBhvr>
                                      <p:to>
                                        <p:strVal val="visible"/>
                                      </p:to>
                                    </p:set>
                                    <p:animEffect transition="in" filter="fade">
                                      <p:cBhvr>
                                        <p:cTn id="7" dur="500"/>
                                        <p:tgtEl>
                                          <p:spTgt spid="325636"/>
                                        </p:tgtEl>
                                      </p:cBhvr>
                                    </p:animEffect>
                                  </p:childTnLst>
                                </p:cTn>
                              </p:par>
                              <p:par>
                                <p:cTn id="8" presetID="10" presetClass="entr" presetSubtype="0" fill="hold" nodeType="withEffect">
                                  <p:stCondLst>
                                    <p:cond delay="0"/>
                                  </p:stCondLst>
                                  <p:childTnLst>
                                    <p:set>
                                      <p:cBhvr>
                                        <p:cTn id="9" dur="1" fill="hold">
                                          <p:stCondLst>
                                            <p:cond delay="0"/>
                                          </p:stCondLst>
                                        </p:cTn>
                                        <p:tgtEl>
                                          <p:spTgt spid="325647"/>
                                        </p:tgtEl>
                                        <p:attrNameLst>
                                          <p:attrName>style.visibility</p:attrName>
                                        </p:attrNameLst>
                                      </p:cBhvr>
                                      <p:to>
                                        <p:strVal val="visible"/>
                                      </p:to>
                                    </p:set>
                                    <p:animEffect transition="in" filter="fade">
                                      <p:cBhvr>
                                        <p:cTn id="10" dur="500"/>
                                        <p:tgtEl>
                                          <p:spTgt spid="3256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5639"/>
                                        </p:tgtEl>
                                        <p:attrNameLst>
                                          <p:attrName>style.visibility</p:attrName>
                                        </p:attrNameLst>
                                      </p:cBhvr>
                                      <p:to>
                                        <p:strVal val="visible"/>
                                      </p:to>
                                    </p:set>
                                    <p:animEffect transition="in" filter="fade">
                                      <p:cBhvr>
                                        <p:cTn id="15" dur="500"/>
                                        <p:tgtEl>
                                          <p:spTgt spid="325639"/>
                                        </p:tgtEl>
                                      </p:cBhvr>
                                    </p:animEffect>
                                  </p:childTnLst>
                                </p:cTn>
                              </p:par>
                              <p:par>
                                <p:cTn id="16" presetID="10" presetClass="entr" presetSubtype="0" fill="hold" nodeType="withEffect">
                                  <p:stCondLst>
                                    <p:cond delay="0"/>
                                  </p:stCondLst>
                                  <p:childTnLst>
                                    <p:set>
                                      <p:cBhvr>
                                        <p:cTn id="17" dur="1" fill="hold">
                                          <p:stCondLst>
                                            <p:cond delay="0"/>
                                          </p:stCondLst>
                                        </p:cTn>
                                        <p:tgtEl>
                                          <p:spTgt spid="325640"/>
                                        </p:tgtEl>
                                        <p:attrNameLst>
                                          <p:attrName>style.visibility</p:attrName>
                                        </p:attrNameLst>
                                      </p:cBhvr>
                                      <p:to>
                                        <p:strVal val="visible"/>
                                      </p:to>
                                    </p:set>
                                    <p:animEffect transition="in" filter="fade">
                                      <p:cBhvr>
                                        <p:cTn id="18" dur="500"/>
                                        <p:tgtEl>
                                          <p:spTgt spid="3256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5646"/>
                                        </p:tgtEl>
                                        <p:attrNameLst>
                                          <p:attrName>style.visibility</p:attrName>
                                        </p:attrNameLst>
                                      </p:cBhvr>
                                      <p:to>
                                        <p:strVal val="visible"/>
                                      </p:to>
                                    </p:set>
                                    <p:animEffect transition="in" filter="fade">
                                      <p:cBhvr>
                                        <p:cTn id="23" dur="500"/>
                                        <p:tgtEl>
                                          <p:spTgt spid="325646"/>
                                        </p:tgtEl>
                                      </p:cBhvr>
                                    </p:animEffect>
                                  </p:childTnLst>
                                </p:cTn>
                              </p:par>
                              <p:par>
                                <p:cTn id="24" presetID="10" presetClass="entr" presetSubtype="0" fill="hold" nodeType="withEffect">
                                  <p:stCondLst>
                                    <p:cond delay="0"/>
                                  </p:stCondLst>
                                  <p:childTnLst>
                                    <p:set>
                                      <p:cBhvr>
                                        <p:cTn id="25" dur="1" fill="hold">
                                          <p:stCondLst>
                                            <p:cond delay="0"/>
                                          </p:stCondLst>
                                        </p:cTn>
                                        <p:tgtEl>
                                          <p:spTgt spid="325644"/>
                                        </p:tgtEl>
                                        <p:attrNameLst>
                                          <p:attrName>style.visibility</p:attrName>
                                        </p:attrNameLst>
                                      </p:cBhvr>
                                      <p:to>
                                        <p:strVal val="visible"/>
                                      </p:to>
                                    </p:set>
                                    <p:animEffect transition="in" filter="fade">
                                      <p:cBhvr>
                                        <p:cTn id="26" dur="500"/>
                                        <p:tgtEl>
                                          <p:spTgt spid="325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p:bldP spid="325639" grpId="0"/>
      <p:bldP spid="3256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49155"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49156" name="Text Box 4"/>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υπολογισμού δεικτών εμπέδησης θεμελίωσης </a:t>
            </a:r>
          </a:p>
          <a:p>
            <a:pPr algn="just" eaLnBrk="1" hangingPunct="1">
              <a:lnSpc>
                <a:spcPct val="110000"/>
              </a:lnSpc>
            </a:pPr>
            <a:r>
              <a:rPr lang="el-GR" altLang="el-GR" sz="2000"/>
              <a:t>  </a:t>
            </a:r>
            <a:r>
              <a:rPr lang="el-GR" altLang="el-GR"/>
              <a:t>(ζητείται η τοποθέτηση ελατηρίων στην συνδετήρια δοκό να γίνει ανά μέτρο)</a:t>
            </a:r>
          </a:p>
        </p:txBody>
      </p:sp>
      <p:sp>
        <p:nvSpPr>
          <p:cNvPr id="326662" name="Text Box 6"/>
          <p:cNvSpPr txBox="1">
            <a:spLocks noChangeArrowheads="1"/>
          </p:cNvSpPr>
          <p:nvPr/>
        </p:nvSpPr>
        <p:spPr bwMode="auto">
          <a:xfrm>
            <a:off x="358775" y="5084763"/>
            <a:ext cx="31337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a:t> Θεμέλιο (</a:t>
            </a:r>
            <a:r>
              <a:rPr lang="en-US" altLang="el-GR"/>
              <a:t>L=B=1m)</a:t>
            </a:r>
            <a:endParaRPr lang="el-GR" altLang="el-GR"/>
          </a:p>
        </p:txBody>
      </p:sp>
      <p:sp>
        <p:nvSpPr>
          <p:cNvPr id="326667" name="Text Box 11"/>
          <p:cNvSpPr txBox="1">
            <a:spLocks noChangeArrowheads="1"/>
          </p:cNvSpPr>
          <p:nvPr/>
        </p:nvSpPr>
        <p:spPr bwMode="auto">
          <a:xfrm>
            <a:off x="539750" y="5516563"/>
            <a:ext cx="31337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a:t>- </a:t>
            </a:r>
            <a:r>
              <a:rPr lang="el-GR" altLang="el-GR"/>
              <a:t>Μεταφορικό ελατήριο κατά </a:t>
            </a:r>
            <a:r>
              <a:rPr lang="en-US" altLang="el-GR"/>
              <a:t>z</a:t>
            </a:r>
            <a:endParaRPr lang="el-GR" altLang="el-GR"/>
          </a:p>
        </p:txBody>
      </p:sp>
      <p:sp>
        <p:nvSpPr>
          <p:cNvPr id="326668" name="Text Box 12"/>
          <p:cNvSpPr txBox="1">
            <a:spLocks noChangeArrowheads="1"/>
          </p:cNvSpPr>
          <p:nvPr/>
        </p:nvSpPr>
        <p:spPr bwMode="auto">
          <a:xfrm>
            <a:off x="539750" y="5997575"/>
            <a:ext cx="3384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a:t>- </a:t>
            </a:r>
            <a:r>
              <a:rPr lang="el-GR" altLang="el-GR"/>
              <a:t>Στροφικό ελατήριο γύρω από </a:t>
            </a:r>
            <a:r>
              <a:rPr lang="en-US" altLang="el-GR"/>
              <a:t>x</a:t>
            </a:r>
            <a:endParaRPr lang="el-GR" altLang="el-GR"/>
          </a:p>
        </p:txBody>
      </p:sp>
      <p:sp>
        <p:nvSpPr>
          <p:cNvPr id="326669" name="Text Box 13"/>
          <p:cNvSpPr txBox="1">
            <a:spLocks noChangeArrowheads="1"/>
          </p:cNvSpPr>
          <p:nvPr/>
        </p:nvSpPr>
        <p:spPr bwMode="auto">
          <a:xfrm>
            <a:off x="539750" y="6440488"/>
            <a:ext cx="3384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a:t>- </a:t>
            </a:r>
            <a:r>
              <a:rPr lang="el-GR" altLang="el-GR"/>
              <a:t>Στροφικό ελατήριο γύρω από </a:t>
            </a:r>
            <a:r>
              <a:rPr lang="en-US" altLang="el-GR"/>
              <a:t>y</a:t>
            </a:r>
            <a:endParaRPr lang="el-GR" altLang="el-GR"/>
          </a:p>
        </p:txBody>
      </p:sp>
      <p:sp>
        <p:nvSpPr>
          <p:cNvPr id="49161"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26670" name="Object 14"/>
          <p:cNvGraphicFramePr>
            <a:graphicFrameLocks noChangeAspect="1"/>
          </p:cNvGraphicFramePr>
          <p:nvPr/>
        </p:nvGraphicFramePr>
        <p:xfrm>
          <a:off x="4056063" y="5435600"/>
          <a:ext cx="2871787" cy="446088"/>
        </p:xfrm>
        <a:graphic>
          <a:graphicData uri="http://schemas.openxmlformats.org/presentationml/2006/ole">
            <mc:AlternateContent xmlns:mc="http://schemas.openxmlformats.org/markup-compatibility/2006">
              <mc:Choice xmlns:v="urn:schemas-microsoft-com:vml" Requires="v">
                <p:oleObj spid="_x0000_s49166" name="Equation" r:id="rId3" imgW="2209800" imgH="342900" progId="Equation.DSMT4">
                  <p:embed/>
                </p:oleObj>
              </mc:Choice>
              <mc:Fallback>
                <p:oleObj name="Equation" r:id="rId3" imgW="2209800" imgH="3429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63" y="5435600"/>
                        <a:ext cx="28717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6672" name="Object 16"/>
          <p:cNvGraphicFramePr>
            <a:graphicFrameLocks noChangeAspect="1"/>
          </p:cNvGraphicFramePr>
          <p:nvPr/>
        </p:nvGraphicFramePr>
        <p:xfrm>
          <a:off x="4067175" y="5927725"/>
          <a:ext cx="3021013" cy="446088"/>
        </p:xfrm>
        <a:graphic>
          <a:graphicData uri="http://schemas.openxmlformats.org/presentationml/2006/ole">
            <mc:AlternateContent xmlns:mc="http://schemas.openxmlformats.org/markup-compatibility/2006">
              <mc:Choice xmlns:v="urn:schemas-microsoft-com:vml" Requires="v">
                <p:oleObj spid="_x0000_s49167" name="Equation" r:id="rId5" imgW="2324100" imgH="342900" progId="Equation.DSMT4">
                  <p:embed/>
                </p:oleObj>
              </mc:Choice>
              <mc:Fallback>
                <p:oleObj name="Equation" r:id="rId5" imgW="2324100" imgH="34290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5927725"/>
                        <a:ext cx="302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6674" name="Object 18"/>
          <p:cNvGraphicFramePr>
            <a:graphicFrameLocks noChangeAspect="1"/>
          </p:cNvGraphicFramePr>
          <p:nvPr/>
        </p:nvGraphicFramePr>
        <p:xfrm>
          <a:off x="4067175" y="6497638"/>
          <a:ext cx="2624138" cy="263525"/>
        </p:xfrm>
        <a:graphic>
          <a:graphicData uri="http://schemas.openxmlformats.org/presentationml/2006/ole">
            <mc:AlternateContent xmlns:mc="http://schemas.openxmlformats.org/markup-compatibility/2006">
              <mc:Choice xmlns:v="urn:schemas-microsoft-com:vml" Requires="v">
                <p:oleObj spid="_x0000_s49168" name="Equation" r:id="rId7" imgW="2019300" imgH="203200" progId="Equation.DSMT4">
                  <p:embed/>
                </p:oleObj>
              </mc:Choice>
              <mc:Fallback>
                <p:oleObj name="Equation" r:id="rId7" imgW="2019300" imgH="203200" progId="Equation.DSMT4">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6497638"/>
                        <a:ext cx="26241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9165" name="Picture 15"/>
          <p:cNvPicPr>
            <a:picLocks noChangeAspect="1" noChangeArrowheads="1"/>
          </p:cNvPicPr>
          <p:nvPr/>
        </p:nvPicPr>
        <p:blipFill>
          <a:blip r:embed="rId9">
            <a:extLst>
              <a:ext uri="{28A0092B-C50C-407E-A947-70E740481C1C}">
                <a14:useLocalDpi xmlns:a14="http://schemas.microsoft.com/office/drawing/2010/main" val="0"/>
              </a:ext>
            </a:extLst>
          </a:blip>
          <a:srcRect b="5611"/>
          <a:stretch>
            <a:fillRect/>
          </a:stretch>
        </p:blipFill>
        <p:spPr bwMode="auto">
          <a:xfrm>
            <a:off x="744538" y="2444750"/>
            <a:ext cx="73929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6662"/>
                                        </p:tgtEl>
                                        <p:attrNameLst>
                                          <p:attrName>style.visibility</p:attrName>
                                        </p:attrNameLst>
                                      </p:cBhvr>
                                      <p:to>
                                        <p:strVal val="visible"/>
                                      </p:to>
                                    </p:set>
                                    <p:animEffect transition="in" filter="fade">
                                      <p:cBhvr>
                                        <p:cTn id="7" dur="500"/>
                                        <p:tgtEl>
                                          <p:spTgt spid="3266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6667"/>
                                        </p:tgtEl>
                                        <p:attrNameLst>
                                          <p:attrName>style.visibility</p:attrName>
                                        </p:attrNameLst>
                                      </p:cBhvr>
                                      <p:to>
                                        <p:strVal val="visible"/>
                                      </p:to>
                                    </p:set>
                                    <p:animEffect transition="in" filter="fade">
                                      <p:cBhvr>
                                        <p:cTn id="12" dur="500"/>
                                        <p:tgtEl>
                                          <p:spTgt spid="326667"/>
                                        </p:tgtEl>
                                      </p:cBhvr>
                                    </p:animEffect>
                                  </p:childTnLst>
                                </p:cTn>
                              </p:par>
                              <p:par>
                                <p:cTn id="13" presetID="10" presetClass="entr" presetSubtype="0" fill="hold" nodeType="withEffect">
                                  <p:stCondLst>
                                    <p:cond delay="0"/>
                                  </p:stCondLst>
                                  <p:childTnLst>
                                    <p:set>
                                      <p:cBhvr>
                                        <p:cTn id="14" dur="1" fill="hold">
                                          <p:stCondLst>
                                            <p:cond delay="0"/>
                                          </p:stCondLst>
                                        </p:cTn>
                                        <p:tgtEl>
                                          <p:spTgt spid="326670"/>
                                        </p:tgtEl>
                                        <p:attrNameLst>
                                          <p:attrName>style.visibility</p:attrName>
                                        </p:attrNameLst>
                                      </p:cBhvr>
                                      <p:to>
                                        <p:strVal val="visible"/>
                                      </p:to>
                                    </p:set>
                                    <p:animEffect transition="in" filter="fade">
                                      <p:cBhvr>
                                        <p:cTn id="15" dur="500"/>
                                        <p:tgtEl>
                                          <p:spTgt spid="3266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6668"/>
                                        </p:tgtEl>
                                        <p:attrNameLst>
                                          <p:attrName>style.visibility</p:attrName>
                                        </p:attrNameLst>
                                      </p:cBhvr>
                                      <p:to>
                                        <p:strVal val="visible"/>
                                      </p:to>
                                    </p:set>
                                    <p:animEffect transition="in" filter="fade">
                                      <p:cBhvr>
                                        <p:cTn id="20" dur="500"/>
                                        <p:tgtEl>
                                          <p:spTgt spid="326668"/>
                                        </p:tgtEl>
                                      </p:cBhvr>
                                    </p:animEffect>
                                  </p:childTnLst>
                                </p:cTn>
                              </p:par>
                              <p:par>
                                <p:cTn id="21" presetID="10" presetClass="entr" presetSubtype="0" fill="hold" nodeType="withEffect">
                                  <p:stCondLst>
                                    <p:cond delay="0"/>
                                  </p:stCondLst>
                                  <p:childTnLst>
                                    <p:set>
                                      <p:cBhvr>
                                        <p:cTn id="22" dur="1" fill="hold">
                                          <p:stCondLst>
                                            <p:cond delay="0"/>
                                          </p:stCondLst>
                                        </p:cTn>
                                        <p:tgtEl>
                                          <p:spTgt spid="326672"/>
                                        </p:tgtEl>
                                        <p:attrNameLst>
                                          <p:attrName>style.visibility</p:attrName>
                                        </p:attrNameLst>
                                      </p:cBhvr>
                                      <p:to>
                                        <p:strVal val="visible"/>
                                      </p:to>
                                    </p:set>
                                    <p:animEffect transition="in" filter="fade">
                                      <p:cBhvr>
                                        <p:cTn id="23" dur="500"/>
                                        <p:tgtEl>
                                          <p:spTgt spid="3266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6669"/>
                                        </p:tgtEl>
                                        <p:attrNameLst>
                                          <p:attrName>style.visibility</p:attrName>
                                        </p:attrNameLst>
                                      </p:cBhvr>
                                      <p:to>
                                        <p:strVal val="visible"/>
                                      </p:to>
                                    </p:set>
                                    <p:animEffect transition="in" filter="fade">
                                      <p:cBhvr>
                                        <p:cTn id="28" dur="500"/>
                                        <p:tgtEl>
                                          <p:spTgt spid="326669"/>
                                        </p:tgtEl>
                                      </p:cBhvr>
                                    </p:animEffect>
                                  </p:childTnLst>
                                </p:cTn>
                              </p:par>
                              <p:par>
                                <p:cTn id="29" presetID="10" presetClass="entr" presetSubtype="0" fill="hold" nodeType="withEffect">
                                  <p:stCondLst>
                                    <p:cond delay="0"/>
                                  </p:stCondLst>
                                  <p:childTnLst>
                                    <p:set>
                                      <p:cBhvr>
                                        <p:cTn id="30" dur="1" fill="hold">
                                          <p:stCondLst>
                                            <p:cond delay="0"/>
                                          </p:stCondLst>
                                        </p:cTn>
                                        <p:tgtEl>
                                          <p:spTgt spid="326674"/>
                                        </p:tgtEl>
                                        <p:attrNameLst>
                                          <p:attrName>style.visibility</p:attrName>
                                        </p:attrNameLst>
                                      </p:cBhvr>
                                      <p:to>
                                        <p:strVal val="visible"/>
                                      </p:to>
                                    </p:set>
                                    <p:animEffect transition="in" filter="fade">
                                      <p:cBhvr>
                                        <p:cTn id="31" dur="500"/>
                                        <p:tgtEl>
                                          <p:spTgt spid="326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2" grpId="0"/>
      <p:bldP spid="326667" grpId="0"/>
      <p:bldP spid="326668" grpId="0"/>
      <p:bldP spid="32666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5017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50180" name="Text Box 4"/>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υπολογισμού δεικτών εμπέδησης θεμελίωσης </a:t>
            </a:r>
          </a:p>
          <a:p>
            <a:pPr algn="just" eaLnBrk="1" hangingPunct="1">
              <a:lnSpc>
                <a:spcPct val="110000"/>
              </a:lnSpc>
            </a:pPr>
            <a:r>
              <a:rPr lang="el-GR" altLang="el-GR" sz="2000"/>
              <a:t>  </a:t>
            </a:r>
            <a:r>
              <a:rPr lang="el-GR" altLang="el-GR"/>
              <a:t>(ζητείται η τοποθέτηση ελατηρίων στην συνδετήρια δοκό να γίνει ανά μέτρο)</a:t>
            </a:r>
          </a:p>
        </p:txBody>
      </p:sp>
      <p:sp>
        <p:nvSpPr>
          <p:cNvPr id="327686" name="Text Box 6"/>
          <p:cNvSpPr txBox="1">
            <a:spLocks noChangeArrowheads="1"/>
          </p:cNvSpPr>
          <p:nvPr/>
        </p:nvSpPr>
        <p:spPr bwMode="auto">
          <a:xfrm>
            <a:off x="358775" y="5084763"/>
            <a:ext cx="7308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n-US" altLang="el-GR"/>
              <a:t> </a:t>
            </a:r>
            <a:r>
              <a:rPr lang="el-GR" altLang="el-GR"/>
              <a:t>Συνδετήρια (αντιμετωπίζεται ως επιμήκες θεμέλιο </a:t>
            </a:r>
            <a:r>
              <a:rPr lang="en-US" altLang="el-GR"/>
              <a:t>(L=3m , B=0.6m)</a:t>
            </a:r>
            <a:endParaRPr lang="el-GR" altLang="el-GR"/>
          </a:p>
        </p:txBody>
      </p:sp>
      <p:sp>
        <p:nvSpPr>
          <p:cNvPr id="327689" name="Text Box 9"/>
          <p:cNvSpPr txBox="1">
            <a:spLocks noChangeArrowheads="1"/>
          </p:cNvSpPr>
          <p:nvPr/>
        </p:nvSpPr>
        <p:spPr bwMode="auto">
          <a:xfrm>
            <a:off x="539750" y="5516563"/>
            <a:ext cx="31337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a:t>- </a:t>
            </a:r>
            <a:r>
              <a:rPr lang="el-GR" altLang="el-GR"/>
              <a:t>Μεταφορικό ελατήριο κατά </a:t>
            </a:r>
            <a:r>
              <a:rPr lang="en-US" altLang="el-GR"/>
              <a:t>z</a:t>
            </a:r>
            <a:endParaRPr lang="el-GR" altLang="el-GR"/>
          </a:p>
        </p:txBody>
      </p:sp>
      <p:sp>
        <p:nvSpPr>
          <p:cNvPr id="327690" name="Text Box 10"/>
          <p:cNvSpPr txBox="1">
            <a:spLocks noChangeArrowheads="1"/>
          </p:cNvSpPr>
          <p:nvPr/>
        </p:nvSpPr>
        <p:spPr bwMode="auto">
          <a:xfrm>
            <a:off x="539750" y="6008688"/>
            <a:ext cx="792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a:t>Αλλά </a:t>
            </a:r>
          </a:p>
        </p:txBody>
      </p:sp>
      <p:sp>
        <p:nvSpPr>
          <p:cNvPr id="327691" name="Text Box 11"/>
          <p:cNvSpPr txBox="1">
            <a:spLocks noChangeArrowheads="1"/>
          </p:cNvSpPr>
          <p:nvPr/>
        </p:nvSpPr>
        <p:spPr bwMode="auto">
          <a:xfrm>
            <a:off x="539750" y="6440488"/>
            <a:ext cx="3384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a:t>- 7 ελατήρια εν παραλλήλω άρα</a:t>
            </a:r>
          </a:p>
        </p:txBody>
      </p:sp>
      <p:sp>
        <p:nvSpPr>
          <p:cNvPr id="5018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27698" name="Object 18"/>
          <p:cNvGraphicFramePr>
            <a:graphicFrameLocks noChangeAspect="1"/>
          </p:cNvGraphicFramePr>
          <p:nvPr/>
        </p:nvGraphicFramePr>
        <p:xfrm>
          <a:off x="3851275" y="5437188"/>
          <a:ext cx="2327275" cy="446087"/>
        </p:xfrm>
        <a:graphic>
          <a:graphicData uri="http://schemas.openxmlformats.org/presentationml/2006/ole">
            <mc:AlternateContent xmlns:mc="http://schemas.openxmlformats.org/markup-compatibility/2006">
              <mc:Choice xmlns:v="urn:schemas-microsoft-com:vml" Requires="v">
                <p:oleObj spid="_x0000_s50192" name="Equation" r:id="rId3" imgW="1790700" imgH="342900" progId="Equation.DSMT4">
                  <p:embed/>
                </p:oleObj>
              </mc:Choice>
              <mc:Fallback>
                <p:oleObj name="Equation" r:id="rId3" imgW="1790700" imgH="342900" progId="Equation.DSMT4">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5437188"/>
                        <a:ext cx="23272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00" name="Object 20"/>
          <p:cNvGraphicFramePr>
            <a:graphicFrameLocks noChangeAspect="1"/>
          </p:cNvGraphicFramePr>
          <p:nvPr/>
        </p:nvGraphicFramePr>
        <p:xfrm>
          <a:off x="1187450" y="5927725"/>
          <a:ext cx="2193925" cy="446088"/>
        </p:xfrm>
        <a:graphic>
          <a:graphicData uri="http://schemas.openxmlformats.org/presentationml/2006/ole">
            <mc:AlternateContent xmlns:mc="http://schemas.openxmlformats.org/markup-compatibility/2006">
              <mc:Choice xmlns:v="urn:schemas-microsoft-com:vml" Requires="v">
                <p:oleObj spid="_x0000_s50193" name="Equation" r:id="rId5" imgW="1688367" imgH="342751" progId="Equation.DSMT4">
                  <p:embed/>
                </p:oleObj>
              </mc:Choice>
              <mc:Fallback>
                <p:oleObj name="Equation" r:id="rId5" imgW="1688367" imgH="342751" progId="Equation.DSMT4">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5927725"/>
                        <a:ext cx="21939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02" name="Object 22"/>
          <p:cNvGraphicFramePr>
            <a:graphicFrameLocks noChangeAspect="1"/>
          </p:cNvGraphicFramePr>
          <p:nvPr/>
        </p:nvGraphicFramePr>
        <p:xfrm>
          <a:off x="3868738" y="5899150"/>
          <a:ext cx="1533525" cy="446088"/>
        </p:xfrm>
        <a:graphic>
          <a:graphicData uri="http://schemas.openxmlformats.org/presentationml/2006/ole">
            <mc:AlternateContent xmlns:mc="http://schemas.openxmlformats.org/markup-compatibility/2006">
              <mc:Choice xmlns:v="urn:schemas-microsoft-com:vml" Requires="v">
                <p:oleObj spid="_x0000_s50194" name="Equation" r:id="rId7" imgW="1180588" imgH="342751" progId="Equation.DSMT4">
                  <p:embed/>
                </p:oleObj>
              </mc:Choice>
              <mc:Fallback>
                <p:oleObj name="Equation" r:id="rId7" imgW="1180588" imgH="342751"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8738" y="5899150"/>
                        <a:ext cx="15335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04" name="Object 24"/>
          <p:cNvGraphicFramePr>
            <a:graphicFrameLocks noChangeAspect="1"/>
          </p:cNvGraphicFramePr>
          <p:nvPr/>
        </p:nvGraphicFramePr>
        <p:xfrm>
          <a:off x="3919538" y="6353175"/>
          <a:ext cx="2490787" cy="446088"/>
        </p:xfrm>
        <a:graphic>
          <a:graphicData uri="http://schemas.openxmlformats.org/presentationml/2006/ole">
            <mc:AlternateContent xmlns:mc="http://schemas.openxmlformats.org/markup-compatibility/2006">
              <mc:Choice xmlns:v="urn:schemas-microsoft-com:vml" Requires="v">
                <p:oleObj spid="_x0000_s50195" name="Equation" r:id="rId9" imgW="1916868" imgH="342751" progId="Equation.DSMT4">
                  <p:embed/>
                </p:oleObj>
              </mc:Choice>
              <mc:Fallback>
                <p:oleObj name="Equation" r:id="rId9" imgW="1916868" imgH="342751" progId="Equation.DSMT4">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9538" y="6353175"/>
                        <a:ext cx="24907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06" name="Text Box 26"/>
          <p:cNvSpPr txBox="1">
            <a:spLocks noChangeArrowheads="1"/>
          </p:cNvSpPr>
          <p:nvPr/>
        </p:nvSpPr>
        <p:spPr bwMode="auto">
          <a:xfrm>
            <a:off x="6515100" y="6381750"/>
            <a:ext cx="2520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a:t>για το κάθε ελατήριο </a:t>
            </a:r>
          </a:p>
        </p:txBody>
      </p:sp>
      <p:pic>
        <p:nvPicPr>
          <p:cNvPr id="50191" name="Picture 15"/>
          <p:cNvPicPr>
            <a:picLocks noChangeAspect="1" noChangeArrowheads="1"/>
          </p:cNvPicPr>
          <p:nvPr/>
        </p:nvPicPr>
        <p:blipFill>
          <a:blip r:embed="rId11">
            <a:extLst>
              <a:ext uri="{28A0092B-C50C-407E-A947-70E740481C1C}">
                <a14:useLocalDpi xmlns:a14="http://schemas.microsoft.com/office/drawing/2010/main" val="0"/>
              </a:ext>
            </a:extLst>
          </a:blip>
          <a:srcRect b="5611"/>
          <a:stretch>
            <a:fillRect/>
          </a:stretch>
        </p:blipFill>
        <p:spPr bwMode="auto">
          <a:xfrm>
            <a:off x="744538" y="2444750"/>
            <a:ext cx="73929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686"/>
                                        </p:tgtEl>
                                        <p:attrNameLst>
                                          <p:attrName>style.visibility</p:attrName>
                                        </p:attrNameLst>
                                      </p:cBhvr>
                                      <p:to>
                                        <p:strVal val="visible"/>
                                      </p:to>
                                    </p:set>
                                    <p:animEffect transition="in" filter="fade">
                                      <p:cBhvr>
                                        <p:cTn id="7" dur="500"/>
                                        <p:tgtEl>
                                          <p:spTgt spid="3276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689"/>
                                        </p:tgtEl>
                                        <p:attrNameLst>
                                          <p:attrName>style.visibility</p:attrName>
                                        </p:attrNameLst>
                                      </p:cBhvr>
                                      <p:to>
                                        <p:strVal val="visible"/>
                                      </p:to>
                                    </p:set>
                                    <p:animEffect transition="in" filter="fade">
                                      <p:cBhvr>
                                        <p:cTn id="12" dur="500"/>
                                        <p:tgtEl>
                                          <p:spTgt spid="327689"/>
                                        </p:tgtEl>
                                      </p:cBhvr>
                                    </p:animEffect>
                                  </p:childTnLst>
                                </p:cTn>
                              </p:par>
                              <p:par>
                                <p:cTn id="13" presetID="10" presetClass="entr" presetSubtype="0" fill="hold" nodeType="withEffect">
                                  <p:stCondLst>
                                    <p:cond delay="0"/>
                                  </p:stCondLst>
                                  <p:childTnLst>
                                    <p:set>
                                      <p:cBhvr>
                                        <p:cTn id="14" dur="1" fill="hold">
                                          <p:stCondLst>
                                            <p:cond delay="0"/>
                                          </p:stCondLst>
                                        </p:cTn>
                                        <p:tgtEl>
                                          <p:spTgt spid="327698"/>
                                        </p:tgtEl>
                                        <p:attrNameLst>
                                          <p:attrName>style.visibility</p:attrName>
                                        </p:attrNameLst>
                                      </p:cBhvr>
                                      <p:to>
                                        <p:strVal val="visible"/>
                                      </p:to>
                                    </p:set>
                                    <p:animEffect transition="in" filter="fade">
                                      <p:cBhvr>
                                        <p:cTn id="15" dur="500"/>
                                        <p:tgtEl>
                                          <p:spTgt spid="3276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7690"/>
                                        </p:tgtEl>
                                        <p:attrNameLst>
                                          <p:attrName>style.visibility</p:attrName>
                                        </p:attrNameLst>
                                      </p:cBhvr>
                                      <p:to>
                                        <p:strVal val="visible"/>
                                      </p:to>
                                    </p:set>
                                    <p:animEffect transition="in" filter="fade">
                                      <p:cBhvr>
                                        <p:cTn id="20" dur="500"/>
                                        <p:tgtEl>
                                          <p:spTgt spid="327690"/>
                                        </p:tgtEl>
                                      </p:cBhvr>
                                    </p:animEffect>
                                  </p:childTnLst>
                                </p:cTn>
                              </p:par>
                              <p:par>
                                <p:cTn id="21" presetID="10" presetClass="entr" presetSubtype="0" fill="hold" nodeType="withEffect">
                                  <p:stCondLst>
                                    <p:cond delay="0"/>
                                  </p:stCondLst>
                                  <p:childTnLst>
                                    <p:set>
                                      <p:cBhvr>
                                        <p:cTn id="22" dur="1" fill="hold">
                                          <p:stCondLst>
                                            <p:cond delay="0"/>
                                          </p:stCondLst>
                                        </p:cTn>
                                        <p:tgtEl>
                                          <p:spTgt spid="327700"/>
                                        </p:tgtEl>
                                        <p:attrNameLst>
                                          <p:attrName>style.visibility</p:attrName>
                                        </p:attrNameLst>
                                      </p:cBhvr>
                                      <p:to>
                                        <p:strVal val="visible"/>
                                      </p:to>
                                    </p:set>
                                    <p:animEffect transition="in" filter="fade">
                                      <p:cBhvr>
                                        <p:cTn id="23" dur="500"/>
                                        <p:tgtEl>
                                          <p:spTgt spid="327700"/>
                                        </p:tgtEl>
                                      </p:cBhvr>
                                    </p:animEffect>
                                  </p:childTnLst>
                                </p:cTn>
                              </p:par>
                              <p:par>
                                <p:cTn id="24" presetID="10" presetClass="entr" presetSubtype="0" fill="hold" nodeType="withEffect">
                                  <p:stCondLst>
                                    <p:cond delay="0"/>
                                  </p:stCondLst>
                                  <p:childTnLst>
                                    <p:set>
                                      <p:cBhvr>
                                        <p:cTn id="25" dur="1" fill="hold">
                                          <p:stCondLst>
                                            <p:cond delay="0"/>
                                          </p:stCondLst>
                                        </p:cTn>
                                        <p:tgtEl>
                                          <p:spTgt spid="327702"/>
                                        </p:tgtEl>
                                        <p:attrNameLst>
                                          <p:attrName>style.visibility</p:attrName>
                                        </p:attrNameLst>
                                      </p:cBhvr>
                                      <p:to>
                                        <p:strVal val="visible"/>
                                      </p:to>
                                    </p:set>
                                    <p:animEffect transition="in" filter="fade">
                                      <p:cBhvr>
                                        <p:cTn id="26" dur="500"/>
                                        <p:tgtEl>
                                          <p:spTgt spid="3277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7691"/>
                                        </p:tgtEl>
                                        <p:attrNameLst>
                                          <p:attrName>style.visibility</p:attrName>
                                        </p:attrNameLst>
                                      </p:cBhvr>
                                      <p:to>
                                        <p:strVal val="visible"/>
                                      </p:to>
                                    </p:set>
                                    <p:animEffect transition="in" filter="fade">
                                      <p:cBhvr>
                                        <p:cTn id="31" dur="500"/>
                                        <p:tgtEl>
                                          <p:spTgt spid="32769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7706"/>
                                        </p:tgtEl>
                                        <p:attrNameLst>
                                          <p:attrName>style.visibility</p:attrName>
                                        </p:attrNameLst>
                                      </p:cBhvr>
                                      <p:to>
                                        <p:strVal val="visible"/>
                                      </p:to>
                                    </p:set>
                                    <p:animEffect transition="in" filter="fade">
                                      <p:cBhvr>
                                        <p:cTn id="34" dur="500"/>
                                        <p:tgtEl>
                                          <p:spTgt spid="327706"/>
                                        </p:tgtEl>
                                      </p:cBhvr>
                                    </p:animEffect>
                                  </p:childTnLst>
                                </p:cTn>
                              </p:par>
                              <p:par>
                                <p:cTn id="35" presetID="10" presetClass="entr" presetSubtype="0" fill="hold" nodeType="withEffect">
                                  <p:stCondLst>
                                    <p:cond delay="0"/>
                                  </p:stCondLst>
                                  <p:childTnLst>
                                    <p:set>
                                      <p:cBhvr>
                                        <p:cTn id="36" dur="1" fill="hold">
                                          <p:stCondLst>
                                            <p:cond delay="0"/>
                                          </p:stCondLst>
                                        </p:cTn>
                                        <p:tgtEl>
                                          <p:spTgt spid="327704"/>
                                        </p:tgtEl>
                                        <p:attrNameLst>
                                          <p:attrName>style.visibility</p:attrName>
                                        </p:attrNameLst>
                                      </p:cBhvr>
                                      <p:to>
                                        <p:strVal val="visible"/>
                                      </p:to>
                                    </p:set>
                                    <p:animEffect transition="in" filter="fade">
                                      <p:cBhvr>
                                        <p:cTn id="37" dur="500"/>
                                        <p:tgtEl>
                                          <p:spTgt spid="327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6" grpId="0"/>
      <p:bldP spid="327689" grpId="0"/>
      <p:bldP spid="327690" grpId="0"/>
      <p:bldP spid="327691" grpId="0"/>
      <p:bldP spid="32770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5120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320516" name="Text Box 4"/>
          <p:cNvSpPr txBox="1">
            <a:spLocks noChangeArrowheads="1"/>
          </p:cNvSpPr>
          <p:nvPr/>
        </p:nvSpPr>
        <p:spPr bwMode="auto">
          <a:xfrm>
            <a:off x="250825" y="17018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Προσομοίωση βάση μοντέλου </a:t>
            </a:r>
            <a:r>
              <a:rPr lang="en-US" altLang="el-GR" sz="2000"/>
              <a:t>Winkler</a:t>
            </a:r>
            <a:endParaRPr lang="el-GR" altLang="el-GR" sz="2000"/>
          </a:p>
        </p:txBody>
      </p:sp>
      <p:sp>
        <p:nvSpPr>
          <p:cNvPr id="320517" name="Text Box 5"/>
          <p:cNvSpPr txBox="1">
            <a:spLocks noChangeArrowheads="1"/>
          </p:cNvSpPr>
          <p:nvPr/>
        </p:nvSpPr>
        <p:spPr bwMode="auto">
          <a:xfrm>
            <a:off x="250825" y="2205038"/>
            <a:ext cx="8785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u="sng"/>
              <a:t>Εναλλακτικός υπολογισμός ελατηριακών σταθερών</a:t>
            </a:r>
          </a:p>
        </p:txBody>
      </p:sp>
      <p:sp>
        <p:nvSpPr>
          <p:cNvPr id="320520" name="Text Box 8"/>
          <p:cNvSpPr txBox="1">
            <a:spLocks noChangeArrowheads="1"/>
          </p:cNvSpPr>
          <p:nvPr/>
        </p:nvSpPr>
        <p:spPr bwMode="auto">
          <a:xfrm>
            <a:off x="250825" y="2684463"/>
            <a:ext cx="87852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Συνήθης χρήση στα διάφορα εμπορικά πακέτα λογισμικού</a:t>
            </a:r>
          </a:p>
        </p:txBody>
      </p:sp>
      <p:sp>
        <p:nvSpPr>
          <p:cNvPr id="10" name="Text Box 8"/>
          <p:cNvSpPr txBox="1">
            <a:spLocks noChangeArrowheads="1"/>
          </p:cNvSpPr>
          <p:nvPr/>
        </p:nvSpPr>
        <p:spPr bwMode="auto">
          <a:xfrm>
            <a:off x="250825" y="3116263"/>
            <a:ext cx="87852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Απαιτείται η γνώση του «δείκτη εδάφους» </a:t>
            </a:r>
            <a:r>
              <a:rPr lang="en-US" altLang="el-GR" sz="2000"/>
              <a:t>K</a:t>
            </a:r>
            <a:r>
              <a:rPr lang="en-US" altLang="el-GR" sz="2000" baseline="-25000"/>
              <a:t>s</a:t>
            </a:r>
            <a:endParaRPr lang="el-GR" altLang="el-GR" sz="2000"/>
          </a:p>
        </p:txBody>
      </p:sp>
      <p:graphicFrame>
        <p:nvGraphicFramePr>
          <p:cNvPr id="11" name="Table 10"/>
          <p:cNvGraphicFramePr>
            <a:graphicFrameLocks noGrp="1"/>
          </p:cNvGraphicFramePr>
          <p:nvPr/>
        </p:nvGraphicFramePr>
        <p:xfrm>
          <a:off x="611188" y="3644900"/>
          <a:ext cx="6913562" cy="2659063"/>
        </p:xfrm>
        <a:graphic>
          <a:graphicData uri="http://schemas.openxmlformats.org/drawingml/2006/table">
            <a:tbl>
              <a:tblPr/>
              <a:tblGrid>
                <a:gridCol w="1008062">
                  <a:extLst>
                    <a:ext uri="{9D8B030D-6E8A-4147-A177-3AD203B41FA5}">
                      <a16:colId xmlns:a16="http://schemas.microsoft.com/office/drawing/2014/main" val="20000"/>
                    </a:ext>
                  </a:extLst>
                </a:gridCol>
                <a:gridCol w="2881313">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gridCol w="1223962">
                  <a:extLst>
                    <a:ext uri="{9D8B030D-6E8A-4147-A177-3AD203B41FA5}">
                      <a16:colId xmlns:a16="http://schemas.microsoft.com/office/drawing/2014/main" val="20003"/>
                    </a:ext>
                  </a:extLst>
                </a:gridCol>
              </a:tblGrid>
              <a:tr h="2301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Verdana" pitchFamily="34" charset="0"/>
                          <a:cs typeface="Times New Roman" pitchFamily="18" charset="0"/>
                        </a:rPr>
                        <a:t>Τύπος εδάφους</a:t>
                      </a:r>
                      <a:endParaRPr kumimoji="0" lang="en-US" sz="1200" b="1"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Verdana" pitchFamily="34" charset="0"/>
                          <a:cs typeface="Times New Roman" pitchFamily="18" charset="0"/>
                        </a:rPr>
                        <a:t>Όρια </a:t>
                      </a:r>
                      <a:r>
                        <a:rPr kumimoji="0" lang="en-US" sz="1200" b="1" i="0" u="none" strike="noStrike" cap="none" normalizeH="0" baseline="0" smtClean="0">
                          <a:ln>
                            <a:noFill/>
                          </a:ln>
                          <a:solidFill>
                            <a:schemeClr val="tx1"/>
                          </a:solidFill>
                          <a:effectLst/>
                          <a:latin typeface="Verdana" pitchFamily="34" charset="0"/>
                          <a:cs typeface="Times New Roman" pitchFamily="18" charset="0"/>
                        </a:rPr>
                        <a:t>K</a:t>
                      </a:r>
                      <a:r>
                        <a:rPr kumimoji="0" lang="en-US" sz="1200" b="1" i="0" u="none" strike="noStrike" cap="none" normalizeH="0" baseline="-25000" smtClean="0">
                          <a:ln>
                            <a:noFill/>
                          </a:ln>
                          <a:solidFill>
                            <a:schemeClr val="tx1"/>
                          </a:solidFill>
                          <a:effectLst/>
                          <a:latin typeface="Verdana" pitchFamily="34" charset="0"/>
                          <a:cs typeface="Times New Roman" pitchFamily="18" charset="0"/>
                        </a:rPr>
                        <a:t>­s</a:t>
                      </a:r>
                      <a:endParaRPr kumimoji="0" lang="en-US" sz="1200" b="1"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Verdana" pitchFamily="34" charset="0"/>
                          <a:cs typeface="Times New Roman" pitchFamily="18" charset="0"/>
                        </a:rPr>
                        <a:t>Μέση τιμή</a:t>
                      </a:r>
                      <a:r>
                        <a:rPr kumimoji="0" lang="en-US" sz="1200" b="1" i="0" u="none" strike="noStrike" cap="none" normalizeH="0" baseline="0" smtClean="0">
                          <a:ln>
                            <a:noFill/>
                          </a:ln>
                          <a:solidFill>
                            <a:schemeClr val="tx1"/>
                          </a:solidFill>
                          <a:effectLst/>
                          <a:latin typeface="Verdana" pitchFamily="34" charset="0"/>
                          <a:cs typeface="Times New Roman" pitchFamily="18" charset="0"/>
                        </a:rPr>
                        <a:t> K</a:t>
                      </a:r>
                      <a:r>
                        <a:rPr kumimoji="0" lang="en-US" sz="1200" b="1" i="0" u="none" strike="noStrike" cap="none" normalizeH="0" baseline="-25000" smtClean="0">
                          <a:ln>
                            <a:noFill/>
                          </a:ln>
                          <a:solidFill>
                            <a:schemeClr val="tx1"/>
                          </a:solidFill>
                          <a:effectLst/>
                          <a:latin typeface="Verdana" pitchFamily="34" charset="0"/>
                          <a:cs typeface="Times New Roman" pitchFamily="18" charset="0"/>
                        </a:rPr>
                        <a:t>s</a:t>
                      </a:r>
                      <a:endParaRPr kumimoji="0" lang="en-US" sz="1200" b="1"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48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Verdana" pitchFamily="34" charset="0"/>
                          <a:cs typeface="Times New Roman" pitchFamily="18" charset="0"/>
                        </a:rPr>
                        <a:t>Άμμος</a:t>
                      </a:r>
                      <a:r>
                        <a:rPr kumimoji="0" lang="en-US" sz="12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Χαλαρή (</a:t>
                      </a:r>
                      <a:r>
                        <a:rPr kumimoji="0" lang="en-US" sz="1200" b="0" i="0" u="none" strike="noStrike" cap="none" normalizeH="0" baseline="0" smtClean="0">
                          <a:ln>
                            <a:noFill/>
                          </a:ln>
                          <a:solidFill>
                            <a:schemeClr val="tx1"/>
                          </a:solidFill>
                          <a:effectLst/>
                          <a:latin typeface="Verdana" pitchFamily="34" charset="0"/>
                          <a:cs typeface="Times New Roman" pitchFamily="18" charset="0"/>
                        </a:rPr>
                        <a:t>N</a:t>
                      </a:r>
                      <a:r>
                        <a:rPr kumimoji="0" lang="en-US" sz="1200" b="0" i="0" u="none" strike="noStrike" cap="none" normalizeH="0" baseline="-25000" smtClean="0">
                          <a:ln>
                            <a:noFill/>
                          </a:ln>
                          <a:solidFill>
                            <a:schemeClr val="tx1"/>
                          </a:solidFill>
                          <a:effectLst/>
                          <a:latin typeface="Verdana" pitchFamily="34" charset="0"/>
                          <a:cs typeface="Times New Roman" pitchFamily="18" charset="0"/>
                        </a:rPr>
                        <a:t>SPT</a:t>
                      </a:r>
                      <a:r>
                        <a:rPr kumimoji="0" lang="en-US" sz="1200" b="0" i="0" u="none" strike="noStrike" cap="none" normalizeH="0" baseline="0" smtClean="0">
                          <a:ln>
                            <a:noFill/>
                          </a:ln>
                          <a:solidFill>
                            <a:schemeClr val="tx1"/>
                          </a:solidFill>
                          <a:effectLst/>
                          <a:latin typeface="Verdana" pitchFamily="34" charset="0"/>
                          <a:cs typeface="Times New Roman" pitchFamily="18" charset="0"/>
                        </a:rPr>
                        <a:t>&lt;10)</a:t>
                      </a: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6.4-19.2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12</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9</a:t>
                      </a: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48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Μέση (10&lt;</a:t>
                      </a:r>
                      <a:r>
                        <a:rPr kumimoji="0" lang="en-US" sz="1200" b="0" i="0" u="none" strike="noStrike" cap="none" normalizeH="0" baseline="0" smtClean="0">
                          <a:ln>
                            <a:noFill/>
                          </a:ln>
                          <a:solidFill>
                            <a:schemeClr val="tx1"/>
                          </a:solidFill>
                          <a:effectLst/>
                          <a:latin typeface="Verdana" pitchFamily="34" charset="0"/>
                          <a:cs typeface="Times New Roman" pitchFamily="18" charset="0"/>
                        </a:rPr>
                        <a:t>N</a:t>
                      </a:r>
                      <a:r>
                        <a:rPr kumimoji="0" lang="en-US" sz="1200" b="0" i="0" u="none" strike="noStrike" cap="none" normalizeH="0" baseline="-25000" smtClean="0">
                          <a:ln>
                            <a:noFill/>
                          </a:ln>
                          <a:solidFill>
                            <a:schemeClr val="tx1"/>
                          </a:solidFill>
                          <a:effectLst/>
                          <a:latin typeface="Verdana" pitchFamily="34" charset="0"/>
                          <a:cs typeface="Times New Roman" pitchFamily="18" charset="0"/>
                        </a:rPr>
                        <a:t>SPT</a:t>
                      </a:r>
                      <a:r>
                        <a:rPr kumimoji="0" lang="en-US" sz="1200" b="0" i="0" u="none" strike="noStrike" cap="none" normalizeH="0" baseline="0" smtClean="0">
                          <a:ln>
                            <a:noFill/>
                          </a:ln>
                          <a:solidFill>
                            <a:schemeClr val="tx1"/>
                          </a:solidFill>
                          <a:effectLst/>
                          <a:latin typeface="Verdana" pitchFamily="34" charset="0"/>
                          <a:cs typeface="Times New Roman" pitchFamily="18" charset="0"/>
                        </a:rPr>
                        <a:t>&lt;</a:t>
                      </a:r>
                      <a:r>
                        <a:rPr kumimoji="0" lang="el-GR" sz="1200" b="0" i="0" u="none" strike="noStrike" cap="none" normalizeH="0" baseline="0" smtClean="0">
                          <a:ln>
                            <a:noFill/>
                          </a:ln>
                          <a:solidFill>
                            <a:schemeClr val="tx1"/>
                          </a:solidFill>
                          <a:effectLst/>
                          <a:latin typeface="Verdana" pitchFamily="34" charset="0"/>
                          <a:cs typeface="Times New Roman" pitchFamily="18" charset="0"/>
                        </a:rPr>
                        <a:t>3</a:t>
                      </a:r>
                      <a:r>
                        <a:rPr kumimoji="0" lang="en-US" sz="1200" b="0" i="0" u="none" strike="noStrike" cap="none" normalizeH="0" baseline="0" smtClean="0">
                          <a:ln>
                            <a:noFill/>
                          </a:ln>
                          <a:solidFill>
                            <a:schemeClr val="tx1"/>
                          </a:solidFill>
                          <a:effectLst/>
                          <a:latin typeface="Verdana" pitchFamily="34" charset="0"/>
                          <a:cs typeface="Times New Roman" pitchFamily="18" charset="0"/>
                        </a:rPr>
                        <a:t>0)</a:t>
                      </a: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19</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2</a:t>
                      </a:r>
                      <a:r>
                        <a:rPr kumimoji="0" lang="el-GR" sz="1200" b="0" i="0" u="none" strike="noStrike" cap="none" normalizeH="0" baseline="0" smtClean="0">
                          <a:ln>
                            <a:noFill/>
                          </a:ln>
                          <a:solidFill>
                            <a:schemeClr val="tx1"/>
                          </a:solidFill>
                          <a:effectLst/>
                          <a:latin typeface="Verdana" pitchFamily="34" charset="0"/>
                          <a:cs typeface="Times New Roman" pitchFamily="18" charset="0"/>
                        </a:rPr>
                        <a:t>-9</a:t>
                      </a:r>
                      <a:r>
                        <a:rPr kumimoji="0" lang="en-US" sz="1200" b="0" i="0" u="none" strike="noStrike" cap="none" normalizeH="0" baseline="0" smtClean="0">
                          <a:ln>
                            <a:noFill/>
                          </a:ln>
                          <a:solidFill>
                            <a:schemeClr val="tx1"/>
                          </a:solidFill>
                          <a:effectLst/>
                          <a:latin typeface="Verdana" pitchFamily="34" charset="0"/>
                          <a:cs typeface="Times New Roman" pitchFamily="18" charset="0"/>
                        </a:rPr>
                        <a:t>6</a:t>
                      </a:r>
                      <a:r>
                        <a:rPr kumimoji="0" lang="el-GR" sz="1200" b="0" i="0" u="none" strike="noStrike" cap="none" normalizeH="0" baseline="0" smtClean="0">
                          <a:ln>
                            <a:noFill/>
                          </a:ln>
                          <a:solidFill>
                            <a:schemeClr val="tx1"/>
                          </a:solidFill>
                          <a:effectLst/>
                          <a:latin typeface="Verdana" pitchFamily="34" charset="0"/>
                          <a:cs typeface="Times New Roman" pitchFamily="18" charset="0"/>
                        </a:rPr>
                        <a:t>.2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41</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7</a:t>
                      </a: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48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Πυκνή (30&lt;</a:t>
                      </a:r>
                      <a:r>
                        <a:rPr kumimoji="0" lang="en-US" sz="1200" b="0" i="0" u="none" strike="noStrike" cap="none" normalizeH="0" baseline="0" smtClean="0">
                          <a:ln>
                            <a:noFill/>
                          </a:ln>
                          <a:solidFill>
                            <a:schemeClr val="tx1"/>
                          </a:solidFill>
                          <a:effectLst/>
                          <a:latin typeface="Verdana" pitchFamily="34" charset="0"/>
                          <a:cs typeface="Times New Roman" pitchFamily="18" charset="0"/>
                        </a:rPr>
                        <a:t>N</a:t>
                      </a:r>
                      <a:r>
                        <a:rPr kumimoji="0" lang="en-US" sz="1200" b="0" i="0" u="none" strike="noStrike" cap="none" normalizeH="0" baseline="-25000" smtClean="0">
                          <a:ln>
                            <a:noFill/>
                          </a:ln>
                          <a:solidFill>
                            <a:schemeClr val="tx1"/>
                          </a:solidFill>
                          <a:effectLst/>
                          <a:latin typeface="Verdana" pitchFamily="34" charset="0"/>
                          <a:cs typeface="Times New Roman" pitchFamily="18" charset="0"/>
                        </a:rPr>
                        <a:t>SPT</a:t>
                      </a:r>
                      <a:r>
                        <a:rPr kumimoji="0" lang="en-US" sz="1200" b="0" i="0" u="none" strike="noStrike" cap="none" normalizeH="0" baseline="0" smtClean="0">
                          <a:ln>
                            <a:noFill/>
                          </a:ln>
                          <a:solidFill>
                            <a:schemeClr val="tx1"/>
                          </a:solidFill>
                          <a:effectLst/>
                          <a:latin typeface="Verdana" pitchFamily="34" charset="0"/>
                          <a:cs typeface="Times New Roman" pitchFamily="18" charset="0"/>
                        </a:rPr>
                        <a:t>)</a:t>
                      </a: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9</a:t>
                      </a:r>
                      <a:r>
                        <a:rPr kumimoji="0" lang="el-GR" sz="1200" b="0" i="0" u="none" strike="noStrike" cap="none" normalizeH="0" baseline="0" smtClean="0">
                          <a:ln>
                            <a:noFill/>
                          </a:ln>
                          <a:solidFill>
                            <a:schemeClr val="tx1"/>
                          </a:solidFill>
                          <a:effectLst/>
                          <a:latin typeface="Verdana" pitchFamily="34" charset="0"/>
                          <a:cs typeface="Times New Roman" pitchFamily="18" charset="0"/>
                        </a:rPr>
                        <a:t>6.</a:t>
                      </a:r>
                      <a:r>
                        <a:rPr kumimoji="0" lang="en-US" sz="1200" b="0" i="0" u="none" strike="noStrike" cap="none" normalizeH="0" baseline="0" smtClean="0">
                          <a:ln>
                            <a:noFill/>
                          </a:ln>
                          <a:solidFill>
                            <a:schemeClr val="tx1"/>
                          </a:solidFill>
                          <a:effectLst/>
                          <a:latin typeface="Verdana" pitchFamily="34" charset="0"/>
                          <a:cs typeface="Times New Roman" pitchFamily="18" charset="0"/>
                        </a:rPr>
                        <a:t>2</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321</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0</a:t>
                      </a: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161</a:t>
                      </a: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48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Verdana" pitchFamily="34" charset="0"/>
                          <a:cs typeface="Times New Roman" pitchFamily="18" charset="0"/>
                        </a:rPr>
                        <a:t>Άργιλος</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Στιφρή (100</a:t>
                      </a:r>
                      <a:r>
                        <a:rPr kumimoji="0" lang="en-US" sz="1200" b="0" i="0" u="none" strike="noStrike" cap="none" normalizeH="0" baseline="0" smtClean="0">
                          <a:ln>
                            <a:noFill/>
                          </a:ln>
                          <a:solidFill>
                            <a:schemeClr val="tx1"/>
                          </a:solidFill>
                          <a:effectLst/>
                          <a:latin typeface="Verdana" pitchFamily="34" charset="0"/>
                          <a:cs typeface="Times New Roman" pitchFamily="18" charset="0"/>
                        </a:rPr>
                        <a:t>kPa&lt;c</a:t>
                      </a:r>
                      <a:r>
                        <a:rPr kumimoji="0" lang="en-US" sz="1200" b="0" i="0" u="none" strike="noStrike" cap="none" normalizeH="0" baseline="-25000" smtClean="0">
                          <a:ln>
                            <a:noFill/>
                          </a:ln>
                          <a:solidFill>
                            <a:schemeClr val="tx1"/>
                          </a:solidFill>
                          <a:effectLst/>
                          <a:latin typeface="Verdana" pitchFamily="34" charset="0"/>
                          <a:cs typeface="Times New Roman" pitchFamily="18" charset="0"/>
                        </a:rPr>
                        <a:t>u</a:t>
                      </a:r>
                      <a:r>
                        <a:rPr kumimoji="0" lang="en-US" sz="1200" b="0" i="0" u="none" strike="noStrike" cap="none" normalizeH="0" baseline="0" smtClean="0">
                          <a:ln>
                            <a:noFill/>
                          </a:ln>
                          <a:solidFill>
                            <a:schemeClr val="tx1"/>
                          </a:solidFill>
                          <a:effectLst/>
                          <a:latin typeface="Verdana" pitchFamily="34" charset="0"/>
                          <a:cs typeface="Times New Roman" pitchFamily="18" charset="0"/>
                        </a:rPr>
                        <a:t>&lt;200kPa)</a:t>
                      </a: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1</a:t>
                      </a:r>
                      <a:r>
                        <a:rPr kumimoji="0" lang="el-GR" sz="1200" b="0" i="0" u="none" strike="noStrike" cap="none" normalizeH="0" baseline="0" smtClean="0">
                          <a:ln>
                            <a:noFill/>
                          </a:ln>
                          <a:solidFill>
                            <a:schemeClr val="tx1"/>
                          </a:solidFill>
                          <a:effectLst/>
                          <a:latin typeface="Verdana" pitchFamily="34" charset="0"/>
                          <a:cs typeface="Times New Roman" pitchFamily="18" charset="0"/>
                        </a:rPr>
                        <a:t>6.</a:t>
                      </a:r>
                      <a:r>
                        <a:rPr kumimoji="0" lang="en-US" sz="1200" b="0" i="0" u="none" strike="noStrike" cap="none" normalizeH="0" baseline="0" smtClean="0">
                          <a:ln>
                            <a:noFill/>
                          </a:ln>
                          <a:solidFill>
                            <a:schemeClr val="tx1"/>
                          </a:solidFill>
                          <a:effectLst/>
                          <a:latin typeface="Verdana" pitchFamily="34" charset="0"/>
                          <a:cs typeface="Times New Roman" pitchFamily="18" charset="0"/>
                        </a:rPr>
                        <a:t>2</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32</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1</a:t>
                      </a: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24</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1</a:t>
                      </a: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48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Πολύ Στιφρή (200</a:t>
                      </a:r>
                      <a:r>
                        <a:rPr kumimoji="0" lang="en-US" sz="1200" b="0" i="0" u="none" strike="noStrike" cap="none" normalizeH="0" baseline="0" smtClean="0">
                          <a:ln>
                            <a:noFill/>
                          </a:ln>
                          <a:solidFill>
                            <a:schemeClr val="tx1"/>
                          </a:solidFill>
                          <a:effectLst/>
                          <a:latin typeface="Verdana" pitchFamily="34" charset="0"/>
                          <a:cs typeface="Times New Roman" pitchFamily="18" charset="0"/>
                        </a:rPr>
                        <a:t>kPa</a:t>
                      </a:r>
                      <a:r>
                        <a:rPr kumimoji="0" lang="el-GR" sz="1200" b="0" i="0" u="none" strike="noStrike" cap="none" normalizeH="0" baseline="0" smtClean="0">
                          <a:ln>
                            <a:noFill/>
                          </a:ln>
                          <a:solidFill>
                            <a:schemeClr val="tx1"/>
                          </a:solidFill>
                          <a:effectLst/>
                          <a:latin typeface="Verdana" pitchFamily="34" charset="0"/>
                          <a:cs typeface="Times New Roman" pitchFamily="18" charset="0"/>
                        </a:rPr>
                        <a:t>&lt;</a:t>
                      </a:r>
                      <a:r>
                        <a:rPr kumimoji="0" lang="en-US" sz="1200" b="0" i="0" u="none" strike="noStrike" cap="none" normalizeH="0" baseline="0" smtClean="0">
                          <a:ln>
                            <a:noFill/>
                          </a:ln>
                          <a:solidFill>
                            <a:schemeClr val="tx1"/>
                          </a:solidFill>
                          <a:effectLst/>
                          <a:latin typeface="Verdana" pitchFamily="34" charset="0"/>
                          <a:cs typeface="Times New Roman" pitchFamily="18" charset="0"/>
                        </a:rPr>
                        <a:t>c</a:t>
                      </a:r>
                      <a:r>
                        <a:rPr kumimoji="0" lang="en-US" sz="1200" b="0" i="0" u="none" strike="noStrike" cap="none" normalizeH="0" baseline="-25000" smtClean="0">
                          <a:ln>
                            <a:noFill/>
                          </a:ln>
                          <a:solidFill>
                            <a:schemeClr val="tx1"/>
                          </a:solidFill>
                          <a:effectLst/>
                          <a:latin typeface="Verdana" pitchFamily="34" charset="0"/>
                          <a:cs typeface="Times New Roman" pitchFamily="18" charset="0"/>
                        </a:rPr>
                        <a:t>u</a:t>
                      </a:r>
                      <a:r>
                        <a:rPr kumimoji="0" lang="el-GR" sz="1200" b="0" i="0" u="none" strike="noStrike" cap="none" normalizeH="0" baseline="0" smtClean="0">
                          <a:ln>
                            <a:noFill/>
                          </a:ln>
                          <a:solidFill>
                            <a:schemeClr val="tx1"/>
                          </a:solidFill>
                          <a:effectLst/>
                          <a:latin typeface="Verdana" pitchFamily="34" charset="0"/>
                          <a:cs typeface="Times New Roman" pitchFamily="18" charset="0"/>
                        </a:rPr>
                        <a:t>&lt;400</a:t>
                      </a:r>
                      <a:r>
                        <a:rPr kumimoji="0" lang="en-US" sz="1200" b="0" i="0" u="none" strike="noStrike" cap="none" normalizeH="0" baseline="0" smtClean="0">
                          <a:ln>
                            <a:noFill/>
                          </a:ln>
                          <a:solidFill>
                            <a:schemeClr val="tx1"/>
                          </a:solidFill>
                          <a:effectLst/>
                          <a:latin typeface="Verdana" pitchFamily="34" charset="0"/>
                          <a:cs typeface="Times New Roman" pitchFamily="18" charset="0"/>
                        </a:rPr>
                        <a:t>kPa</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32</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1</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64</a:t>
                      </a:r>
                      <a:r>
                        <a:rPr kumimoji="0" lang="el-GR" sz="1200" b="0" i="0" u="none" strike="noStrike" cap="none" normalizeH="0" baseline="0" smtClean="0">
                          <a:ln>
                            <a:noFill/>
                          </a:ln>
                          <a:solidFill>
                            <a:schemeClr val="tx1"/>
                          </a:solidFill>
                          <a:effectLst/>
                          <a:latin typeface="Verdana" pitchFamily="34" charset="0"/>
                          <a:cs typeface="Times New Roman" pitchFamily="18" charset="0"/>
                        </a:rPr>
                        <a:t>.2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48</a:t>
                      </a:r>
                      <a:r>
                        <a:rPr kumimoji="0" lang="el-GR" sz="1200" b="0" i="0" u="none" strike="noStrike" cap="none" normalizeH="0" baseline="0" smtClean="0">
                          <a:ln>
                            <a:noFill/>
                          </a:ln>
                          <a:solidFill>
                            <a:schemeClr val="tx1"/>
                          </a:solidFill>
                          <a:effectLst/>
                          <a:latin typeface="Verdana" pitchFamily="34" charset="0"/>
                          <a:cs typeface="Times New Roman" pitchFamily="18" charset="0"/>
                        </a:rPr>
                        <a:t>.2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48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Σκληρή (400</a:t>
                      </a:r>
                      <a:r>
                        <a:rPr kumimoji="0" lang="en-US" sz="1200" b="0" i="0" u="none" strike="noStrike" cap="none" normalizeH="0" baseline="0" smtClean="0">
                          <a:ln>
                            <a:noFill/>
                          </a:ln>
                          <a:solidFill>
                            <a:schemeClr val="tx1"/>
                          </a:solidFill>
                          <a:effectLst/>
                          <a:latin typeface="Verdana" pitchFamily="34" charset="0"/>
                          <a:cs typeface="Times New Roman" pitchFamily="18" charset="0"/>
                        </a:rPr>
                        <a:t>kPa&lt;c</a:t>
                      </a:r>
                      <a:r>
                        <a:rPr kumimoji="0" lang="en-US" sz="1200" b="0" i="0" u="none" strike="noStrike" cap="none" normalizeH="0" baseline="-25000" smtClean="0">
                          <a:ln>
                            <a:noFill/>
                          </a:ln>
                          <a:solidFill>
                            <a:schemeClr val="tx1"/>
                          </a:solidFill>
                          <a:effectLst/>
                          <a:latin typeface="Verdana" pitchFamily="34" charset="0"/>
                          <a:cs typeface="Times New Roman" pitchFamily="18" charset="0"/>
                        </a:rPr>
                        <a:t>u</a:t>
                      </a:r>
                      <a:r>
                        <a:rPr kumimoji="0" lang="en-US" sz="1200" b="0" i="0" u="none" strike="noStrike" cap="none" normalizeH="0" baseline="0" smtClean="0">
                          <a:ln>
                            <a:noFill/>
                          </a:ln>
                          <a:solidFill>
                            <a:schemeClr val="tx1"/>
                          </a:solidFill>
                          <a:effectLst/>
                          <a:latin typeface="Verdana" pitchFamily="34" charset="0"/>
                          <a:cs typeface="Times New Roman" pitchFamily="18" charset="0"/>
                        </a:rPr>
                        <a:t>)</a:t>
                      </a: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&gt;96</a:t>
                      </a: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96.</a:t>
                      </a:r>
                      <a:r>
                        <a:rPr kumimoji="0" lang="en-US" sz="1200" b="0" i="0" u="none" strike="noStrike" cap="none" normalizeH="0" baseline="0" smtClean="0">
                          <a:ln>
                            <a:noFill/>
                          </a:ln>
                          <a:solidFill>
                            <a:schemeClr val="tx1"/>
                          </a:solidFill>
                          <a:effectLst/>
                          <a:latin typeface="Verdana" pitchFamily="34" charset="0"/>
                          <a:cs typeface="Times New Roman" pitchFamily="18" charset="0"/>
                        </a:rPr>
                        <a:t>4</a:t>
                      </a: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r>
                        <a:rPr kumimoji="0" lang="en-US" sz="1200" b="0" i="0" u="none" strike="noStrike" cap="none" normalizeH="0" baseline="0" smtClean="0">
                          <a:ln>
                            <a:noFill/>
                          </a:ln>
                          <a:solidFill>
                            <a:schemeClr val="tx1"/>
                          </a:solidFill>
                          <a:effectLst/>
                          <a:latin typeface="Verdana" pitchFamily="34" charset="0"/>
                          <a:cs typeface="Times New Roman" pitchFamily="18" charset="0"/>
                        </a:rPr>
                        <a:t>MN</a:t>
                      </a:r>
                      <a:r>
                        <a:rPr kumimoji="0" lang="el-GR" sz="1200" b="0" i="0" u="none" strike="noStrike" cap="none" normalizeH="0" baseline="0" smtClean="0">
                          <a:ln>
                            <a:noFill/>
                          </a:ln>
                          <a:solidFill>
                            <a:schemeClr val="tx1"/>
                          </a:solidFill>
                          <a:effectLst/>
                          <a:latin typeface="Verdana" pitchFamily="34" charset="0"/>
                          <a:cs typeface="Times New Roman" pitchFamily="18" charset="0"/>
                        </a:rPr>
                        <a:t>/</a:t>
                      </a:r>
                      <a:r>
                        <a:rPr kumimoji="0" lang="en-US" sz="1200" b="0" i="0" u="none" strike="noStrike" cap="none" normalizeH="0" baseline="0" smtClean="0">
                          <a:ln>
                            <a:noFill/>
                          </a:ln>
                          <a:solidFill>
                            <a:schemeClr val="tx1"/>
                          </a:solidFill>
                          <a:effectLst/>
                          <a:latin typeface="Verdana" pitchFamily="34" charset="0"/>
                          <a:cs typeface="Times New Roman" pitchFamily="18" charset="0"/>
                        </a:rPr>
                        <a:t>m</a:t>
                      </a:r>
                      <a:r>
                        <a:rPr kumimoji="0" lang="el-GR" sz="1200" b="0" i="0" u="none" strike="noStrike" cap="none" normalizeH="0" baseline="0" smtClean="0">
                          <a:ln>
                            <a:noFill/>
                          </a:ln>
                          <a:solidFill>
                            <a:schemeClr val="tx1"/>
                          </a:solidFill>
                          <a:effectLst/>
                          <a:latin typeface="Verdana" pitchFamily="34" charset="0"/>
                          <a:cs typeface="Times New Roman" pitchFamily="18" charset="0"/>
                        </a:rPr>
                        <a:t>³)</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marL="56132" marR="56132" marT="14553" marB="145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2" name="Text Box 8"/>
          <p:cNvSpPr txBox="1">
            <a:spLocks noChangeArrowheads="1"/>
          </p:cNvSpPr>
          <p:nvPr/>
        </p:nvSpPr>
        <p:spPr bwMode="auto">
          <a:xfrm>
            <a:off x="611188" y="6416675"/>
            <a:ext cx="82089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1400"/>
              <a:t>πηγή: </a:t>
            </a:r>
            <a:r>
              <a:rPr lang="en-US" altLang="el-GR" sz="1400"/>
              <a:t>Terzaghi</a:t>
            </a:r>
            <a:r>
              <a:rPr lang="el-GR" altLang="el-GR" sz="1400"/>
              <a:t>,</a:t>
            </a:r>
            <a:r>
              <a:rPr lang="en-US" altLang="el-GR" sz="1400"/>
              <a:t> 1955 (</a:t>
            </a:r>
            <a:r>
              <a:rPr lang="el-GR" altLang="el-GR" sz="1400"/>
              <a:t>αναδημοσίευση ΡΑΦ, 2011)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0516"/>
                                        </p:tgtEl>
                                        <p:attrNameLst>
                                          <p:attrName>style.visibility</p:attrName>
                                        </p:attrNameLst>
                                      </p:cBhvr>
                                      <p:to>
                                        <p:strVal val="visible"/>
                                      </p:to>
                                    </p:set>
                                    <p:animEffect transition="in" filter="fade">
                                      <p:cBhvr>
                                        <p:cTn id="7" dur="500"/>
                                        <p:tgtEl>
                                          <p:spTgt spid="3205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0517"/>
                                        </p:tgtEl>
                                        <p:attrNameLst>
                                          <p:attrName>style.visibility</p:attrName>
                                        </p:attrNameLst>
                                      </p:cBhvr>
                                      <p:to>
                                        <p:strVal val="visible"/>
                                      </p:to>
                                    </p:set>
                                    <p:animEffect transition="in" filter="fade">
                                      <p:cBhvr>
                                        <p:cTn id="10" dur="500"/>
                                        <p:tgtEl>
                                          <p:spTgt spid="3205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0520"/>
                                        </p:tgtEl>
                                        <p:attrNameLst>
                                          <p:attrName>style.visibility</p:attrName>
                                        </p:attrNameLst>
                                      </p:cBhvr>
                                      <p:to>
                                        <p:strVal val="visible"/>
                                      </p:to>
                                    </p:set>
                                    <p:animEffect transition="in" filter="fade">
                                      <p:cBhvr>
                                        <p:cTn id="13" dur="500"/>
                                        <p:tgtEl>
                                          <p:spTgt spid="3205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p:bldP spid="320517" grpId="0"/>
      <p:bldP spid="320520" grpId="0"/>
      <p:bldP spid="10"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5222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52228" name="Text Box 4"/>
          <p:cNvSpPr txBox="1">
            <a:spLocks noChangeArrowheads="1"/>
          </p:cNvSpPr>
          <p:nvPr/>
        </p:nvSpPr>
        <p:spPr bwMode="auto">
          <a:xfrm>
            <a:off x="250825" y="17018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Προσομοίωση βάση μοντέλου </a:t>
            </a:r>
            <a:r>
              <a:rPr lang="en-US" altLang="el-GR" sz="2000"/>
              <a:t>Winkler</a:t>
            </a:r>
            <a:endParaRPr lang="el-GR" altLang="el-GR" sz="2000"/>
          </a:p>
        </p:txBody>
      </p:sp>
      <p:sp>
        <p:nvSpPr>
          <p:cNvPr id="52229" name="Text Box 5"/>
          <p:cNvSpPr txBox="1">
            <a:spLocks noChangeArrowheads="1"/>
          </p:cNvSpPr>
          <p:nvPr/>
        </p:nvSpPr>
        <p:spPr bwMode="auto">
          <a:xfrm>
            <a:off x="250825" y="2205038"/>
            <a:ext cx="8785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u="sng"/>
              <a:t>Εναλλακτικός υπολογισμός ελατηριακών σταθερών</a:t>
            </a:r>
          </a:p>
        </p:txBody>
      </p:sp>
      <p:sp>
        <p:nvSpPr>
          <p:cNvPr id="320520" name="Text Box 8"/>
          <p:cNvSpPr txBox="1">
            <a:spLocks noChangeArrowheads="1"/>
          </p:cNvSpPr>
          <p:nvPr/>
        </p:nvSpPr>
        <p:spPr bwMode="auto">
          <a:xfrm>
            <a:off x="250825" y="2684463"/>
            <a:ext cx="87852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Απαιτείται τροποποίηση τιμών </a:t>
            </a:r>
            <a:r>
              <a:rPr lang="en-US" altLang="el-GR" sz="2000"/>
              <a:t>K</a:t>
            </a:r>
            <a:r>
              <a:rPr lang="en-US" altLang="el-GR" sz="2000" baseline="-25000"/>
              <a:t>s </a:t>
            </a:r>
            <a:r>
              <a:rPr lang="el-GR" altLang="el-GR" sz="2000"/>
              <a:t>(θεμέλιο </a:t>
            </a:r>
            <a:r>
              <a:rPr lang="en-US" altLang="el-GR" sz="2000"/>
              <a:t>BxL </a:t>
            </a:r>
            <a:r>
              <a:rPr lang="el-GR" altLang="el-GR" sz="2000"/>
              <a:t>σε βάθος </a:t>
            </a:r>
            <a:r>
              <a:rPr lang="en-US" altLang="el-GR" sz="2000"/>
              <a:t>D)</a:t>
            </a:r>
            <a:endParaRPr lang="el-GR" altLang="el-GR" sz="2000"/>
          </a:p>
        </p:txBody>
      </p:sp>
      <p:sp>
        <p:nvSpPr>
          <p:cNvPr id="10" name="Text Box 8"/>
          <p:cNvSpPr txBox="1">
            <a:spLocks noChangeArrowheads="1"/>
          </p:cNvSpPr>
          <p:nvPr/>
        </p:nvSpPr>
        <p:spPr bwMode="auto">
          <a:xfrm>
            <a:off x="250825" y="3573463"/>
            <a:ext cx="87852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Συντελεστής διαστάσεων θεμελίου:</a:t>
            </a:r>
          </a:p>
        </p:txBody>
      </p:sp>
      <p:sp>
        <p:nvSpPr>
          <p:cNvPr id="5223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77857" name="Object 1"/>
          <p:cNvGraphicFramePr>
            <a:graphicFrameLocks noChangeAspect="1"/>
          </p:cNvGraphicFramePr>
          <p:nvPr/>
        </p:nvGraphicFramePr>
        <p:xfrm>
          <a:off x="4906963" y="3519488"/>
          <a:ext cx="1465262" cy="666750"/>
        </p:xfrm>
        <a:graphic>
          <a:graphicData uri="http://schemas.openxmlformats.org/presentationml/2006/ole">
            <mc:AlternateContent xmlns:mc="http://schemas.openxmlformats.org/markup-compatibility/2006">
              <mc:Choice xmlns:v="urn:schemas-microsoft-com:vml" Requires="v">
                <p:oleObj spid="_x0000_s52250" name="Equation" r:id="rId3" imgW="977476" imgH="444307" progId="Equation.DSMT4">
                  <p:embed/>
                </p:oleObj>
              </mc:Choice>
              <mc:Fallback>
                <p:oleObj name="Equation" r:id="rId3" imgW="977476" imgH="444307"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63" y="3519488"/>
                        <a:ext cx="14652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77859" name="Object 3"/>
          <p:cNvGraphicFramePr>
            <a:graphicFrameLocks noChangeAspect="1"/>
          </p:cNvGraphicFramePr>
          <p:nvPr/>
        </p:nvGraphicFramePr>
        <p:xfrm>
          <a:off x="7488238" y="3559175"/>
          <a:ext cx="971550" cy="628650"/>
        </p:xfrm>
        <a:graphic>
          <a:graphicData uri="http://schemas.openxmlformats.org/presentationml/2006/ole">
            <mc:AlternateContent xmlns:mc="http://schemas.openxmlformats.org/markup-compatibility/2006">
              <mc:Choice xmlns:v="urn:schemas-microsoft-com:vml" Requires="v">
                <p:oleObj spid="_x0000_s52251" name="Equation" r:id="rId5" imgW="647700" imgH="419100" progId="Equation.DSMT4">
                  <p:embed/>
                </p:oleObj>
              </mc:Choice>
              <mc:Fallback>
                <p:oleObj name="Equation" r:id="rId5" imgW="6477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238" y="3559175"/>
                        <a:ext cx="971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8"/>
          <p:cNvSpPr txBox="1">
            <a:spLocks noChangeArrowheads="1"/>
          </p:cNvSpPr>
          <p:nvPr/>
        </p:nvSpPr>
        <p:spPr bwMode="auto">
          <a:xfrm>
            <a:off x="4451350" y="3092450"/>
            <a:ext cx="2232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sz="2000"/>
              <a:t>Αμμώδη εδάφη</a:t>
            </a:r>
          </a:p>
        </p:txBody>
      </p:sp>
      <p:sp>
        <p:nvSpPr>
          <p:cNvPr id="15" name="Text Box 8"/>
          <p:cNvSpPr txBox="1">
            <a:spLocks noChangeArrowheads="1"/>
          </p:cNvSpPr>
          <p:nvPr/>
        </p:nvSpPr>
        <p:spPr bwMode="auto">
          <a:xfrm>
            <a:off x="6732588" y="3079750"/>
            <a:ext cx="2232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sz="2000"/>
              <a:t>Αργιλικά εδάφη</a:t>
            </a:r>
          </a:p>
        </p:txBody>
      </p:sp>
      <p:sp>
        <p:nvSpPr>
          <p:cNvPr id="16" name="Text Box 8"/>
          <p:cNvSpPr txBox="1">
            <a:spLocks noChangeArrowheads="1"/>
          </p:cNvSpPr>
          <p:nvPr/>
        </p:nvSpPr>
        <p:spPr bwMode="auto">
          <a:xfrm>
            <a:off x="250825" y="4556125"/>
            <a:ext cx="8785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Συντελεστής σχήματος θεμελίου:</a:t>
            </a:r>
          </a:p>
        </p:txBody>
      </p:sp>
      <p:sp>
        <p:nvSpPr>
          <p:cNvPr id="17" name="Text Box 8"/>
          <p:cNvSpPr txBox="1">
            <a:spLocks noChangeArrowheads="1"/>
          </p:cNvSpPr>
          <p:nvPr/>
        </p:nvSpPr>
        <p:spPr bwMode="auto">
          <a:xfrm>
            <a:off x="250825" y="5394325"/>
            <a:ext cx="878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Συντελεστής βάθους θεμελίου:</a:t>
            </a:r>
          </a:p>
        </p:txBody>
      </p:sp>
      <p:sp>
        <p:nvSpPr>
          <p:cNvPr id="5224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77861" name="Object 5"/>
          <p:cNvGraphicFramePr>
            <a:graphicFrameLocks noChangeAspect="1"/>
          </p:cNvGraphicFramePr>
          <p:nvPr/>
        </p:nvGraphicFramePr>
        <p:xfrm>
          <a:off x="4835525" y="4437063"/>
          <a:ext cx="1524000" cy="628650"/>
        </p:xfrm>
        <a:graphic>
          <a:graphicData uri="http://schemas.openxmlformats.org/presentationml/2006/ole">
            <mc:AlternateContent xmlns:mc="http://schemas.openxmlformats.org/markup-compatibility/2006">
              <mc:Choice xmlns:v="urn:schemas-microsoft-com:vml" Requires="v">
                <p:oleObj spid="_x0000_s52252" name="Equation" r:id="rId7" imgW="1016000" imgH="419100" progId="Equation.DSMT4">
                  <p:embed/>
                </p:oleObj>
              </mc:Choice>
              <mc:Fallback>
                <p:oleObj name="Equation" r:id="rId7" imgW="1016000" imgH="4191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5525" y="4437063"/>
                        <a:ext cx="152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4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77863" name="Object 7"/>
          <p:cNvGraphicFramePr>
            <a:graphicFrameLocks noChangeAspect="1"/>
          </p:cNvGraphicFramePr>
          <p:nvPr/>
        </p:nvGraphicFramePr>
        <p:xfrm>
          <a:off x="4979988" y="5270500"/>
          <a:ext cx="1371600" cy="628650"/>
        </p:xfrm>
        <a:graphic>
          <a:graphicData uri="http://schemas.openxmlformats.org/presentationml/2006/ole">
            <mc:AlternateContent xmlns:mc="http://schemas.openxmlformats.org/markup-compatibility/2006">
              <mc:Choice xmlns:v="urn:schemas-microsoft-com:vml" Requires="v">
                <p:oleObj spid="_x0000_s52253" name="Equation" r:id="rId9" imgW="914400" imgH="419100" progId="Equation.DSMT4">
                  <p:embed/>
                </p:oleObj>
              </mc:Choice>
              <mc:Fallback>
                <p:oleObj name="Equation" r:id="rId9" imgW="914400" imgH="4191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9988" y="5270500"/>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7865" name="Object 9"/>
          <p:cNvGraphicFramePr>
            <a:graphicFrameLocks noChangeAspect="1"/>
          </p:cNvGraphicFramePr>
          <p:nvPr/>
        </p:nvGraphicFramePr>
        <p:xfrm>
          <a:off x="7080250" y="4437063"/>
          <a:ext cx="1524000" cy="628650"/>
        </p:xfrm>
        <a:graphic>
          <a:graphicData uri="http://schemas.openxmlformats.org/presentationml/2006/ole">
            <mc:AlternateContent xmlns:mc="http://schemas.openxmlformats.org/markup-compatibility/2006">
              <mc:Choice xmlns:v="urn:schemas-microsoft-com:vml" Requires="v">
                <p:oleObj spid="_x0000_s52254" name="Equation" r:id="rId11" imgW="1016000" imgH="419100" progId="Equation.DSMT4">
                  <p:embed/>
                </p:oleObj>
              </mc:Choice>
              <mc:Fallback>
                <p:oleObj name="Equation" r:id="rId11" imgW="1016000" imgH="4191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0250" y="4437063"/>
                        <a:ext cx="152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7866" name="Object 10"/>
          <p:cNvGraphicFramePr>
            <a:graphicFrameLocks noChangeAspect="1"/>
          </p:cNvGraphicFramePr>
          <p:nvPr/>
        </p:nvGraphicFramePr>
        <p:xfrm>
          <a:off x="7667625" y="5429250"/>
          <a:ext cx="590550" cy="323850"/>
        </p:xfrm>
        <a:graphic>
          <a:graphicData uri="http://schemas.openxmlformats.org/presentationml/2006/ole">
            <mc:AlternateContent xmlns:mc="http://schemas.openxmlformats.org/markup-compatibility/2006">
              <mc:Choice xmlns:v="urn:schemas-microsoft-com:vml" Requires="v">
                <p:oleObj spid="_x0000_s52255" name="Equation" r:id="rId13" imgW="393359" imgH="215713" progId="Equation.DSMT4">
                  <p:embed/>
                </p:oleObj>
              </mc:Choice>
              <mc:Fallback>
                <p:oleObj name="Equation" r:id="rId13" imgW="393359" imgH="215713"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7625" y="5429250"/>
                        <a:ext cx="590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 Box 8"/>
          <p:cNvSpPr txBox="1">
            <a:spLocks noChangeArrowheads="1"/>
          </p:cNvSpPr>
          <p:nvPr/>
        </p:nvSpPr>
        <p:spPr bwMode="auto">
          <a:xfrm>
            <a:off x="1835150" y="6319838"/>
            <a:ext cx="5832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b="1"/>
              <a:t>Τελική τιμή </a:t>
            </a:r>
            <a:r>
              <a:rPr lang="en-US" altLang="el-GR" sz="2000" b="1"/>
              <a:t>K</a:t>
            </a:r>
            <a:r>
              <a:rPr lang="en-US" altLang="el-GR" sz="2000" b="1" baseline="-25000"/>
              <a:t>s</a:t>
            </a:r>
            <a:r>
              <a:rPr lang="el-GR" altLang="el-GR" sz="2000" b="1"/>
              <a:t> :</a:t>
            </a:r>
          </a:p>
        </p:txBody>
      </p:sp>
      <p:sp>
        <p:nvSpPr>
          <p:cNvPr id="52247"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77867" name="Object 11"/>
          <p:cNvGraphicFramePr>
            <a:graphicFrameLocks noChangeAspect="1"/>
          </p:cNvGraphicFramePr>
          <p:nvPr/>
        </p:nvGraphicFramePr>
        <p:xfrm>
          <a:off x="3851275" y="6308725"/>
          <a:ext cx="2292350" cy="396875"/>
        </p:xfrm>
        <a:graphic>
          <a:graphicData uri="http://schemas.openxmlformats.org/presentationml/2006/ole">
            <mc:AlternateContent xmlns:mc="http://schemas.openxmlformats.org/markup-compatibility/2006">
              <mc:Choice xmlns:v="urn:schemas-microsoft-com:vml" Requires="v">
                <p:oleObj spid="_x0000_s52256" name="Equation" r:id="rId15" imgW="1269449" imgH="215806" progId="Equation.DSMT4">
                  <p:embed/>
                </p:oleObj>
              </mc:Choice>
              <mc:Fallback>
                <p:oleObj name="Equation" r:id="rId15" imgW="1269449" imgH="215806" progId="Equation.DSMT4">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51275" y="6308725"/>
                        <a:ext cx="229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 Box 8"/>
          <p:cNvSpPr txBox="1">
            <a:spLocks noChangeArrowheads="1"/>
          </p:cNvSpPr>
          <p:nvPr/>
        </p:nvSpPr>
        <p:spPr bwMode="auto">
          <a:xfrm>
            <a:off x="214313" y="3929063"/>
            <a:ext cx="87852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sz="1600"/>
              <a:t>(B</a:t>
            </a:r>
            <a:r>
              <a:rPr lang="el-GR" altLang="el-GR" sz="1600" baseline="-25000"/>
              <a:t>πλ</a:t>
            </a:r>
            <a:r>
              <a:rPr lang="en-US" altLang="el-GR" sz="1600"/>
              <a:t> </a:t>
            </a:r>
            <a:r>
              <a:rPr lang="el-GR" altLang="el-GR" sz="1600"/>
              <a:t>η διάσταση δοκιμαστικής πλάκας φόρτισης)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0520"/>
                                        </p:tgtEl>
                                        <p:attrNameLst>
                                          <p:attrName>style.visibility</p:attrName>
                                        </p:attrNameLst>
                                      </p:cBhvr>
                                      <p:to>
                                        <p:strVal val="visible"/>
                                      </p:to>
                                    </p:set>
                                    <p:animEffect transition="in" filter="fade">
                                      <p:cBhvr>
                                        <p:cTn id="7" dur="500"/>
                                        <p:tgtEl>
                                          <p:spTgt spid="3205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377857"/>
                                        </p:tgtEl>
                                        <p:attrNameLst>
                                          <p:attrName>style.visibility</p:attrName>
                                        </p:attrNameLst>
                                      </p:cBhvr>
                                      <p:to>
                                        <p:strVal val="visible"/>
                                      </p:to>
                                    </p:set>
                                    <p:animEffect transition="in" filter="fade">
                                      <p:cBhvr>
                                        <p:cTn id="28" dur="500"/>
                                        <p:tgtEl>
                                          <p:spTgt spid="377857"/>
                                        </p:tgtEl>
                                      </p:cBhvr>
                                    </p:animEffect>
                                  </p:childTnLst>
                                </p:cTn>
                              </p:par>
                              <p:par>
                                <p:cTn id="29" presetID="10" presetClass="entr" presetSubtype="0" fill="hold" nodeType="withEffect">
                                  <p:stCondLst>
                                    <p:cond delay="0"/>
                                  </p:stCondLst>
                                  <p:childTnLst>
                                    <p:set>
                                      <p:cBhvr>
                                        <p:cTn id="30" dur="1" fill="hold">
                                          <p:stCondLst>
                                            <p:cond delay="0"/>
                                          </p:stCondLst>
                                        </p:cTn>
                                        <p:tgtEl>
                                          <p:spTgt spid="377859"/>
                                        </p:tgtEl>
                                        <p:attrNameLst>
                                          <p:attrName>style.visibility</p:attrName>
                                        </p:attrNameLst>
                                      </p:cBhvr>
                                      <p:to>
                                        <p:strVal val="visible"/>
                                      </p:to>
                                    </p:set>
                                    <p:animEffect transition="in" filter="fade">
                                      <p:cBhvr>
                                        <p:cTn id="31" dur="500"/>
                                        <p:tgtEl>
                                          <p:spTgt spid="377859"/>
                                        </p:tgtEl>
                                      </p:cBhvr>
                                    </p:animEffect>
                                  </p:childTnLst>
                                </p:cTn>
                              </p:par>
                              <p:par>
                                <p:cTn id="32" presetID="10" presetClass="entr" presetSubtype="0" fill="hold" nodeType="withEffect">
                                  <p:stCondLst>
                                    <p:cond delay="0"/>
                                  </p:stCondLst>
                                  <p:childTnLst>
                                    <p:set>
                                      <p:cBhvr>
                                        <p:cTn id="33" dur="1" fill="hold">
                                          <p:stCondLst>
                                            <p:cond delay="0"/>
                                          </p:stCondLst>
                                        </p:cTn>
                                        <p:tgtEl>
                                          <p:spTgt spid="377861"/>
                                        </p:tgtEl>
                                        <p:attrNameLst>
                                          <p:attrName>style.visibility</p:attrName>
                                        </p:attrNameLst>
                                      </p:cBhvr>
                                      <p:to>
                                        <p:strVal val="visible"/>
                                      </p:to>
                                    </p:set>
                                    <p:animEffect transition="in" filter="fade">
                                      <p:cBhvr>
                                        <p:cTn id="34" dur="500"/>
                                        <p:tgtEl>
                                          <p:spTgt spid="377861"/>
                                        </p:tgtEl>
                                      </p:cBhvr>
                                    </p:animEffect>
                                  </p:childTnLst>
                                </p:cTn>
                              </p:par>
                              <p:par>
                                <p:cTn id="35" presetID="10" presetClass="entr" presetSubtype="0" fill="hold" nodeType="withEffect">
                                  <p:stCondLst>
                                    <p:cond delay="0"/>
                                  </p:stCondLst>
                                  <p:childTnLst>
                                    <p:set>
                                      <p:cBhvr>
                                        <p:cTn id="36" dur="1" fill="hold">
                                          <p:stCondLst>
                                            <p:cond delay="0"/>
                                          </p:stCondLst>
                                        </p:cTn>
                                        <p:tgtEl>
                                          <p:spTgt spid="377863"/>
                                        </p:tgtEl>
                                        <p:attrNameLst>
                                          <p:attrName>style.visibility</p:attrName>
                                        </p:attrNameLst>
                                      </p:cBhvr>
                                      <p:to>
                                        <p:strVal val="visible"/>
                                      </p:to>
                                    </p:set>
                                    <p:animEffect transition="in" filter="fade">
                                      <p:cBhvr>
                                        <p:cTn id="37" dur="500"/>
                                        <p:tgtEl>
                                          <p:spTgt spid="377863"/>
                                        </p:tgtEl>
                                      </p:cBhvr>
                                    </p:animEffect>
                                  </p:childTnLst>
                                </p:cTn>
                              </p:par>
                              <p:par>
                                <p:cTn id="38" presetID="10" presetClass="entr" presetSubtype="0" fill="hold" nodeType="withEffect">
                                  <p:stCondLst>
                                    <p:cond delay="0"/>
                                  </p:stCondLst>
                                  <p:childTnLst>
                                    <p:set>
                                      <p:cBhvr>
                                        <p:cTn id="39" dur="1" fill="hold">
                                          <p:stCondLst>
                                            <p:cond delay="0"/>
                                          </p:stCondLst>
                                        </p:cTn>
                                        <p:tgtEl>
                                          <p:spTgt spid="377865"/>
                                        </p:tgtEl>
                                        <p:attrNameLst>
                                          <p:attrName>style.visibility</p:attrName>
                                        </p:attrNameLst>
                                      </p:cBhvr>
                                      <p:to>
                                        <p:strVal val="visible"/>
                                      </p:to>
                                    </p:set>
                                    <p:animEffect transition="in" filter="fade">
                                      <p:cBhvr>
                                        <p:cTn id="40" dur="500"/>
                                        <p:tgtEl>
                                          <p:spTgt spid="377865"/>
                                        </p:tgtEl>
                                      </p:cBhvr>
                                    </p:animEffect>
                                  </p:childTnLst>
                                </p:cTn>
                              </p:par>
                              <p:par>
                                <p:cTn id="41" presetID="10" presetClass="entr" presetSubtype="0" fill="hold" nodeType="withEffect">
                                  <p:stCondLst>
                                    <p:cond delay="0"/>
                                  </p:stCondLst>
                                  <p:childTnLst>
                                    <p:set>
                                      <p:cBhvr>
                                        <p:cTn id="42" dur="1" fill="hold">
                                          <p:stCondLst>
                                            <p:cond delay="0"/>
                                          </p:stCondLst>
                                        </p:cTn>
                                        <p:tgtEl>
                                          <p:spTgt spid="377866"/>
                                        </p:tgtEl>
                                        <p:attrNameLst>
                                          <p:attrName>style.visibility</p:attrName>
                                        </p:attrNameLst>
                                      </p:cBhvr>
                                      <p:to>
                                        <p:strVal val="visible"/>
                                      </p:to>
                                    </p:set>
                                    <p:animEffect transition="in" filter="fade">
                                      <p:cBhvr>
                                        <p:cTn id="43" dur="500"/>
                                        <p:tgtEl>
                                          <p:spTgt spid="37786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377867"/>
                                        </p:tgtEl>
                                        <p:attrNameLst>
                                          <p:attrName>style.visibility</p:attrName>
                                        </p:attrNameLst>
                                      </p:cBhvr>
                                      <p:to>
                                        <p:strVal val="visible"/>
                                      </p:to>
                                    </p:set>
                                    <p:animEffect transition="in" filter="fade">
                                      <p:cBhvr>
                                        <p:cTn id="51" dur="500"/>
                                        <p:tgtEl>
                                          <p:spTgt spid="377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0" grpId="0"/>
      <p:bldP spid="10" grpId="0"/>
      <p:bldP spid="14" grpId="0"/>
      <p:bldP spid="15" grpId="0"/>
      <p:bldP spid="16" grpId="0"/>
      <p:bldP spid="17" grpId="0"/>
      <p:bldP spid="24"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8262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Δεδομένα προσομοίωσης σε πρόγραμμα Η/Υ</a:t>
            </a:r>
          </a:p>
        </p:txBody>
      </p:sp>
      <p:sp>
        <p:nvSpPr>
          <p:cNvPr id="282634" name="AutoShape 10"/>
          <p:cNvSpPr>
            <a:spLocks noChangeArrowheads="1"/>
          </p:cNvSpPr>
          <p:nvPr/>
        </p:nvSpPr>
        <p:spPr bwMode="auto">
          <a:xfrm>
            <a:off x="6224588" y="1763713"/>
            <a:ext cx="1371600" cy="5715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82635" name="Text Box 11"/>
          <p:cNvSpPr txBox="1">
            <a:spLocks noChangeArrowheads="1"/>
          </p:cNvSpPr>
          <p:nvPr/>
        </p:nvSpPr>
        <p:spPr bwMode="auto">
          <a:xfrm>
            <a:off x="6408738" y="1933575"/>
            <a:ext cx="9794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200">
                <a:latin typeface="Verdana" panose="020B0604030504040204" pitchFamily="34" charset="0"/>
              </a:rPr>
              <a:t>ΦΟΡΤΙΑ</a:t>
            </a:r>
            <a:endParaRPr lang="el-GR" altLang="el-GR" b="1">
              <a:latin typeface="Verdana" panose="020B0604030504040204" pitchFamily="34" charset="0"/>
            </a:endParaRPr>
          </a:p>
        </p:txBody>
      </p:sp>
      <p:sp>
        <p:nvSpPr>
          <p:cNvPr id="282636" name="AutoShape 12"/>
          <p:cNvSpPr>
            <a:spLocks noChangeArrowheads="1"/>
          </p:cNvSpPr>
          <p:nvPr/>
        </p:nvSpPr>
        <p:spPr bwMode="auto">
          <a:xfrm>
            <a:off x="4224338" y="1763713"/>
            <a:ext cx="1371600" cy="5715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82637" name="Text Box 13"/>
          <p:cNvSpPr txBox="1">
            <a:spLocks noChangeArrowheads="1"/>
          </p:cNvSpPr>
          <p:nvPr/>
        </p:nvSpPr>
        <p:spPr bwMode="auto">
          <a:xfrm>
            <a:off x="4356100" y="1933575"/>
            <a:ext cx="10795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200">
                <a:latin typeface="Verdana" panose="020B0604030504040204" pitchFamily="34" charset="0"/>
              </a:rPr>
              <a:t>ΔΙΑΤΟΜΕΣ</a:t>
            </a:r>
            <a:endParaRPr lang="el-GR" altLang="el-GR" b="1">
              <a:latin typeface="Verdana" panose="020B0604030504040204" pitchFamily="34" charset="0"/>
            </a:endParaRPr>
          </a:p>
        </p:txBody>
      </p:sp>
      <p:sp>
        <p:nvSpPr>
          <p:cNvPr id="282638" name="AutoShape 14"/>
          <p:cNvSpPr>
            <a:spLocks noChangeArrowheads="1"/>
          </p:cNvSpPr>
          <p:nvPr/>
        </p:nvSpPr>
        <p:spPr bwMode="auto">
          <a:xfrm>
            <a:off x="223838" y="1763713"/>
            <a:ext cx="1371600" cy="5715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82639" name="Text Box 15"/>
          <p:cNvSpPr txBox="1">
            <a:spLocks noChangeArrowheads="1"/>
          </p:cNvSpPr>
          <p:nvPr/>
        </p:nvSpPr>
        <p:spPr bwMode="auto">
          <a:xfrm>
            <a:off x="295275" y="1933575"/>
            <a:ext cx="11811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200">
                <a:latin typeface="Verdana" panose="020B0604030504040204" pitchFamily="34" charset="0"/>
              </a:rPr>
              <a:t>ΓΕΩΜΕΤΡΙΑ</a:t>
            </a:r>
            <a:endParaRPr lang="el-GR" altLang="el-GR" b="1">
              <a:latin typeface="Verdana" panose="020B0604030504040204" pitchFamily="34" charset="0"/>
            </a:endParaRPr>
          </a:p>
        </p:txBody>
      </p:sp>
      <p:sp>
        <p:nvSpPr>
          <p:cNvPr id="282640" name="AutoShape 16"/>
          <p:cNvSpPr>
            <a:spLocks noChangeArrowheads="1"/>
          </p:cNvSpPr>
          <p:nvPr/>
        </p:nvSpPr>
        <p:spPr bwMode="auto">
          <a:xfrm>
            <a:off x="2232025" y="1763713"/>
            <a:ext cx="1371600" cy="5715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82641" name="Text Box 17"/>
          <p:cNvSpPr txBox="1">
            <a:spLocks noChangeArrowheads="1"/>
          </p:cNvSpPr>
          <p:nvPr/>
        </p:nvSpPr>
        <p:spPr bwMode="auto">
          <a:xfrm>
            <a:off x="2344738" y="1933575"/>
            <a:ext cx="1143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200">
                <a:latin typeface="Verdana" panose="020B0604030504040204" pitchFamily="34" charset="0"/>
              </a:rPr>
              <a:t>ΥΛΙΚΑ</a:t>
            </a:r>
            <a:endParaRPr lang="el-GR" altLang="el-GR" b="1">
              <a:latin typeface="Verdana" panose="020B0604030504040204" pitchFamily="34" charset="0"/>
            </a:endParaRPr>
          </a:p>
        </p:txBody>
      </p:sp>
      <p:cxnSp>
        <p:nvCxnSpPr>
          <p:cNvPr id="282642" name="AutoShape 18"/>
          <p:cNvCxnSpPr>
            <a:cxnSpLocks noChangeShapeType="1"/>
            <a:stCxn id="282638" idx="3"/>
            <a:endCxn id="282640" idx="1"/>
          </p:cNvCxnSpPr>
          <p:nvPr/>
        </p:nvCxnSpPr>
        <p:spPr bwMode="auto">
          <a:xfrm>
            <a:off x="1595438" y="2049463"/>
            <a:ext cx="63658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2643" name="AutoShape 19"/>
          <p:cNvCxnSpPr>
            <a:cxnSpLocks noChangeShapeType="1"/>
            <a:stCxn id="282640" idx="3"/>
            <a:endCxn id="282636" idx="1"/>
          </p:cNvCxnSpPr>
          <p:nvPr/>
        </p:nvCxnSpPr>
        <p:spPr bwMode="auto">
          <a:xfrm>
            <a:off x="3603625" y="2049463"/>
            <a:ext cx="62071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2644" name="AutoShape 20"/>
          <p:cNvCxnSpPr>
            <a:cxnSpLocks noChangeShapeType="1"/>
            <a:stCxn id="282636" idx="3"/>
            <a:endCxn id="282634" idx="1"/>
          </p:cNvCxnSpPr>
          <p:nvPr/>
        </p:nvCxnSpPr>
        <p:spPr bwMode="auto">
          <a:xfrm>
            <a:off x="5595938" y="2049463"/>
            <a:ext cx="6286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2645" name="Text Box 21"/>
          <p:cNvSpPr txBox="1">
            <a:spLocks noChangeArrowheads="1"/>
          </p:cNvSpPr>
          <p:nvPr/>
        </p:nvSpPr>
        <p:spPr bwMode="auto">
          <a:xfrm>
            <a:off x="107950" y="2449513"/>
            <a:ext cx="20161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10000"/>
              </a:spcBef>
            </a:pPr>
            <a:r>
              <a:rPr lang="el-GR" altLang="el-GR" sz="1100">
                <a:latin typeface="Verdana" panose="020B0604030504040204" pitchFamily="34" charset="0"/>
              </a:rPr>
              <a:t>- Διαστάσεις μοντέλου </a:t>
            </a:r>
          </a:p>
          <a:p>
            <a:pPr eaLnBrk="1" hangingPunct="1">
              <a:lnSpc>
                <a:spcPct val="110000"/>
              </a:lnSpc>
              <a:spcBef>
                <a:spcPct val="10000"/>
              </a:spcBef>
            </a:pPr>
            <a:r>
              <a:rPr lang="el-GR" altLang="el-GR" sz="1100">
                <a:latin typeface="Verdana" panose="020B0604030504040204" pitchFamily="34" charset="0"/>
              </a:rPr>
              <a:t>  (μήκη, ύψη ορόφων κτλ)</a:t>
            </a:r>
          </a:p>
          <a:p>
            <a:pPr eaLnBrk="1" hangingPunct="1">
              <a:lnSpc>
                <a:spcPct val="110000"/>
              </a:lnSpc>
              <a:spcBef>
                <a:spcPct val="10000"/>
              </a:spcBef>
            </a:pPr>
            <a:r>
              <a:rPr lang="el-GR" altLang="el-GR" sz="1100">
                <a:latin typeface="Verdana" panose="020B0604030504040204" pitchFamily="34" charset="0"/>
              </a:rPr>
              <a:t>- Θέσεις κόμβων</a:t>
            </a:r>
          </a:p>
          <a:p>
            <a:pPr eaLnBrk="1" hangingPunct="1">
              <a:lnSpc>
                <a:spcPct val="110000"/>
              </a:lnSpc>
              <a:spcBef>
                <a:spcPct val="10000"/>
              </a:spcBef>
            </a:pPr>
            <a:r>
              <a:rPr lang="el-GR" altLang="el-GR" sz="1100">
                <a:latin typeface="Verdana" panose="020B0604030504040204" pitchFamily="34" charset="0"/>
              </a:rPr>
              <a:t>- Στηρίξεις (πακτώσεις κτλ)</a:t>
            </a:r>
          </a:p>
          <a:p>
            <a:pPr eaLnBrk="1" hangingPunct="1">
              <a:lnSpc>
                <a:spcPct val="110000"/>
              </a:lnSpc>
              <a:spcBef>
                <a:spcPct val="10000"/>
              </a:spcBef>
            </a:pPr>
            <a:r>
              <a:rPr lang="el-GR" altLang="el-GR" sz="1100">
                <a:latin typeface="Verdana" panose="020B0604030504040204" pitchFamily="34" charset="0"/>
              </a:rPr>
              <a:t>- Εσωτερικές αρθρώσεις</a:t>
            </a:r>
          </a:p>
          <a:p>
            <a:pPr eaLnBrk="1" hangingPunct="1">
              <a:lnSpc>
                <a:spcPct val="110000"/>
              </a:lnSpc>
              <a:spcBef>
                <a:spcPct val="10000"/>
              </a:spcBef>
            </a:pPr>
            <a:r>
              <a:rPr lang="el-GR" altLang="el-GR" sz="1100">
                <a:latin typeface="Verdana" panose="020B0604030504040204" pitchFamily="34" charset="0"/>
              </a:rPr>
              <a:t>- Διαίρεση στοιχείων σε </a:t>
            </a:r>
          </a:p>
          <a:p>
            <a:pPr eaLnBrk="1" hangingPunct="1">
              <a:lnSpc>
                <a:spcPct val="110000"/>
              </a:lnSpc>
              <a:spcBef>
                <a:spcPct val="10000"/>
              </a:spcBef>
            </a:pPr>
            <a:r>
              <a:rPr lang="el-GR" altLang="el-GR" sz="1100">
                <a:latin typeface="Verdana" panose="020B0604030504040204" pitchFamily="34" charset="0"/>
              </a:rPr>
              <a:t>  τμήματα</a:t>
            </a:r>
            <a:endParaRPr lang="el-GR" altLang="el-GR" sz="1100" b="1">
              <a:latin typeface="Verdana" panose="020B0604030504040204" pitchFamily="34" charset="0"/>
            </a:endParaRPr>
          </a:p>
        </p:txBody>
      </p:sp>
      <p:sp>
        <p:nvSpPr>
          <p:cNvPr id="282646" name="Text Box 22"/>
          <p:cNvSpPr txBox="1">
            <a:spLocks noChangeArrowheads="1"/>
          </p:cNvSpPr>
          <p:nvPr/>
        </p:nvSpPr>
        <p:spPr bwMode="auto">
          <a:xfrm>
            <a:off x="2095500" y="2449513"/>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10000"/>
              </a:spcBef>
            </a:pPr>
            <a:r>
              <a:rPr lang="el-GR" altLang="el-GR" sz="1100">
                <a:latin typeface="Verdana" panose="020B0604030504040204" pitchFamily="34" charset="0"/>
              </a:rPr>
              <a:t>- Μέτρο ελαστικότητας </a:t>
            </a:r>
            <a:r>
              <a:rPr lang="en-US" altLang="el-GR" sz="1100">
                <a:latin typeface="Verdana" panose="020B0604030504040204" pitchFamily="34" charset="0"/>
              </a:rPr>
              <a:t>E</a:t>
            </a:r>
            <a:r>
              <a:rPr lang="el-GR" altLang="el-GR" sz="1100">
                <a:latin typeface="Verdana" panose="020B0604030504040204" pitchFamily="34" charset="0"/>
              </a:rPr>
              <a:t> </a:t>
            </a:r>
          </a:p>
          <a:p>
            <a:pPr eaLnBrk="1" hangingPunct="1">
              <a:lnSpc>
                <a:spcPct val="110000"/>
              </a:lnSpc>
              <a:spcBef>
                <a:spcPct val="10000"/>
              </a:spcBef>
            </a:pPr>
            <a:r>
              <a:rPr lang="el-GR" altLang="el-GR" sz="1100">
                <a:latin typeface="Verdana" panose="020B0604030504040204" pitchFamily="34" charset="0"/>
              </a:rPr>
              <a:t>- Πυκνότητα (</a:t>
            </a:r>
            <a:r>
              <a:rPr lang="en-US" altLang="el-GR" sz="1100">
                <a:latin typeface="Verdana" panose="020B0604030504040204" pitchFamily="34" charset="0"/>
              </a:rPr>
              <a:t>t</a:t>
            </a:r>
            <a:r>
              <a:rPr lang="el-GR" altLang="el-GR" sz="1100">
                <a:latin typeface="Verdana" panose="020B0604030504040204" pitchFamily="34" charset="0"/>
              </a:rPr>
              <a:t>/</a:t>
            </a:r>
            <a:r>
              <a:rPr lang="en-US" altLang="el-GR" sz="1100">
                <a:latin typeface="Verdana" panose="020B0604030504040204" pitchFamily="34" charset="0"/>
              </a:rPr>
              <a:t>m</a:t>
            </a:r>
            <a:r>
              <a:rPr lang="el-GR" altLang="el-GR" sz="1100">
                <a:latin typeface="Verdana" panose="020B0604030504040204" pitchFamily="34" charset="0"/>
              </a:rPr>
              <a:t>³)</a:t>
            </a:r>
          </a:p>
          <a:p>
            <a:pPr eaLnBrk="1" hangingPunct="1">
              <a:lnSpc>
                <a:spcPct val="110000"/>
              </a:lnSpc>
              <a:spcBef>
                <a:spcPct val="10000"/>
              </a:spcBef>
            </a:pPr>
            <a:r>
              <a:rPr lang="el-GR" altLang="el-GR" sz="1100">
                <a:latin typeface="Verdana" panose="020B0604030504040204" pitchFamily="34" charset="0"/>
              </a:rPr>
              <a:t>- Ειδικό βάρος (</a:t>
            </a:r>
            <a:r>
              <a:rPr lang="en-US" altLang="el-GR" sz="1100">
                <a:latin typeface="Verdana" panose="020B0604030504040204" pitchFamily="34" charset="0"/>
              </a:rPr>
              <a:t>KN</a:t>
            </a:r>
            <a:r>
              <a:rPr lang="el-GR" altLang="el-GR" sz="1100">
                <a:latin typeface="Verdana" panose="020B0604030504040204" pitchFamily="34" charset="0"/>
              </a:rPr>
              <a:t>/</a:t>
            </a:r>
            <a:r>
              <a:rPr lang="en-US" altLang="el-GR" sz="1100">
                <a:latin typeface="Verdana" panose="020B0604030504040204" pitchFamily="34" charset="0"/>
              </a:rPr>
              <a:t>m</a:t>
            </a:r>
            <a:r>
              <a:rPr lang="el-GR" altLang="el-GR" sz="1100">
                <a:latin typeface="Verdana" panose="020B0604030504040204" pitchFamily="34" charset="0"/>
              </a:rPr>
              <a:t>³)</a:t>
            </a:r>
          </a:p>
          <a:p>
            <a:pPr eaLnBrk="1" hangingPunct="1">
              <a:lnSpc>
                <a:spcPct val="110000"/>
              </a:lnSpc>
              <a:spcBef>
                <a:spcPct val="10000"/>
              </a:spcBef>
            </a:pPr>
            <a:r>
              <a:rPr lang="el-GR" altLang="el-GR" sz="1100">
                <a:latin typeface="Verdana" panose="020B0604030504040204" pitchFamily="34" charset="0"/>
              </a:rPr>
              <a:t>- Λόγος </a:t>
            </a:r>
            <a:r>
              <a:rPr lang="en-GB" altLang="el-GR" sz="1100">
                <a:latin typeface="Verdana" panose="020B0604030504040204" pitchFamily="34" charset="0"/>
              </a:rPr>
              <a:t>Poisson</a:t>
            </a:r>
            <a:r>
              <a:rPr lang="el-GR" altLang="el-GR" sz="1100">
                <a:latin typeface="Verdana" panose="020B0604030504040204" pitchFamily="34" charset="0"/>
              </a:rPr>
              <a:t> </a:t>
            </a:r>
            <a:r>
              <a:rPr lang="en-GB" altLang="el-GR" sz="1100">
                <a:latin typeface="Verdana" panose="020B0604030504040204" pitchFamily="34" charset="0"/>
              </a:rPr>
              <a:t>v</a:t>
            </a:r>
            <a:endParaRPr lang="el-GR" altLang="el-GR" sz="1100">
              <a:latin typeface="Verdana" panose="020B0604030504040204" pitchFamily="34" charset="0"/>
            </a:endParaRPr>
          </a:p>
          <a:p>
            <a:pPr eaLnBrk="1" hangingPunct="1">
              <a:lnSpc>
                <a:spcPct val="110000"/>
              </a:lnSpc>
              <a:spcBef>
                <a:spcPct val="10000"/>
              </a:spcBef>
            </a:pPr>
            <a:endParaRPr lang="el-GR" altLang="el-GR" sz="1100">
              <a:latin typeface="Verdana" panose="020B0604030504040204" pitchFamily="34" charset="0"/>
            </a:endParaRPr>
          </a:p>
          <a:p>
            <a:pPr eaLnBrk="1" hangingPunct="1">
              <a:lnSpc>
                <a:spcPct val="110000"/>
              </a:lnSpc>
              <a:spcBef>
                <a:spcPct val="10000"/>
              </a:spcBef>
            </a:pPr>
            <a:endParaRPr lang="el-GR" altLang="el-GR" sz="1100" b="1">
              <a:latin typeface="Verdana" panose="020B0604030504040204" pitchFamily="34" charset="0"/>
            </a:endParaRPr>
          </a:p>
        </p:txBody>
      </p:sp>
      <p:sp>
        <p:nvSpPr>
          <p:cNvPr id="282647" name="Text Box 23"/>
          <p:cNvSpPr txBox="1">
            <a:spLocks noChangeArrowheads="1"/>
          </p:cNvSpPr>
          <p:nvPr/>
        </p:nvSpPr>
        <p:spPr bwMode="auto">
          <a:xfrm>
            <a:off x="4054475" y="2449513"/>
            <a:ext cx="1885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10000"/>
              </a:spcBef>
            </a:pPr>
            <a:r>
              <a:rPr lang="el-GR" altLang="el-GR" sz="1100">
                <a:latin typeface="Verdana" panose="020B0604030504040204" pitchFamily="34" charset="0"/>
              </a:rPr>
              <a:t>- Σχήμα και διαστάσεις  </a:t>
            </a:r>
          </a:p>
          <a:p>
            <a:pPr eaLnBrk="1" hangingPunct="1">
              <a:lnSpc>
                <a:spcPct val="110000"/>
              </a:lnSpc>
              <a:spcBef>
                <a:spcPct val="10000"/>
              </a:spcBef>
            </a:pPr>
            <a:r>
              <a:rPr lang="el-GR" altLang="el-GR" sz="1100">
                <a:latin typeface="Verdana" panose="020B0604030504040204" pitchFamily="34" charset="0"/>
              </a:rPr>
              <a:t>   διατομών </a:t>
            </a:r>
          </a:p>
          <a:p>
            <a:pPr eaLnBrk="1" hangingPunct="1">
              <a:lnSpc>
                <a:spcPct val="110000"/>
              </a:lnSpc>
              <a:spcBef>
                <a:spcPct val="10000"/>
              </a:spcBef>
            </a:pPr>
            <a:r>
              <a:rPr lang="el-GR" altLang="el-GR" sz="1100">
                <a:latin typeface="Verdana" panose="020B0604030504040204" pitchFamily="34" charset="0"/>
              </a:rPr>
              <a:t>- Συντελεστές ιδιοτήτων</a:t>
            </a:r>
          </a:p>
          <a:p>
            <a:pPr eaLnBrk="1" hangingPunct="1">
              <a:lnSpc>
                <a:spcPct val="110000"/>
              </a:lnSpc>
              <a:spcBef>
                <a:spcPct val="10000"/>
              </a:spcBef>
            </a:pPr>
            <a:r>
              <a:rPr lang="el-GR" altLang="el-GR" sz="1100">
                <a:latin typeface="Verdana" panose="020B0604030504040204" pitchFamily="34" charset="0"/>
              </a:rPr>
              <a:t>  διατομής (</a:t>
            </a:r>
            <a:r>
              <a:rPr lang="en-US" altLang="el-GR" sz="1100">
                <a:latin typeface="Verdana" panose="020B0604030504040204" pitchFamily="34" charset="0"/>
              </a:rPr>
              <a:t>Modification</a:t>
            </a:r>
            <a:r>
              <a:rPr lang="el-GR" altLang="el-GR" sz="1100">
                <a:latin typeface="Verdana" panose="020B0604030504040204" pitchFamily="34" charset="0"/>
              </a:rPr>
              <a:t> </a:t>
            </a:r>
            <a:endParaRPr lang="en-US" altLang="el-GR" sz="1100">
              <a:latin typeface="Verdana" panose="020B0604030504040204" pitchFamily="34" charset="0"/>
            </a:endParaRPr>
          </a:p>
          <a:p>
            <a:pPr eaLnBrk="1" hangingPunct="1">
              <a:lnSpc>
                <a:spcPct val="110000"/>
              </a:lnSpc>
              <a:spcBef>
                <a:spcPct val="10000"/>
              </a:spcBef>
            </a:pPr>
            <a:r>
              <a:rPr lang="en-US" altLang="el-GR" sz="1100">
                <a:latin typeface="Verdana" panose="020B0604030504040204" pitchFamily="34" charset="0"/>
              </a:rPr>
              <a:t>  factors</a:t>
            </a:r>
            <a:r>
              <a:rPr lang="el-GR" altLang="el-GR" sz="1100">
                <a:latin typeface="Verdana" panose="020B0604030504040204" pitchFamily="34" charset="0"/>
              </a:rPr>
              <a:t>)</a:t>
            </a:r>
          </a:p>
          <a:p>
            <a:pPr eaLnBrk="1" hangingPunct="1">
              <a:lnSpc>
                <a:spcPct val="110000"/>
              </a:lnSpc>
              <a:spcBef>
                <a:spcPct val="10000"/>
              </a:spcBef>
              <a:buFontTx/>
              <a:buChar char="-"/>
            </a:pPr>
            <a:r>
              <a:rPr lang="en-US" altLang="el-GR" sz="1100">
                <a:latin typeface="Verdana" panose="020B0604030504040204" pitchFamily="34" charset="0"/>
              </a:rPr>
              <a:t> </a:t>
            </a:r>
            <a:r>
              <a:rPr lang="el-GR" altLang="el-GR" sz="1100">
                <a:latin typeface="Verdana" panose="020B0604030504040204" pitchFamily="34" charset="0"/>
              </a:rPr>
              <a:t>Επιλογή υλικού κάθε </a:t>
            </a:r>
            <a:endParaRPr lang="en-US" altLang="el-GR" sz="1100">
              <a:latin typeface="Verdana" panose="020B0604030504040204" pitchFamily="34" charset="0"/>
            </a:endParaRPr>
          </a:p>
          <a:p>
            <a:pPr eaLnBrk="1" hangingPunct="1">
              <a:lnSpc>
                <a:spcPct val="110000"/>
              </a:lnSpc>
              <a:spcBef>
                <a:spcPct val="10000"/>
              </a:spcBef>
            </a:pPr>
            <a:r>
              <a:rPr lang="en-US" altLang="el-GR" sz="1100">
                <a:latin typeface="Verdana" panose="020B0604030504040204" pitchFamily="34" charset="0"/>
              </a:rPr>
              <a:t>  </a:t>
            </a:r>
            <a:r>
              <a:rPr lang="el-GR" altLang="el-GR" sz="1100">
                <a:latin typeface="Verdana" panose="020B0604030504040204" pitchFamily="34" charset="0"/>
              </a:rPr>
              <a:t>διατομής</a:t>
            </a:r>
            <a:endParaRPr lang="el-GR" altLang="el-GR" sz="1100" b="1">
              <a:latin typeface="Verdana" panose="020B0604030504040204" pitchFamily="34" charset="0"/>
            </a:endParaRPr>
          </a:p>
        </p:txBody>
      </p:sp>
      <p:sp>
        <p:nvSpPr>
          <p:cNvPr id="282648" name="Text Box 24"/>
          <p:cNvSpPr txBox="1">
            <a:spLocks noChangeArrowheads="1"/>
          </p:cNvSpPr>
          <p:nvPr/>
        </p:nvSpPr>
        <p:spPr bwMode="auto">
          <a:xfrm>
            <a:off x="5940425" y="2449513"/>
            <a:ext cx="268763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10000"/>
              </a:spcBef>
            </a:pPr>
            <a:r>
              <a:rPr lang="el-GR" altLang="el-GR" sz="1100">
                <a:latin typeface="Verdana" panose="020B0604030504040204" pitchFamily="34" charset="0"/>
              </a:rPr>
              <a:t>- Φορτιστικές καταστάσεις  </a:t>
            </a:r>
          </a:p>
          <a:p>
            <a:pPr eaLnBrk="1" hangingPunct="1">
              <a:lnSpc>
                <a:spcPct val="110000"/>
              </a:lnSpc>
              <a:spcBef>
                <a:spcPct val="10000"/>
              </a:spcBef>
            </a:pPr>
            <a:r>
              <a:rPr lang="el-GR" altLang="el-GR" sz="1100">
                <a:latin typeface="Verdana" panose="020B0604030504040204" pitchFamily="34" charset="0"/>
              </a:rPr>
              <a:t> </a:t>
            </a:r>
            <a:r>
              <a:rPr lang="en-US" altLang="el-GR" sz="1100">
                <a:latin typeface="Verdana" panose="020B0604030504040204" pitchFamily="34" charset="0"/>
              </a:rPr>
              <a:t> </a:t>
            </a:r>
            <a:r>
              <a:rPr lang="el-GR" altLang="el-GR" sz="1100">
                <a:latin typeface="Verdana" panose="020B0604030504040204" pitchFamily="34" charset="0"/>
              </a:rPr>
              <a:t>(στατικές, φασματικές,</a:t>
            </a:r>
            <a:r>
              <a:rPr lang="en-US" altLang="el-GR" sz="1100">
                <a:latin typeface="Verdana" panose="020B0604030504040204" pitchFamily="34" charset="0"/>
              </a:rPr>
              <a:t>     </a:t>
            </a:r>
          </a:p>
          <a:p>
            <a:pPr eaLnBrk="1" hangingPunct="1">
              <a:lnSpc>
                <a:spcPct val="110000"/>
              </a:lnSpc>
              <a:spcBef>
                <a:spcPct val="10000"/>
              </a:spcBef>
            </a:pPr>
            <a:r>
              <a:rPr lang="en-US" altLang="el-GR" sz="1100">
                <a:latin typeface="Verdana" panose="020B0604030504040204" pitchFamily="34" charset="0"/>
              </a:rPr>
              <a:t>  </a:t>
            </a:r>
            <a:r>
              <a:rPr lang="el-GR" altLang="el-GR" sz="1100">
                <a:latin typeface="Verdana" panose="020B0604030504040204" pitchFamily="34" charset="0"/>
              </a:rPr>
              <a:t>δυναμικές)</a:t>
            </a:r>
          </a:p>
          <a:p>
            <a:pPr eaLnBrk="1" hangingPunct="1">
              <a:lnSpc>
                <a:spcPct val="110000"/>
              </a:lnSpc>
              <a:spcBef>
                <a:spcPct val="10000"/>
              </a:spcBef>
            </a:pPr>
            <a:r>
              <a:rPr lang="el-GR" altLang="el-GR" sz="1100">
                <a:latin typeface="Verdana" panose="020B0604030504040204" pitchFamily="34" charset="0"/>
              </a:rPr>
              <a:t>- Ορισμός φορτίων σε κάθε </a:t>
            </a:r>
          </a:p>
          <a:p>
            <a:pPr eaLnBrk="1" hangingPunct="1">
              <a:lnSpc>
                <a:spcPct val="110000"/>
              </a:lnSpc>
              <a:spcBef>
                <a:spcPct val="10000"/>
              </a:spcBef>
            </a:pPr>
            <a:r>
              <a:rPr lang="el-GR" altLang="el-GR" sz="1100">
                <a:latin typeface="Verdana" panose="020B0604030504040204" pitchFamily="34" charset="0"/>
              </a:rPr>
              <a:t>  φορτιστική κατάσταση</a:t>
            </a:r>
          </a:p>
          <a:p>
            <a:pPr eaLnBrk="1" hangingPunct="1">
              <a:lnSpc>
                <a:spcPct val="110000"/>
              </a:lnSpc>
              <a:spcBef>
                <a:spcPct val="10000"/>
              </a:spcBef>
            </a:pPr>
            <a:r>
              <a:rPr lang="el-GR" altLang="el-GR" sz="1100">
                <a:latin typeface="Verdana" panose="020B0604030504040204" pitchFamily="34" charset="0"/>
              </a:rPr>
              <a:t>- Συνδυασμοί φορτιστικών </a:t>
            </a:r>
          </a:p>
          <a:p>
            <a:pPr eaLnBrk="1" hangingPunct="1">
              <a:lnSpc>
                <a:spcPct val="110000"/>
              </a:lnSpc>
              <a:spcBef>
                <a:spcPct val="10000"/>
              </a:spcBef>
            </a:pPr>
            <a:r>
              <a:rPr lang="el-GR" altLang="el-GR" sz="1100">
                <a:latin typeface="Verdana" panose="020B0604030504040204" pitchFamily="34" charset="0"/>
              </a:rPr>
              <a:t>  καταστάσεων</a:t>
            </a:r>
          </a:p>
          <a:p>
            <a:pPr eaLnBrk="1" hangingPunct="1">
              <a:lnSpc>
                <a:spcPct val="110000"/>
              </a:lnSpc>
              <a:spcBef>
                <a:spcPct val="10000"/>
              </a:spcBef>
              <a:buFontTx/>
              <a:buChar char="-"/>
            </a:pPr>
            <a:r>
              <a:rPr lang="en-US" altLang="el-GR" sz="1100">
                <a:latin typeface="Verdana" panose="020B0604030504040204" pitchFamily="34" charset="0"/>
              </a:rPr>
              <a:t> </a:t>
            </a:r>
            <a:r>
              <a:rPr lang="el-GR" altLang="el-GR" sz="1100">
                <a:latin typeface="Verdana" panose="020B0604030504040204" pitchFamily="34" charset="0"/>
              </a:rPr>
              <a:t>Μάζες (για ιδιομορφική,</a:t>
            </a:r>
            <a:endParaRPr lang="en-US" altLang="el-GR" sz="1100">
              <a:latin typeface="Verdana" panose="020B0604030504040204" pitchFamily="34" charset="0"/>
            </a:endParaRPr>
          </a:p>
          <a:p>
            <a:pPr eaLnBrk="1" hangingPunct="1">
              <a:lnSpc>
                <a:spcPct val="110000"/>
              </a:lnSpc>
              <a:spcBef>
                <a:spcPct val="10000"/>
              </a:spcBef>
            </a:pPr>
            <a:r>
              <a:rPr lang="en-US" altLang="el-GR" sz="1100">
                <a:latin typeface="Verdana" panose="020B0604030504040204" pitchFamily="34" charset="0"/>
              </a:rPr>
              <a:t>  </a:t>
            </a:r>
            <a:r>
              <a:rPr lang="el-GR" altLang="el-GR" sz="1100">
                <a:latin typeface="Verdana" panose="020B0604030504040204" pitchFamily="34" charset="0"/>
              </a:rPr>
              <a:t>φασματική ή δυναμική ανάλυση)</a:t>
            </a:r>
            <a:endParaRPr lang="el-GR" altLang="el-GR" sz="1100" b="1">
              <a:latin typeface="Verdana" panose="020B0604030504040204" pitchFamily="34" charset="0"/>
            </a:endParaRPr>
          </a:p>
        </p:txBody>
      </p:sp>
      <p:sp>
        <p:nvSpPr>
          <p:cNvPr id="282649" name="AutoShape 25"/>
          <p:cNvSpPr>
            <a:spLocks noChangeArrowheads="1"/>
          </p:cNvSpPr>
          <p:nvPr/>
        </p:nvSpPr>
        <p:spPr bwMode="auto">
          <a:xfrm>
            <a:off x="7683500" y="4506913"/>
            <a:ext cx="1371600" cy="5715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82650" name="Text Box 26"/>
          <p:cNvSpPr txBox="1">
            <a:spLocks noChangeArrowheads="1"/>
          </p:cNvSpPr>
          <p:nvPr/>
        </p:nvSpPr>
        <p:spPr bwMode="auto">
          <a:xfrm>
            <a:off x="7683500" y="4581525"/>
            <a:ext cx="1371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200">
                <a:latin typeface="Verdana" panose="020B0604030504040204" pitchFamily="34" charset="0"/>
              </a:rPr>
              <a:t>ΕΠΙΠΡΟΣΘΕΤΑ</a:t>
            </a:r>
          </a:p>
          <a:p>
            <a:pPr algn="ctr" eaLnBrk="1" hangingPunct="1"/>
            <a:r>
              <a:rPr lang="el-GR" altLang="el-GR" sz="1200">
                <a:latin typeface="Verdana" panose="020B0604030504040204" pitchFamily="34" charset="0"/>
              </a:rPr>
              <a:t>ΣΤΟΙΧΕΙΑ</a:t>
            </a:r>
            <a:endParaRPr lang="el-GR" altLang="el-GR" b="1">
              <a:latin typeface="Verdana" panose="020B0604030504040204" pitchFamily="34" charset="0"/>
            </a:endParaRPr>
          </a:p>
        </p:txBody>
      </p:sp>
      <p:cxnSp>
        <p:nvCxnSpPr>
          <p:cNvPr id="282651" name="AutoShape 27"/>
          <p:cNvCxnSpPr>
            <a:cxnSpLocks noChangeShapeType="1"/>
            <a:stCxn id="282634" idx="3"/>
            <a:endCxn id="282649" idx="0"/>
          </p:cNvCxnSpPr>
          <p:nvPr/>
        </p:nvCxnSpPr>
        <p:spPr bwMode="auto">
          <a:xfrm>
            <a:off x="7596188" y="2049463"/>
            <a:ext cx="773112" cy="2457450"/>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82652" name="AutoShape 28"/>
          <p:cNvSpPr>
            <a:spLocks noChangeArrowheads="1"/>
          </p:cNvSpPr>
          <p:nvPr/>
        </p:nvSpPr>
        <p:spPr bwMode="auto">
          <a:xfrm>
            <a:off x="3813175" y="4508500"/>
            <a:ext cx="1728788" cy="576263"/>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82653" name="Text Box 29"/>
          <p:cNvSpPr txBox="1">
            <a:spLocks noChangeArrowheads="1"/>
          </p:cNvSpPr>
          <p:nvPr/>
        </p:nvSpPr>
        <p:spPr bwMode="auto">
          <a:xfrm>
            <a:off x="3870325" y="4587875"/>
            <a:ext cx="1616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200">
                <a:latin typeface="Verdana" panose="020B0604030504040204" pitchFamily="34" charset="0"/>
              </a:rPr>
              <a:t>ΑΝΑΛΥΣΗ</a:t>
            </a:r>
          </a:p>
          <a:p>
            <a:pPr algn="ctr" eaLnBrk="1" hangingPunct="1"/>
            <a:r>
              <a:rPr lang="el-GR" altLang="el-GR" sz="1200">
                <a:latin typeface="Verdana" panose="020B0604030504040204" pitchFamily="34" charset="0"/>
              </a:rPr>
              <a:t>ΠΡΟΣΟΜΟΙΩΜΑΤΟΣ</a:t>
            </a:r>
            <a:endParaRPr lang="el-GR" altLang="el-GR" b="1">
              <a:latin typeface="Verdana" panose="020B0604030504040204" pitchFamily="34" charset="0"/>
            </a:endParaRPr>
          </a:p>
        </p:txBody>
      </p:sp>
      <p:cxnSp>
        <p:nvCxnSpPr>
          <p:cNvPr id="282654" name="AutoShape 30"/>
          <p:cNvCxnSpPr>
            <a:cxnSpLocks noChangeShapeType="1"/>
            <a:stCxn id="282650" idx="1"/>
            <a:endCxn id="282652" idx="3"/>
          </p:cNvCxnSpPr>
          <p:nvPr/>
        </p:nvCxnSpPr>
        <p:spPr bwMode="auto">
          <a:xfrm flipH="1" flipV="1">
            <a:off x="5541963" y="4797425"/>
            <a:ext cx="2141537"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2655" name="AutoShape 31"/>
          <p:cNvSpPr>
            <a:spLocks noChangeArrowheads="1"/>
          </p:cNvSpPr>
          <p:nvPr/>
        </p:nvSpPr>
        <p:spPr bwMode="auto">
          <a:xfrm>
            <a:off x="3992563" y="5764213"/>
            <a:ext cx="1371600" cy="5715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282656" name="Text Box 32"/>
          <p:cNvSpPr txBox="1">
            <a:spLocks noChangeArrowheads="1"/>
          </p:cNvSpPr>
          <p:nvPr/>
        </p:nvSpPr>
        <p:spPr bwMode="auto">
          <a:xfrm>
            <a:off x="3992563" y="5911850"/>
            <a:ext cx="1371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200">
                <a:latin typeface="Verdana" panose="020B0604030504040204" pitchFamily="34" charset="0"/>
              </a:rPr>
              <a:t>ΑΠΟΤΕΛΕΣΜΑΤΑ</a:t>
            </a:r>
            <a:endParaRPr lang="el-GR" altLang="el-GR" b="1">
              <a:latin typeface="Verdana" panose="020B0604030504040204" pitchFamily="34" charset="0"/>
            </a:endParaRPr>
          </a:p>
        </p:txBody>
      </p:sp>
      <p:cxnSp>
        <p:nvCxnSpPr>
          <p:cNvPr id="282657" name="AutoShape 33"/>
          <p:cNvCxnSpPr>
            <a:cxnSpLocks noChangeShapeType="1"/>
            <a:stCxn id="282652" idx="2"/>
            <a:endCxn id="282655" idx="0"/>
          </p:cNvCxnSpPr>
          <p:nvPr/>
        </p:nvCxnSpPr>
        <p:spPr bwMode="auto">
          <a:xfrm>
            <a:off x="4678363" y="5084763"/>
            <a:ext cx="0" cy="679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2658" name="Text Box 34"/>
          <p:cNvSpPr txBox="1">
            <a:spLocks noChangeArrowheads="1"/>
          </p:cNvSpPr>
          <p:nvPr/>
        </p:nvSpPr>
        <p:spPr bwMode="auto">
          <a:xfrm>
            <a:off x="7470775" y="5078413"/>
            <a:ext cx="1612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10000"/>
              </a:spcBef>
            </a:pPr>
            <a:r>
              <a:rPr lang="el-GR" altLang="el-GR" sz="1100">
                <a:latin typeface="Verdana" panose="020B0604030504040204" pitchFamily="34" charset="0"/>
              </a:rPr>
              <a:t>- Διαφράγματα</a:t>
            </a:r>
          </a:p>
          <a:p>
            <a:pPr eaLnBrk="1" hangingPunct="1">
              <a:lnSpc>
                <a:spcPct val="110000"/>
              </a:lnSpc>
              <a:spcBef>
                <a:spcPct val="10000"/>
              </a:spcBef>
              <a:buFontTx/>
              <a:buChar char="-"/>
            </a:pPr>
            <a:r>
              <a:rPr lang="el-GR" altLang="el-GR" sz="1100">
                <a:latin typeface="Verdana" panose="020B0604030504040204" pitchFamily="34" charset="0"/>
              </a:rPr>
              <a:t> Άκαμπτα άκρα  </a:t>
            </a:r>
          </a:p>
          <a:p>
            <a:pPr eaLnBrk="1" hangingPunct="1">
              <a:lnSpc>
                <a:spcPct val="110000"/>
              </a:lnSpc>
              <a:spcBef>
                <a:spcPct val="10000"/>
              </a:spcBef>
            </a:pPr>
            <a:r>
              <a:rPr lang="el-GR" altLang="el-GR" sz="1100">
                <a:latin typeface="Verdana" panose="020B0604030504040204" pitchFamily="34" charset="0"/>
              </a:rPr>
              <a:t>  στοιχείων</a:t>
            </a:r>
          </a:p>
          <a:p>
            <a:pPr eaLnBrk="1" hangingPunct="1">
              <a:lnSpc>
                <a:spcPct val="110000"/>
              </a:lnSpc>
              <a:spcBef>
                <a:spcPct val="10000"/>
              </a:spcBef>
            </a:pPr>
            <a:r>
              <a:rPr lang="el-GR" altLang="el-GR" sz="1100">
                <a:latin typeface="Verdana" panose="020B0604030504040204" pitchFamily="34" charset="0"/>
              </a:rPr>
              <a:t>- Βαθμοί ελευθερίας</a:t>
            </a:r>
          </a:p>
          <a:p>
            <a:pPr eaLnBrk="1" hangingPunct="1">
              <a:lnSpc>
                <a:spcPct val="110000"/>
              </a:lnSpc>
              <a:spcBef>
                <a:spcPct val="10000"/>
              </a:spcBef>
            </a:pPr>
            <a:r>
              <a:rPr lang="el-GR" altLang="el-GR" sz="1100">
                <a:latin typeface="Verdana" panose="020B0604030504040204" pitchFamily="34" charset="0"/>
              </a:rPr>
              <a:t>  (2</a:t>
            </a:r>
            <a:r>
              <a:rPr lang="en-US" altLang="el-GR" sz="1100">
                <a:latin typeface="Verdana" panose="020B0604030504040204" pitchFamily="34" charset="0"/>
              </a:rPr>
              <a:t>D</a:t>
            </a:r>
            <a:r>
              <a:rPr lang="el-GR" altLang="el-GR" sz="1100">
                <a:latin typeface="Verdana" panose="020B0604030504040204" pitchFamily="34" charset="0"/>
              </a:rPr>
              <a:t> ή 3</a:t>
            </a:r>
            <a:r>
              <a:rPr lang="en-US" altLang="el-GR" sz="1100">
                <a:latin typeface="Verdana" panose="020B0604030504040204" pitchFamily="34" charset="0"/>
              </a:rPr>
              <a:t>D</a:t>
            </a:r>
            <a:r>
              <a:rPr lang="el-GR" altLang="el-GR" sz="1100">
                <a:latin typeface="Verdana" panose="020B0604030504040204" pitchFamily="34" charset="0"/>
              </a:rPr>
              <a:t> ανάλυση)</a:t>
            </a:r>
          </a:p>
          <a:p>
            <a:pPr eaLnBrk="1" hangingPunct="1">
              <a:lnSpc>
                <a:spcPct val="110000"/>
              </a:lnSpc>
              <a:spcBef>
                <a:spcPct val="10000"/>
              </a:spcBef>
            </a:pPr>
            <a:endParaRPr lang="el-GR" altLang="el-GR" sz="1100" b="1">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2627"/>
                                        </p:tgtEl>
                                        <p:attrNameLst>
                                          <p:attrName>style.visibility</p:attrName>
                                        </p:attrNameLst>
                                      </p:cBhvr>
                                      <p:to>
                                        <p:strVal val="visible"/>
                                      </p:to>
                                    </p:set>
                                    <p:animEffect transition="in" filter="fade">
                                      <p:cBhvr>
                                        <p:cTn id="7" dur="500"/>
                                        <p:tgtEl>
                                          <p:spTgt spid="282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2634"/>
                                        </p:tgtEl>
                                        <p:attrNameLst>
                                          <p:attrName>style.visibility</p:attrName>
                                        </p:attrNameLst>
                                      </p:cBhvr>
                                      <p:to>
                                        <p:strVal val="visible"/>
                                      </p:to>
                                    </p:set>
                                    <p:animEffect transition="in" filter="wipe(left)">
                                      <p:cBhvr>
                                        <p:cTn id="12" dur="500"/>
                                        <p:tgtEl>
                                          <p:spTgt spid="28263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2635"/>
                                        </p:tgtEl>
                                        <p:attrNameLst>
                                          <p:attrName>style.visibility</p:attrName>
                                        </p:attrNameLst>
                                      </p:cBhvr>
                                      <p:to>
                                        <p:strVal val="visible"/>
                                      </p:to>
                                    </p:set>
                                    <p:animEffect transition="in" filter="wipe(left)">
                                      <p:cBhvr>
                                        <p:cTn id="15" dur="500"/>
                                        <p:tgtEl>
                                          <p:spTgt spid="28263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2636"/>
                                        </p:tgtEl>
                                        <p:attrNameLst>
                                          <p:attrName>style.visibility</p:attrName>
                                        </p:attrNameLst>
                                      </p:cBhvr>
                                      <p:to>
                                        <p:strVal val="visible"/>
                                      </p:to>
                                    </p:set>
                                    <p:animEffect transition="in" filter="wipe(left)">
                                      <p:cBhvr>
                                        <p:cTn id="18" dur="500"/>
                                        <p:tgtEl>
                                          <p:spTgt spid="28263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2637"/>
                                        </p:tgtEl>
                                        <p:attrNameLst>
                                          <p:attrName>style.visibility</p:attrName>
                                        </p:attrNameLst>
                                      </p:cBhvr>
                                      <p:to>
                                        <p:strVal val="visible"/>
                                      </p:to>
                                    </p:set>
                                    <p:animEffect transition="in" filter="wipe(left)">
                                      <p:cBhvr>
                                        <p:cTn id="21" dur="500"/>
                                        <p:tgtEl>
                                          <p:spTgt spid="28263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82638"/>
                                        </p:tgtEl>
                                        <p:attrNameLst>
                                          <p:attrName>style.visibility</p:attrName>
                                        </p:attrNameLst>
                                      </p:cBhvr>
                                      <p:to>
                                        <p:strVal val="visible"/>
                                      </p:to>
                                    </p:set>
                                    <p:animEffect transition="in" filter="wipe(left)">
                                      <p:cBhvr>
                                        <p:cTn id="24" dur="500"/>
                                        <p:tgtEl>
                                          <p:spTgt spid="28263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82639"/>
                                        </p:tgtEl>
                                        <p:attrNameLst>
                                          <p:attrName>style.visibility</p:attrName>
                                        </p:attrNameLst>
                                      </p:cBhvr>
                                      <p:to>
                                        <p:strVal val="visible"/>
                                      </p:to>
                                    </p:set>
                                    <p:animEffect transition="in" filter="wipe(left)">
                                      <p:cBhvr>
                                        <p:cTn id="27" dur="500"/>
                                        <p:tgtEl>
                                          <p:spTgt spid="28263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2640"/>
                                        </p:tgtEl>
                                        <p:attrNameLst>
                                          <p:attrName>style.visibility</p:attrName>
                                        </p:attrNameLst>
                                      </p:cBhvr>
                                      <p:to>
                                        <p:strVal val="visible"/>
                                      </p:to>
                                    </p:set>
                                    <p:animEffect transition="in" filter="wipe(left)">
                                      <p:cBhvr>
                                        <p:cTn id="30" dur="500"/>
                                        <p:tgtEl>
                                          <p:spTgt spid="28264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2641"/>
                                        </p:tgtEl>
                                        <p:attrNameLst>
                                          <p:attrName>style.visibility</p:attrName>
                                        </p:attrNameLst>
                                      </p:cBhvr>
                                      <p:to>
                                        <p:strVal val="visible"/>
                                      </p:to>
                                    </p:set>
                                    <p:animEffect transition="in" filter="wipe(left)">
                                      <p:cBhvr>
                                        <p:cTn id="33" dur="500"/>
                                        <p:tgtEl>
                                          <p:spTgt spid="282641"/>
                                        </p:tgtEl>
                                      </p:cBhvr>
                                    </p:animEffect>
                                  </p:childTnLst>
                                </p:cTn>
                              </p:par>
                              <p:par>
                                <p:cTn id="34" presetID="22" presetClass="entr" presetSubtype="8" fill="hold" nodeType="withEffect">
                                  <p:stCondLst>
                                    <p:cond delay="0"/>
                                  </p:stCondLst>
                                  <p:childTnLst>
                                    <p:set>
                                      <p:cBhvr>
                                        <p:cTn id="35" dur="1" fill="hold">
                                          <p:stCondLst>
                                            <p:cond delay="0"/>
                                          </p:stCondLst>
                                        </p:cTn>
                                        <p:tgtEl>
                                          <p:spTgt spid="282642"/>
                                        </p:tgtEl>
                                        <p:attrNameLst>
                                          <p:attrName>style.visibility</p:attrName>
                                        </p:attrNameLst>
                                      </p:cBhvr>
                                      <p:to>
                                        <p:strVal val="visible"/>
                                      </p:to>
                                    </p:set>
                                    <p:animEffect transition="in" filter="wipe(left)">
                                      <p:cBhvr>
                                        <p:cTn id="36" dur="500"/>
                                        <p:tgtEl>
                                          <p:spTgt spid="282642"/>
                                        </p:tgtEl>
                                      </p:cBhvr>
                                    </p:animEffect>
                                  </p:childTnLst>
                                </p:cTn>
                              </p:par>
                              <p:par>
                                <p:cTn id="37" presetID="22" presetClass="entr" presetSubtype="8" fill="hold" nodeType="withEffect">
                                  <p:stCondLst>
                                    <p:cond delay="0"/>
                                  </p:stCondLst>
                                  <p:childTnLst>
                                    <p:set>
                                      <p:cBhvr>
                                        <p:cTn id="38" dur="1" fill="hold">
                                          <p:stCondLst>
                                            <p:cond delay="0"/>
                                          </p:stCondLst>
                                        </p:cTn>
                                        <p:tgtEl>
                                          <p:spTgt spid="282643"/>
                                        </p:tgtEl>
                                        <p:attrNameLst>
                                          <p:attrName>style.visibility</p:attrName>
                                        </p:attrNameLst>
                                      </p:cBhvr>
                                      <p:to>
                                        <p:strVal val="visible"/>
                                      </p:to>
                                    </p:set>
                                    <p:animEffect transition="in" filter="wipe(left)">
                                      <p:cBhvr>
                                        <p:cTn id="39" dur="500"/>
                                        <p:tgtEl>
                                          <p:spTgt spid="282643"/>
                                        </p:tgtEl>
                                      </p:cBhvr>
                                    </p:animEffect>
                                  </p:childTnLst>
                                </p:cTn>
                              </p:par>
                              <p:par>
                                <p:cTn id="40" presetID="22" presetClass="entr" presetSubtype="8" fill="hold" nodeType="withEffect">
                                  <p:stCondLst>
                                    <p:cond delay="0"/>
                                  </p:stCondLst>
                                  <p:childTnLst>
                                    <p:set>
                                      <p:cBhvr>
                                        <p:cTn id="41" dur="1" fill="hold">
                                          <p:stCondLst>
                                            <p:cond delay="0"/>
                                          </p:stCondLst>
                                        </p:cTn>
                                        <p:tgtEl>
                                          <p:spTgt spid="282644"/>
                                        </p:tgtEl>
                                        <p:attrNameLst>
                                          <p:attrName>style.visibility</p:attrName>
                                        </p:attrNameLst>
                                      </p:cBhvr>
                                      <p:to>
                                        <p:strVal val="visible"/>
                                      </p:to>
                                    </p:set>
                                    <p:animEffect transition="in" filter="wipe(left)">
                                      <p:cBhvr>
                                        <p:cTn id="42" dur="500"/>
                                        <p:tgtEl>
                                          <p:spTgt spid="28264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82645"/>
                                        </p:tgtEl>
                                        <p:attrNameLst>
                                          <p:attrName>style.visibility</p:attrName>
                                        </p:attrNameLst>
                                      </p:cBhvr>
                                      <p:to>
                                        <p:strVal val="visible"/>
                                      </p:to>
                                    </p:set>
                                    <p:animEffect transition="in" filter="wipe(left)">
                                      <p:cBhvr>
                                        <p:cTn id="45" dur="500"/>
                                        <p:tgtEl>
                                          <p:spTgt spid="28264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82646"/>
                                        </p:tgtEl>
                                        <p:attrNameLst>
                                          <p:attrName>style.visibility</p:attrName>
                                        </p:attrNameLst>
                                      </p:cBhvr>
                                      <p:to>
                                        <p:strVal val="visible"/>
                                      </p:to>
                                    </p:set>
                                    <p:animEffect transition="in" filter="wipe(left)">
                                      <p:cBhvr>
                                        <p:cTn id="48" dur="500"/>
                                        <p:tgtEl>
                                          <p:spTgt spid="28264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82647"/>
                                        </p:tgtEl>
                                        <p:attrNameLst>
                                          <p:attrName>style.visibility</p:attrName>
                                        </p:attrNameLst>
                                      </p:cBhvr>
                                      <p:to>
                                        <p:strVal val="visible"/>
                                      </p:to>
                                    </p:set>
                                    <p:animEffect transition="in" filter="wipe(left)">
                                      <p:cBhvr>
                                        <p:cTn id="51" dur="500"/>
                                        <p:tgtEl>
                                          <p:spTgt spid="28264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82648"/>
                                        </p:tgtEl>
                                        <p:attrNameLst>
                                          <p:attrName>style.visibility</p:attrName>
                                        </p:attrNameLst>
                                      </p:cBhvr>
                                      <p:to>
                                        <p:strVal val="visible"/>
                                      </p:to>
                                    </p:set>
                                    <p:animEffect transition="in" filter="wipe(left)">
                                      <p:cBhvr>
                                        <p:cTn id="54" dur="500"/>
                                        <p:tgtEl>
                                          <p:spTgt spid="282648"/>
                                        </p:tgtEl>
                                      </p:cBhvr>
                                    </p:animEffect>
                                  </p:childTnLst>
                                </p:cTn>
                              </p:par>
                            </p:childTnLst>
                          </p:cTn>
                        </p:par>
                        <p:par>
                          <p:cTn id="55" fill="hold" nodeType="afterGroup">
                            <p:stCondLst>
                              <p:cond delay="500"/>
                            </p:stCondLst>
                            <p:childTnLst>
                              <p:par>
                                <p:cTn id="56" presetID="22" presetClass="entr" presetSubtype="1" fill="hold" nodeType="afterEffect">
                                  <p:stCondLst>
                                    <p:cond delay="0"/>
                                  </p:stCondLst>
                                  <p:childTnLst>
                                    <p:set>
                                      <p:cBhvr>
                                        <p:cTn id="57" dur="1" fill="hold">
                                          <p:stCondLst>
                                            <p:cond delay="0"/>
                                          </p:stCondLst>
                                        </p:cTn>
                                        <p:tgtEl>
                                          <p:spTgt spid="282651"/>
                                        </p:tgtEl>
                                        <p:attrNameLst>
                                          <p:attrName>style.visibility</p:attrName>
                                        </p:attrNameLst>
                                      </p:cBhvr>
                                      <p:to>
                                        <p:strVal val="visible"/>
                                      </p:to>
                                    </p:set>
                                    <p:animEffect transition="in" filter="wipe(up)">
                                      <p:cBhvr>
                                        <p:cTn id="58" dur="500"/>
                                        <p:tgtEl>
                                          <p:spTgt spid="282651"/>
                                        </p:tgtEl>
                                      </p:cBhvr>
                                    </p:animEffect>
                                  </p:childTnLst>
                                </p:cTn>
                              </p:par>
                            </p:childTnLst>
                          </p:cTn>
                        </p:par>
                        <p:par>
                          <p:cTn id="59" fill="hold" nodeType="afterGroup">
                            <p:stCondLst>
                              <p:cond delay="1000"/>
                            </p:stCondLst>
                            <p:childTnLst>
                              <p:par>
                                <p:cTn id="60" presetID="22" presetClass="entr" presetSubtype="2" fill="hold" grpId="0" nodeType="afterEffect">
                                  <p:stCondLst>
                                    <p:cond delay="0"/>
                                  </p:stCondLst>
                                  <p:childTnLst>
                                    <p:set>
                                      <p:cBhvr>
                                        <p:cTn id="61" dur="1" fill="hold">
                                          <p:stCondLst>
                                            <p:cond delay="0"/>
                                          </p:stCondLst>
                                        </p:cTn>
                                        <p:tgtEl>
                                          <p:spTgt spid="282649"/>
                                        </p:tgtEl>
                                        <p:attrNameLst>
                                          <p:attrName>style.visibility</p:attrName>
                                        </p:attrNameLst>
                                      </p:cBhvr>
                                      <p:to>
                                        <p:strVal val="visible"/>
                                      </p:to>
                                    </p:set>
                                    <p:animEffect transition="in" filter="wipe(right)">
                                      <p:cBhvr>
                                        <p:cTn id="62" dur="500"/>
                                        <p:tgtEl>
                                          <p:spTgt spid="282649"/>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82650"/>
                                        </p:tgtEl>
                                        <p:attrNameLst>
                                          <p:attrName>style.visibility</p:attrName>
                                        </p:attrNameLst>
                                      </p:cBhvr>
                                      <p:to>
                                        <p:strVal val="visible"/>
                                      </p:to>
                                    </p:set>
                                    <p:animEffect transition="in" filter="wipe(right)">
                                      <p:cBhvr>
                                        <p:cTn id="65" dur="500"/>
                                        <p:tgtEl>
                                          <p:spTgt spid="282650"/>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82652"/>
                                        </p:tgtEl>
                                        <p:attrNameLst>
                                          <p:attrName>style.visibility</p:attrName>
                                        </p:attrNameLst>
                                      </p:cBhvr>
                                      <p:to>
                                        <p:strVal val="visible"/>
                                      </p:to>
                                    </p:set>
                                    <p:animEffect transition="in" filter="wipe(right)">
                                      <p:cBhvr>
                                        <p:cTn id="68" dur="500"/>
                                        <p:tgtEl>
                                          <p:spTgt spid="282652"/>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282653"/>
                                        </p:tgtEl>
                                        <p:attrNameLst>
                                          <p:attrName>style.visibility</p:attrName>
                                        </p:attrNameLst>
                                      </p:cBhvr>
                                      <p:to>
                                        <p:strVal val="visible"/>
                                      </p:to>
                                    </p:set>
                                    <p:animEffect transition="in" filter="wipe(right)">
                                      <p:cBhvr>
                                        <p:cTn id="71" dur="500"/>
                                        <p:tgtEl>
                                          <p:spTgt spid="282653"/>
                                        </p:tgtEl>
                                      </p:cBhvr>
                                    </p:animEffect>
                                  </p:childTnLst>
                                </p:cTn>
                              </p:par>
                              <p:par>
                                <p:cTn id="72" presetID="22" presetClass="entr" presetSubtype="2" fill="hold" nodeType="withEffect">
                                  <p:stCondLst>
                                    <p:cond delay="0"/>
                                  </p:stCondLst>
                                  <p:childTnLst>
                                    <p:set>
                                      <p:cBhvr>
                                        <p:cTn id="73" dur="1" fill="hold">
                                          <p:stCondLst>
                                            <p:cond delay="0"/>
                                          </p:stCondLst>
                                        </p:cTn>
                                        <p:tgtEl>
                                          <p:spTgt spid="282654"/>
                                        </p:tgtEl>
                                        <p:attrNameLst>
                                          <p:attrName>style.visibility</p:attrName>
                                        </p:attrNameLst>
                                      </p:cBhvr>
                                      <p:to>
                                        <p:strVal val="visible"/>
                                      </p:to>
                                    </p:set>
                                    <p:animEffect transition="in" filter="wipe(right)">
                                      <p:cBhvr>
                                        <p:cTn id="74" dur="500"/>
                                        <p:tgtEl>
                                          <p:spTgt spid="28265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282655"/>
                                        </p:tgtEl>
                                        <p:attrNameLst>
                                          <p:attrName>style.visibility</p:attrName>
                                        </p:attrNameLst>
                                      </p:cBhvr>
                                      <p:to>
                                        <p:strVal val="visible"/>
                                      </p:to>
                                    </p:set>
                                    <p:animEffect transition="in" filter="wipe(right)">
                                      <p:cBhvr>
                                        <p:cTn id="77" dur="500"/>
                                        <p:tgtEl>
                                          <p:spTgt spid="282655"/>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282656"/>
                                        </p:tgtEl>
                                        <p:attrNameLst>
                                          <p:attrName>style.visibility</p:attrName>
                                        </p:attrNameLst>
                                      </p:cBhvr>
                                      <p:to>
                                        <p:strVal val="visible"/>
                                      </p:to>
                                    </p:set>
                                    <p:animEffect transition="in" filter="wipe(right)">
                                      <p:cBhvr>
                                        <p:cTn id="80" dur="500"/>
                                        <p:tgtEl>
                                          <p:spTgt spid="282656"/>
                                        </p:tgtEl>
                                      </p:cBhvr>
                                    </p:animEffect>
                                  </p:childTnLst>
                                </p:cTn>
                              </p:par>
                              <p:par>
                                <p:cTn id="81" presetID="22" presetClass="entr" presetSubtype="2" fill="hold" nodeType="withEffect">
                                  <p:stCondLst>
                                    <p:cond delay="0"/>
                                  </p:stCondLst>
                                  <p:childTnLst>
                                    <p:set>
                                      <p:cBhvr>
                                        <p:cTn id="82" dur="1" fill="hold">
                                          <p:stCondLst>
                                            <p:cond delay="0"/>
                                          </p:stCondLst>
                                        </p:cTn>
                                        <p:tgtEl>
                                          <p:spTgt spid="282657"/>
                                        </p:tgtEl>
                                        <p:attrNameLst>
                                          <p:attrName>style.visibility</p:attrName>
                                        </p:attrNameLst>
                                      </p:cBhvr>
                                      <p:to>
                                        <p:strVal val="visible"/>
                                      </p:to>
                                    </p:set>
                                    <p:animEffect transition="in" filter="wipe(right)">
                                      <p:cBhvr>
                                        <p:cTn id="83" dur="500"/>
                                        <p:tgtEl>
                                          <p:spTgt spid="282657"/>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282658"/>
                                        </p:tgtEl>
                                        <p:attrNameLst>
                                          <p:attrName>style.visibility</p:attrName>
                                        </p:attrNameLst>
                                      </p:cBhvr>
                                      <p:to>
                                        <p:strVal val="visible"/>
                                      </p:to>
                                    </p:set>
                                    <p:animEffect transition="in" filter="wipe(right)">
                                      <p:cBhvr>
                                        <p:cTn id="86" dur="500"/>
                                        <p:tgtEl>
                                          <p:spTgt spid="282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p:bldP spid="282634" grpId="0" animBg="1"/>
      <p:bldP spid="282635" grpId="0"/>
      <p:bldP spid="282636" grpId="0" animBg="1"/>
      <p:bldP spid="282637" grpId="0"/>
      <p:bldP spid="282638" grpId="0" animBg="1"/>
      <p:bldP spid="282639" grpId="0"/>
      <p:bldP spid="282640" grpId="0" animBg="1"/>
      <p:bldP spid="282641" grpId="0"/>
      <p:bldP spid="282645" grpId="0"/>
      <p:bldP spid="282646" grpId="0"/>
      <p:bldP spid="282647" grpId="0"/>
      <p:bldP spid="282648" grpId="0"/>
      <p:bldP spid="282649" grpId="0" animBg="1"/>
      <p:bldP spid="282650" grpId="0"/>
      <p:bldP spid="282652" grpId="0" animBg="1"/>
      <p:bldP spid="282653" grpId="0"/>
      <p:bldP spid="282655" grpId="0" animBg="1"/>
      <p:bldP spid="282656" grpId="0"/>
      <p:bldP spid="28265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5325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53252" name="Text Box 4"/>
          <p:cNvSpPr txBox="1">
            <a:spLocks noChangeArrowheads="1"/>
          </p:cNvSpPr>
          <p:nvPr/>
        </p:nvSpPr>
        <p:spPr bwMode="auto">
          <a:xfrm>
            <a:off x="250825" y="1701800"/>
            <a:ext cx="878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Προσομοίωση βάση μοντέλου </a:t>
            </a:r>
            <a:r>
              <a:rPr lang="en-US" altLang="el-GR" sz="2000"/>
              <a:t>Winkler</a:t>
            </a:r>
            <a:endParaRPr lang="el-GR" altLang="el-GR" sz="2000"/>
          </a:p>
        </p:txBody>
      </p:sp>
      <p:sp>
        <p:nvSpPr>
          <p:cNvPr id="53253" name="Text Box 5"/>
          <p:cNvSpPr txBox="1">
            <a:spLocks noChangeArrowheads="1"/>
          </p:cNvSpPr>
          <p:nvPr/>
        </p:nvSpPr>
        <p:spPr bwMode="auto">
          <a:xfrm>
            <a:off x="250825" y="2205038"/>
            <a:ext cx="8785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u="sng"/>
              <a:t>Εναλλακτικός υπολογισμός ελατηριακών σταθερών</a:t>
            </a:r>
          </a:p>
        </p:txBody>
      </p:sp>
      <p:sp>
        <p:nvSpPr>
          <p:cNvPr id="320520" name="Text Box 8"/>
          <p:cNvSpPr txBox="1">
            <a:spLocks noChangeArrowheads="1"/>
          </p:cNvSpPr>
          <p:nvPr/>
        </p:nvSpPr>
        <p:spPr bwMode="auto">
          <a:xfrm>
            <a:off x="250825" y="2684463"/>
            <a:ext cx="87852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Τελικός υπολογισμός ελατηριακών σταθερών</a:t>
            </a:r>
          </a:p>
        </p:txBody>
      </p:sp>
      <p:sp>
        <p:nvSpPr>
          <p:cNvPr id="10" name="Text Box 8"/>
          <p:cNvSpPr txBox="1">
            <a:spLocks noChangeArrowheads="1"/>
          </p:cNvSpPr>
          <p:nvPr/>
        </p:nvSpPr>
        <p:spPr bwMode="auto">
          <a:xfrm>
            <a:off x="250825" y="3663950"/>
            <a:ext cx="87852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Κατακόρυφο ελατήριο:</a:t>
            </a:r>
          </a:p>
        </p:txBody>
      </p:sp>
      <p:sp>
        <p:nvSpPr>
          <p:cNvPr id="532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77857" name="Object 1"/>
          <p:cNvGraphicFramePr>
            <a:graphicFrameLocks noChangeAspect="1"/>
          </p:cNvGraphicFramePr>
          <p:nvPr/>
        </p:nvGraphicFramePr>
        <p:xfrm>
          <a:off x="4572000" y="3660775"/>
          <a:ext cx="1358900" cy="344488"/>
        </p:xfrm>
        <a:graphic>
          <a:graphicData uri="http://schemas.openxmlformats.org/presentationml/2006/ole">
            <mc:AlternateContent xmlns:mc="http://schemas.openxmlformats.org/markup-compatibility/2006">
              <mc:Choice xmlns:v="urn:schemas-microsoft-com:vml" Requires="v">
                <p:oleObj spid="_x0000_s53266" name="Equation" r:id="rId3" imgW="799753" imgH="203112" progId="Equation.DSMT4">
                  <p:embed/>
                </p:oleObj>
              </mc:Choice>
              <mc:Fallback>
                <p:oleObj name="Equation" r:id="rId3" imgW="799753" imgH="20311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60775"/>
                        <a:ext cx="13589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16" name="Text Box 8"/>
          <p:cNvSpPr txBox="1">
            <a:spLocks noChangeArrowheads="1"/>
          </p:cNvSpPr>
          <p:nvPr/>
        </p:nvSpPr>
        <p:spPr bwMode="auto">
          <a:xfrm>
            <a:off x="250825" y="4556125"/>
            <a:ext cx="87852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Στροφικό ελατήριο γύρω από Χ:</a:t>
            </a:r>
          </a:p>
        </p:txBody>
      </p:sp>
      <p:sp>
        <p:nvSpPr>
          <p:cNvPr id="17" name="Text Box 8"/>
          <p:cNvSpPr txBox="1">
            <a:spLocks noChangeArrowheads="1"/>
          </p:cNvSpPr>
          <p:nvPr/>
        </p:nvSpPr>
        <p:spPr bwMode="auto">
          <a:xfrm>
            <a:off x="250825" y="5514975"/>
            <a:ext cx="87852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Στροφικό ελατήριο γύρω από Υ:</a:t>
            </a:r>
          </a:p>
        </p:txBody>
      </p:sp>
      <p:sp>
        <p:nvSpPr>
          <p:cNvPr id="5326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77861" name="Object 5"/>
          <p:cNvGraphicFramePr>
            <a:graphicFrameLocks noChangeAspect="1"/>
          </p:cNvGraphicFramePr>
          <p:nvPr/>
        </p:nvGraphicFramePr>
        <p:xfrm>
          <a:off x="4610100" y="4370388"/>
          <a:ext cx="1639888" cy="625475"/>
        </p:xfrm>
        <a:graphic>
          <a:graphicData uri="http://schemas.openxmlformats.org/presentationml/2006/ole">
            <mc:AlternateContent xmlns:mc="http://schemas.openxmlformats.org/markup-compatibility/2006">
              <mc:Choice xmlns:v="urn:schemas-microsoft-com:vml" Requires="v">
                <p:oleObj spid="_x0000_s53267" name="Equation" r:id="rId5" imgW="965200" imgH="368300" progId="Equation.DSMT4">
                  <p:embed/>
                </p:oleObj>
              </mc:Choice>
              <mc:Fallback>
                <p:oleObj name="Equation" r:id="rId5" imgW="965200" imgH="3683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0100" y="4370388"/>
                        <a:ext cx="1639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77863" name="Object 7"/>
          <p:cNvGraphicFramePr>
            <a:graphicFrameLocks noChangeAspect="1"/>
          </p:cNvGraphicFramePr>
          <p:nvPr/>
        </p:nvGraphicFramePr>
        <p:xfrm>
          <a:off x="4643438" y="5324475"/>
          <a:ext cx="1639887" cy="625475"/>
        </p:xfrm>
        <a:graphic>
          <a:graphicData uri="http://schemas.openxmlformats.org/presentationml/2006/ole">
            <mc:AlternateContent xmlns:mc="http://schemas.openxmlformats.org/markup-compatibility/2006">
              <mc:Choice xmlns:v="urn:schemas-microsoft-com:vml" Requires="v">
                <p:oleObj spid="_x0000_s53268" name="Equation" r:id="rId7" imgW="965200" imgH="368300" progId="Equation.DSMT4">
                  <p:embed/>
                </p:oleObj>
              </mc:Choice>
              <mc:Fallback>
                <p:oleObj name="Equation" r:id="rId7" imgW="965200" imgH="3683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5324475"/>
                        <a:ext cx="16398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0520"/>
                                        </p:tgtEl>
                                        <p:attrNameLst>
                                          <p:attrName>style.visibility</p:attrName>
                                        </p:attrNameLst>
                                      </p:cBhvr>
                                      <p:to>
                                        <p:strVal val="visible"/>
                                      </p:to>
                                    </p:set>
                                    <p:animEffect transition="in" filter="fade">
                                      <p:cBhvr>
                                        <p:cTn id="7" dur="500"/>
                                        <p:tgtEl>
                                          <p:spTgt spid="3205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377857"/>
                                        </p:tgtEl>
                                        <p:attrNameLst>
                                          <p:attrName>style.visibility</p:attrName>
                                        </p:attrNameLst>
                                      </p:cBhvr>
                                      <p:to>
                                        <p:strVal val="visible"/>
                                      </p:to>
                                    </p:set>
                                    <p:animEffect transition="in" filter="fade">
                                      <p:cBhvr>
                                        <p:cTn id="19" dur="500"/>
                                        <p:tgtEl>
                                          <p:spTgt spid="377857"/>
                                        </p:tgtEl>
                                      </p:cBhvr>
                                    </p:animEffect>
                                  </p:childTnLst>
                                </p:cTn>
                              </p:par>
                              <p:par>
                                <p:cTn id="20" presetID="10" presetClass="entr" presetSubtype="0" fill="hold" nodeType="withEffect">
                                  <p:stCondLst>
                                    <p:cond delay="0"/>
                                  </p:stCondLst>
                                  <p:childTnLst>
                                    <p:set>
                                      <p:cBhvr>
                                        <p:cTn id="21" dur="1" fill="hold">
                                          <p:stCondLst>
                                            <p:cond delay="0"/>
                                          </p:stCondLst>
                                        </p:cTn>
                                        <p:tgtEl>
                                          <p:spTgt spid="377861"/>
                                        </p:tgtEl>
                                        <p:attrNameLst>
                                          <p:attrName>style.visibility</p:attrName>
                                        </p:attrNameLst>
                                      </p:cBhvr>
                                      <p:to>
                                        <p:strVal val="visible"/>
                                      </p:to>
                                    </p:set>
                                    <p:animEffect transition="in" filter="fade">
                                      <p:cBhvr>
                                        <p:cTn id="22" dur="500"/>
                                        <p:tgtEl>
                                          <p:spTgt spid="377861"/>
                                        </p:tgtEl>
                                      </p:cBhvr>
                                    </p:animEffect>
                                  </p:childTnLst>
                                </p:cTn>
                              </p:par>
                              <p:par>
                                <p:cTn id="23" presetID="10" presetClass="entr" presetSubtype="0" fill="hold" nodeType="withEffect">
                                  <p:stCondLst>
                                    <p:cond delay="0"/>
                                  </p:stCondLst>
                                  <p:childTnLst>
                                    <p:set>
                                      <p:cBhvr>
                                        <p:cTn id="24" dur="1" fill="hold">
                                          <p:stCondLst>
                                            <p:cond delay="0"/>
                                          </p:stCondLst>
                                        </p:cTn>
                                        <p:tgtEl>
                                          <p:spTgt spid="377863"/>
                                        </p:tgtEl>
                                        <p:attrNameLst>
                                          <p:attrName>style.visibility</p:attrName>
                                        </p:attrNameLst>
                                      </p:cBhvr>
                                      <p:to>
                                        <p:strVal val="visible"/>
                                      </p:to>
                                    </p:set>
                                    <p:animEffect transition="in" filter="fade">
                                      <p:cBhvr>
                                        <p:cTn id="25" dur="500"/>
                                        <p:tgtEl>
                                          <p:spTgt spid="377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0" grpId="0"/>
      <p:bldP spid="10" grpId="0"/>
      <p:bldP spid="16"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54275"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333828" name="Text Box 4"/>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συνυπολογισμού ενδοσιμότητας θεμελίωσης </a:t>
            </a:r>
          </a:p>
          <a:p>
            <a:pPr algn="just" eaLnBrk="1" hangingPunct="1">
              <a:lnSpc>
                <a:spcPct val="110000"/>
              </a:lnSpc>
            </a:pPr>
            <a:r>
              <a:rPr lang="el-GR" altLang="el-GR" sz="2000"/>
              <a:t>  </a:t>
            </a:r>
            <a:r>
              <a:rPr lang="el-GR" altLang="el-GR"/>
              <a:t>(Ποτουρίδου, 2005 )</a:t>
            </a:r>
          </a:p>
        </p:txBody>
      </p:sp>
      <p:sp>
        <p:nvSpPr>
          <p:cNvPr id="54277"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pic>
        <p:nvPicPr>
          <p:cNvPr id="33384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36838"/>
            <a:ext cx="381635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616200"/>
            <a:ext cx="40322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3828"/>
                                        </p:tgtEl>
                                        <p:attrNameLst>
                                          <p:attrName>style.visibility</p:attrName>
                                        </p:attrNameLst>
                                      </p:cBhvr>
                                      <p:to>
                                        <p:strVal val="visible"/>
                                      </p:to>
                                    </p:set>
                                    <p:animEffect transition="in" filter="fade">
                                      <p:cBhvr>
                                        <p:cTn id="7" dur="500"/>
                                        <p:tgtEl>
                                          <p:spTgt spid="333828"/>
                                        </p:tgtEl>
                                      </p:cBhvr>
                                    </p:animEffect>
                                  </p:childTnLst>
                                </p:cTn>
                              </p:par>
                              <p:par>
                                <p:cTn id="8" presetID="10" presetClass="entr" presetSubtype="0" fill="hold" nodeType="withEffect">
                                  <p:stCondLst>
                                    <p:cond delay="0"/>
                                  </p:stCondLst>
                                  <p:childTnLst>
                                    <p:set>
                                      <p:cBhvr>
                                        <p:cTn id="9" dur="1" fill="hold">
                                          <p:stCondLst>
                                            <p:cond delay="0"/>
                                          </p:stCondLst>
                                        </p:cTn>
                                        <p:tgtEl>
                                          <p:spTgt spid="333841"/>
                                        </p:tgtEl>
                                        <p:attrNameLst>
                                          <p:attrName>style.visibility</p:attrName>
                                        </p:attrNameLst>
                                      </p:cBhvr>
                                      <p:to>
                                        <p:strVal val="visible"/>
                                      </p:to>
                                    </p:set>
                                    <p:animEffect transition="in" filter="fade">
                                      <p:cBhvr>
                                        <p:cTn id="10" dur="500"/>
                                        <p:tgtEl>
                                          <p:spTgt spid="333841"/>
                                        </p:tgtEl>
                                      </p:cBhvr>
                                    </p:animEffect>
                                  </p:childTnLst>
                                </p:cTn>
                              </p:par>
                              <p:par>
                                <p:cTn id="11" presetID="10" presetClass="entr" presetSubtype="0" fill="hold" nodeType="withEffect">
                                  <p:stCondLst>
                                    <p:cond delay="0"/>
                                  </p:stCondLst>
                                  <p:childTnLst>
                                    <p:set>
                                      <p:cBhvr>
                                        <p:cTn id="12" dur="1" fill="hold">
                                          <p:stCondLst>
                                            <p:cond delay="0"/>
                                          </p:stCondLst>
                                        </p:cTn>
                                        <p:tgtEl>
                                          <p:spTgt spid="333840"/>
                                        </p:tgtEl>
                                        <p:attrNameLst>
                                          <p:attrName>style.visibility</p:attrName>
                                        </p:attrNameLst>
                                      </p:cBhvr>
                                      <p:to>
                                        <p:strVal val="visible"/>
                                      </p:to>
                                    </p:set>
                                    <p:animEffect transition="in" filter="fade">
                                      <p:cBhvr>
                                        <p:cTn id="13" dur="500"/>
                                        <p:tgtEl>
                                          <p:spTgt spid="333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5529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55300" name="Text Box 4"/>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συνυπολογισμού ενδοσιμότητας θεμελίωσης </a:t>
            </a:r>
          </a:p>
          <a:p>
            <a:pPr algn="just" eaLnBrk="1" hangingPunct="1">
              <a:lnSpc>
                <a:spcPct val="110000"/>
              </a:lnSpc>
            </a:pPr>
            <a:r>
              <a:rPr lang="el-GR" altLang="el-GR" sz="2000"/>
              <a:t>  </a:t>
            </a:r>
            <a:r>
              <a:rPr lang="el-GR" altLang="el-GR"/>
              <a:t>(Ποτουρίδου, 2005 )</a:t>
            </a:r>
          </a:p>
        </p:txBody>
      </p:sp>
      <p:sp>
        <p:nvSpPr>
          <p:cNvPr id="5530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34856" name="Text Box 8"/>
          <p:cNvSpPr txBox="1">
            <a:spLocks noChangeArrowheads="1"/>
          </p:cNvSpPr>
          <p:nvPr/>
        </p:nvSpPr>
        <p:spPr bwMode="auto">
          <a:xfrm>
            <a:off x="250825" y="2543175"/>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Προσομοίωμα Α: πακτώσεις</a:t>
            </a:r>
            <a:endParaRPr lang="el-GR" altLang="el-GR"/>
          </a:p>
        </p:txBody>
      </p:sp>
      <p:sp>
        <p:nvSpPr>
          <p:cNvPr id="334857" name="Text Box 9"/>
          <p:cNvSpPr txBox="1">
            <a:spLocks noChangeArrowheads="1"/>
          </p:cNvSpPr>
          <p:nvPr/>
        </p:nvSpPr>
        <p:spPr bwMode="auto">
          <a:xfrm>
            <a:off x="250825" y="3068638"/>
            <a:ext cx="3889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Προσομοίωμα Β: </a:t>
            </a:r>
          </a:p>
          <a:p>
            <a:pPr algn="just" eaLnBrk="1" hangingPunct="1">
              <a:lnSpc>
                <a:spcPct val="110000"/>
              </a:lnSpc>
            </a:pPr>
            <a:r>
              <a:rPr lang="el-GR" altLang="el-GR" sz="2000"/>
              <a:t>  ελατήρια σε μεμονωμένα θεμέλια</a:t>
            </a:r>
            <a:endParaRPr lang="el-GR" altLang="el-GR"/>
          </a:p>
        </p:txBody>
      </p:sp>
      <p:sp>
        <p:nvSpPr>
          <p:cNvPr id="334858" name="Text Box 10"/>
          <p:cNvSpPr txBox="1">
            <a:spLocks noChangeArrowheads="1"/>
          </p:cNvSpPr>
          <p:nvPr/>
        </p:nvSpPr>
        <p:spPr bwMode="auto">
          <a:xfrm>
            <a:off x="5075238" y="3068638"/>
            <a:ext cx="38893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Προσομοίωμα Γ: </a:t>
            </a:r>
          </a:p>
          <a:p>
            <a:pPr algn="just" eaLnBrk="1" hangingPunct="1">
              <a:lnSpc>
                <a:spcPct val="110000"/>
              </a:lnSpc>
            </a:pPr>
            <a:r>
              <a:rPr lang="el-GR" altLang="el-GR" sz="2000"/>
              <a:t>  ελατήρια σε θεμέλια με </a:t>
            </a:r>
          </a:p>
          <a:p>
            <a:pPr algn="just" eaLnBrk="1" hangingPunct="1">
              <a:lnSpc>
                <a:spcPct val="110000"/>
              </a:lnSpc>
            </a:pPr>
            <a:r>
              <a:rPr lang="el-GR" altLang="el-GR" sz="2000"/>
              <a:t>  συνδετήριες δοκούς</a:t>
            </a:r>
            <a:endParaRPr lang="el-GR" altLang="el-GR"/>
          </a:p>
        </p:txBody>
      </p:sp>
      <p:pic>
        <p:nvPicPr>
          <p:cNvPr id="3348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149725"/>
            <a:ext cx="28749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388" y="4186238"/>
            <a:ext cx="2735262"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4856"/>
                                        </p:tgtEl>
                                        <p:attrNameLst>
                                          <p:attrName>style.visibility</p:attrName>
                                        </p:attrNameLst>
                                      </p:cBhvr>
                                      <p:to>
                                        <p:strVal val="visible"/>
                                      </p:to>
                                    </p:set>
                                    <p:animEffect transition="in" filter="fade">
                                      <p:cBhvr>
                                        <p:cTn id="7" dur="500"/>
                                        <p:tgtEl>
                                          <p:spTgt spid="334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4857"/>
                                        </p:tgtEl>
                                        <p:attrNameLst>
                                          <p:attrName>style.visibility</p:attrName>
                                        </p:attrNameLst>
                                      </p:cBhvr>
                                      <p:to>
                                        <p:strVal val="visible"/>
                                      </p:to>
                                    </p:set>
                                    <p:animEffect transition="in" filter="fade">
                                      <p:cBhvr>
                                        <p:cTn id="12" dur="500"/>
                                        <p:tgtEl>
                                          <p:spTgt spid="334857"/>
                                        </p:tgtEl>
                                      </p:cBhvr>
                                    </p:animEffect>
                                  </p:childTnLst>
                                </p:cTn>
                              </p:par>
                              <p:par>
                                <p:cTn id="13" presetID="10" presetClass="entr" presetSubtype="0" fill="hold" nodeType="withEffect">
                                  <p:stCondLst>
                                    <p:cond delay="0"/>
                                  </p:stCondLst>
                                  <p:childTnLst>
                                    <p:set>
                                      <p:cBhvr>
                                        <p:cTn id="14" dur="1" fill="hold">
                                          <p:stCondLst>
                                            <p:cond delay="0"/>
                                          </p:stCondLst>
                                        </p:cTn>
                                        <p:tgtEl>
                                          <p:spTgt spid="334859"/>
                                        </p:tgtEl>
                                        <p:attrNameLst>
                                          <p:attrName>style.visibility</p:attrName>
                                        </p:attrNameLst>
                                      </p:cBhvr>
                                      <p:to>
                                        <p:strVal val="visible"/>
                                      </p:to>
                                    </p:set>
                                    <p:animEffect transition="in" filter="fade">
                                      <p:cBhvr>
                                        <p:cTn id="15" dur="500"/>
                                        <p:tgtEl>
                                          <p:spTgt spid="3348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4858"/>
                                        </p:tgtEl>
                                        <p:attrNameLst>
                                          <p:attrName>style.visibility</p:attrName>
                                        </p:attrNameLst>
                                      </p:cBhvr>
                                      <p:to>
                                        <p:strVal val="visible"/>
                                      </p:to>
                                    </p:set>
                                    <p:animEffect transition="in" filter="fade">
                                      <p:cBhvr>
                                        <p:cTn id="20" dur="500"/>
                                        <p:tgtEl>
                                          <p:spTgt spid="334858"/>
                                        </p:tgtEl>
                                      </p:cBhvr>
                                    </p:animEffect>
                                  </p:childTnLst>
                                </p:cTn>
                              </p:par>
                              <p:par>
                                <p:cTn id="21" presetID="10" presetClass="entr" presetSubtype="0" fill="hold" nodeType="withEffect">
                                  <p:stCondLst>
                                    <p:cond delay="0"/>
                                  </p:stCondLst>
                                  <p:childTnLst>
                                    <p:set>
                                      <p:cBhvr>
                                        <p:cTn id="22" dur="1" fill="hold">
                                          <p:stCondLst>
                                            <p:cond delay="0"/>
                                          </p:stCondLst>
                                        </p:cTn>
                                        <p:tgtEl>
                                          <p:spTgt spid="334860"/>
                                        </p:tgtEl>
                                        <p:attrNameLst>
                                          <p:attrName>style.visibility</p:attrName>
                                        </p:attrNameLst>
                                      </p:cBhvr>
                                      <p:to>
                                        <p:strVal val="visible"/>
                                      </p:to>
                                    </p:set>
                                    <p:animEffect transition="in" filter="fade">
                                      <p:cBhvr>
                                        <p:cTn id="23" dur="500"/>
                                        <p:tgtEl>
                                          <p:spTgt spid="334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6" grpId="0"/>
      <p:bldP spid="334857" grpId="0"/>
      <p:bldP spid="33485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5632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56324" name="Text Box 4"/>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συνυπολογισμού ενδοσιμότητας θεμελίωσης </a:t>
            </a:r>
          </a:p>
          <a:p>
            <a:pPr algn="just" eaLnBrk="1" hangingPunct="1">
              <a:lnSpc>
                <a:spcPct val="110000"/>
              </a:lnSpc>
            </a:pPr>
            <a:r>
              <a:rPr lang="el-GR" altLang="el-GR" sz="2000"/>
              <a:t>  </a:t>
            </a:r>
            <a:r>
              <a:rPr lang="el-GR" altLang="el-GR"/>
              <a:t>(Ποτουρίδου, 2005 )</a:t>
            </a:r>
          </a:p>
        </p:txBody>
      </p:sp>
      <p:sp>
        <p:nvSpPr>
          <p:cNvPr id="5632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35878" name="Text Box 6"/>
          <p:cNvSpPr txBox="1">
            <a:spLocks noChangeArrowheads="1"/>
          </p:cNvSpPr>
          <p:nvPr/>
        </p:nvSpPr>
        <p:spPr bwMode="auto">
          <a:xfrm>
            <a:off x="250825" y="2543175"/>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Αποτελέσματα αναλύσεων</a:t>
            </a:r>
            <a:endParaRPr lang="el-GR" altLang="el-GR"/>
          </a:p>
        </p:txBody>
      </p:sp>
      <p:pic>
        <p:nvPicPr>
          <p:cNvPr id="335883" name="Picture 11"/>
          <p:cNvPicPr>
            <a:picLocks noChangeAspect="1" noChangeArrowheads="1"/>
          </p:cNvPicPr>
          <p:nvPr/>
        </p:nvPicPr>
        <p:blipFill>
          <a:blip r:embed="rId2">
            <a:extLst>
              <a:ext uri="{28A0092B-C50C-407E-A947-70E740481C1C}">
                <a14:useLocalDpi xmlns:a14="http://schemas.microsoft.com/office/drawing/2010/main" val="0"/>
              </a:ext>
            </a:extLst>
          </a:blip>
          <a:srcRect t="4378" r="8330" b="2919"/>
          <a:stretch>
            <a:fillRect/>
          </a:stretch>
        </p:blipFill>
        <p:spPr bwMode="auto">
          <a:xfrm>
            <a:off x="539750" y="3213100"/>
            <a:ext cx="38163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4" name="Picture 12"/>
          <p:cNvPicPr>
            <a:picLocks noChangeAspect="1" noChangeArrowheads="1"/>
          </p:cNvPicPr>
          <p:nvPr/>
        </p:nvPicPr>
        <p:blipFill>
          <a:blip r:embed="rId3">
            <a:extLst>
              <a:ext uri="{28A0092B-C50C-407E-A947-70E740481C1C}">
                <a14:useLocalDpi xmlns:a14="http://schemas.microsoft.com/office/drawing/2010/main" val="0"/>
              </a:ext>
            </a:extLst>
          </a:blip>
          <a:srcRect t="-1488" b="2975"/>
          <a:stretch>
            <a:fillRect/>
          </a:stretch>
        </p:blipFill>
        <p:spPr bwMode="auto">
          <a:xfrm>
            <a:off x="4860925" y="3106738"/>
            <a:ext cx="3887788"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85" name="Text Box 13"/>
          <p:cNvSpPr txBox="1">
            <a:spLocks noChangeArrowheads="1"/>
          </p:cNvSpPr>
          <p:nvPr/>
        </p:nvSpPr>
        <p:spPr bwMode="auto">
          <a:xfrm>
            <a:off x="250825" y="6118225"/>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Αύξηση ιδιοπεριόδου και γενικότερης ευκαμψίας του φορέα</a:t>
            </a:r>
            <a:endParaRPr lang="el-GR"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5878"/>
                                        </p:tgtEl>
                                        <p:attrNameLst>
                                          <p:attrName>style.visibility</p:attrName>
                                        </p:attrNameLst>
                                      </p:cBhvr>
                                      <p:to>
                                        <p:strVal val="visible"/>
                                      </p:to>
                                    </p:set>
                                    <p:animEffect transition="in" filter="fade">
                                      <p:cBhvr>
                                        <p:cTn id="7" dur="500"/>
                                        <p:tgtEl>
                                          <p:spTgt spid="335878"/>
                                        </p:tgtEl>
                                      </p:cBhvr>
                                    </p:animEffect>
                                  </p:childTnLst>
                                </p:cTn>
                              </p:par>
                              <p:par>
                                <p:cTn id="8" presetID="10" presetClass="entr" presetSubtype="0" fill="hold" nodeType="withEffect">
                                  <p:stCondLst>
                                    <p:cond delay="0"/>
                                  </p:stCondLst>
                                  <p:childTnLst>
                                    <p:set>
                                      <p:cBhvr>
                                        <p:cTn id="9" dur="1" fill="hold">
                                          <p:stCondLst>
                                            <p:cond delay="0"/>
                                          </p:stCondLst>
                                        </p:cTn>
                                        <p:tgtEl>
                                          <p:spTgt spid="335883"/>
                                        </p:tgtEl>
                                        <p:attrNameLst>
                                          <p:attrName>style.visibility</p:attrName>
                                        </p:attrNameLst>
                                      </p:cBhvr>
                                      <p:to>
                                        <p:strVal val="visible"/>
                                      </p:to>
                                    </p:set>
                                    <p:animEffect transition="in" filter="fade">
                                      <p:cBhvr>
                                        <p:cTn id="10" dur="500"/>
                                        <p:tgtEl>
                                          <p:spTgt spid="335883"/>
                                        </p:tgtEl>
                                      </p:cBhvr>
                                    </p:animEffect>
                                  </p:childTnLst>
                                </p:cTn>
                              </p:par>
                              <p:par>
                                <p:cTn id="11" presetID="10" presetClass="entr" presetSubtype="0" fill="hold" nodeType="withEffect">
                                  <p:stCondLst>
                                    <p:cond delay="0"/>
                                  </p:stCondLst>
                                  <p:childTnLst>
                                    <p:set>
                                      <p:cBhvr>
                                        <p:cTn id="12" dur="1" fill="hold">
                                          <p:stCondLst>
                                            <p:cond delay="0"/>
                                          </p:stCondLst>
                                        </p:cTn>
                                        <p:tgtEl>
                                          <p:spTgt spid="335884"/>
                                        </p:tgtEl>
                                        <p:attrNameLst>
                                          <p:attrName>style.visibility</p:attrName>
                                        </p:attrNameLst>
                                      </p:cBhvr>
                                      <p:to>
                                        <p:strVal val="visible"/>
                                      </p:to>
                                    </p:set>
                                    <p:animEffect transition="in" filter="fade">
                                      <p:cBhvr>
                                        <p:cTn id="13" dur="500"/>
                                        <p:tgtEl>
                                          <p:spTgt spid="3358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5885"/>
                                        </p:tgtEl>
                                        <p:attrNameLst>
                                          <p:attrName>style.visibility</p:attrName>
                                        </p:attrNameLst>
                                      </p:cBhvr>
                                      <p:to>
                                        <p:strVal val="visible"/>
                                      </p:to>
                                    </p:set>
                                    <p:animEffect transition="in" filter="fade">
                                      <p:cBhvr>
                                        <p:cTn id="18" dur="500"/>
                                        <p:tgtEl>
                                          <p:spTgt spid="335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8" grpId="0"/>
      <p:bldP spid="33588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5734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57348" name="Text Box 4"/>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συνυπολογισμού ενδοσιμότητας θεμελίωσης </a:t>
            </a:r>
          </a:p>
          <a:p>
            <a:pPr algn="just" eaLnBrk="1" hangingPunct="1">
              <a:lnSpc>
                <a:spcPct val="110000"/>
              </a:lnSpc>
            </a:pPr>
            <a:r>
              <a:rPr lang="el-GR" altLang="el-GR" sz="2000"/>
              <a:t>  </a:t>
            </a:r>
            <a:r>
              <a:rPr lang="el-GR" altLang="el-GR"/>
              <a:t>(Ποτουρίδου, 2005 )</a:t>
            </a:r>
          </a:p>
        </p:txBody>
      </p:sp>
      <p:sp>
        <p:nvSpPr>
          <p:cNvPr id="573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57350" name="Text Box 6"/>
          <p:cNvSpPr txBox="1">
            <a:spLocks noChangeArrowheads="1"/>
          </p:cNvSpPr>
          <p:nvPr/>
        </p:nvSpPr>
        <p:spPr bwMode="auto">
          <a:xfrm>
            <a:off x="250825" y="2543175"/>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Αποτελέσματα αναλύσεων</a:t>
            </a:r>
            <a:endParaRPr lang="el-GR" altLang="el-GR"/>
          </a:p>
        </p:txBody>
      </p:sp>
      <p:pic>
        <p:nvPicPr>
          <p:cNvPr id="57351" name="Picture 9"/>
          <p:cNvPicPr>
            <a:picLocks noChangeAspect="1" noChangeArrowheads="1"/>
          </p:cNvPicPr>
          <p:nvPr/>
        </p:nvPicPr>
        <p:blipFill>
          <a:blip r:embed="rId2">
            <a:extLst>
              <a:ext uri="{28A0092B-C50C-407E-A947-70E740481C1C}">
                <a14:useLocalDpi xmlns:a14="http://schemas.microsoft.com/office/drawing/2010/main" val="0"/>
              </a:ext>
            </a:extLst>
          </a:blip>
          <a:srcRect r="3395" b="3123"/>
          <a:stretch>
            <a:fillRect/>
          </a:stretch>
        </p:blipFill>
        <p:spPr bwMode="auto">
          <a:xfrm>
            <a:off x="539750" y="3213100"/>
            <a:ext cx="37846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0"/>
          <p:cNvPicPr>
            <a:picLocks noChangeAspect="1" noChangeArrowheads="1"/>
          </p:cNvPicPr>
          <p:nvPr/>
        </p:nvPicPr>
        <p:blipFill>
          <a:blip r:embed="rId3">
            <a:extLst>
              <a:ext uri="{28A0092B-C50C-407E-A947-70E740481C1C}">
                <a14:useLocalDpi xmlns:a14="http://schemas.microsoft.com/office/drawing/2010/main" val="0"/>
              </a:ext>
            </a:extLst>
          </a:blip>
          <a:srcRect t="3073" r="3384" b="3073"/>
          <a:stretch>
            <a:fillRect/>
          </a:stretch>
        </p:blipFill>
        <p:spPr bwMode="auto">
          <a:xfrm>
            <a:off x="4860925" y="3213100"/>
            <a:ext cx="38576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07" name="Text Box 11"/>
          <p:cNvSpPr txBox="1">
            <a:spLocks noChangeArrowheads="1"/>
          </p:cNvSpPr>
          <p:nvPr/>
        </p:nvSpPr>
        <p:spPr bwMode="auto">
          <a:xfrm>
            <a:off x="250825" y="6118225"/>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Σημαντική μείωση των αναπτυσσόμενων ροπών στο τοίχωμα</a:t>
            </a:r>
            <a:r>
              <a:rPr lang="en-US" altLang="el-GR" sz="2000"/>
              <a:t> (</a:t>
            </a:r>
            <a:r>
              <a:rPr lang="el-GR" altLang="el-GR" sz="2000"/>
              <a:t>η μεγάλη διαφορά εδώ οφείλεται στο αρκετά μαλακό έδαφος που θεωρήθηκε)</a:t>
            </a:r>
            <a:endParaRPr lang="el-GR"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6907"/>
                                        </p:tgtEl>
                                        <p:attrNameLst>
                                          <p:attrName>style.visibility</p:attrName>
                                        </p:attrNameLst>
                                      </p:cBhvr>
                                      <p:to>
                                        <p:strVal val="visible"/>
                                      </p:to>
                                    </p:set>
                                    <p:animEffect transition="in" filter="fade">
                                      <p:cBhvr>
                                        <p:cTn id="7" dur="500"/>
                                        <p:tgtEl>
                                          <p:spTgt spid="336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5837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Θεμελίωση (ενδοσιμότητα εδάφους)</a:t>
            </a:r>
          </a:p>
        </p:txBody>
      </p:sp>
      <p:sp>
        <p:nvSpPr>
          <p:cNvPr id="58372" name="Text Box 4"/>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συνυπολογισμού ενδοσιμότητας θεμελίωσης </a:t>
            </a:r>
          </a:p>
          <a:p>
            <a:pPr algn="just" eaLnBrk="1" hangingPunct="1">
              <a:lnSpc>
                <a:spcPct val="110000"/>
              </a:lnSpc>
            </a:pPr>
            <a:r>
              <a:rPr lang="el-GR" altLang="el-GR" sz="2000"/>
              <a:t>  </a:t>
            </a:r>
            <a:r>
              <a:rPr lang="el-GR" altLang="el-GR"/>
              <a:t>(Ποτουρίδου, 2005 )</a:t>
            </a:r>
          </a:p>
        </p:txBody>
      </p:sp>
      <p:sp>
        <p:nvSpPr>
          <p:cNvPr id="5837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58374" name="Text Box 6"/>
          <p:cNvSpPr txBox="1">
            <a:spLocks noChangeArrowheads="1"/>
          </p:cNvSpPr>
          <p:nvPr/>
        </p:nvSpPr>
        <p:spPr bwMode="auto">
          <a:xfrm>
            <a:off x="250825" y="2543175"/>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Αποτελέσματα αναλύσεων</a:t>
            </a:r>
            <a:endParaRPr lang="el-GR" altLang="el-GR"/>
          </a:p>
        </p:txBody>
      </p:sp>
      <p:pic>
        <p:nvPicPr>
          <p:cNvPr id="3379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141663"/>
            <a:ext cx="7515225"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0" name="Text Box 10"/>
          <p:cNvSpPr txBox="1">
            <a:spLocks noChangeArrowheads="1"/>
          </p:cNvSpPr>
          <p:nvPr/>
        </p:nvSpPr>
        <p:spPr bwMode="auto">
          <a:xfrm>
            <a:off x="250825" y="594995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Λόγω της ενδόσιμης θεμελίωσης τμήμα της φόρτισης παραλαμβάνεται με παραμόρφωση (στροφή) στις στηρίξεις του φορέα</a:t>
            </a:r>
            <a:endParaRPr lang="el-GR"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37929"/>
                                        </p:tgtEl>
                                        <p:attrNameLst>
                                          <p:attrName>style.visibility</p:attrName>
                                        </p:attrNameLst>
                                      </p:cBhvr>
                                      <p:to>
                                        <p:strVal val="visible"/>
                                      </p:to>
                                    </p:set>
                                    <p:animEffect transition="in" filter="fade">
                                      <p:cBhvr>
                                        <p:cTn id="7" dur="500"/>
                                        <p:tgtEl>
                                          <p:spTgt spid="337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30"/>
                                        </p:tgtEl>
                                        <p:attrNameLst>
                                          <p:attrName>style.visibility</p:attrName>
                                        </p:attrNameLst>
                                      </p:cBhvr>
                                      <p:to>
                                        <p:strVal val="visible"/>
                                      </p:to>
                                    </p:set>
                                    <p:animEffect transition="in" filter="fade">
                                      <p:cBhvr>
                                        <p:cTn id="12" dur="500"/>
                                        <p:tgtEl>
                                          <p:spTgt spid="337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32870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Τοιχοποιίες πλήρωσης</a:t>
            </a:r>
          </a:p>
        </p:txBody>
      </p:sp>
      <p:sp>
        <p:nvSpPr>
          <p:cNvPr id="328708" name="Text Box 4"/>
          <p:cNvSpPr txBox="1">
            <a:spLocks noChangeArrowheads="1"/>
          </p:cNvSpPr>
          <p:nvPr/>
        </p:nvSpPr>
        <p:spPr bwMode="auto">
          <a:xfrm>
            <a:off x="250825" y="1701800"/>
            <a:ext cx="871378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Δεν αποτελούν δομικό στοιχείο του φέροντος οργανισμού συνεπώς δεν </a:t>
            </a:r>
          </a:p>
          <a:p>
            <a:pPr algn="just" eaLnBrk="1" hangingPunct="1">
              <a:lnSpc>
                <a:spcPct val="110000"/>
              </a:lnSpc>
            </a:pPr>
            <a:r>
              <a:rPr lang="el-GR" altLang="el-GR" sz="2000"/>
              <a:t>  συμμετέχουν στην προσομοίωση και τον υπολογισμό της παραλαβής </a:t>
            </a:r>
          </a:p>
          <a:p>
            <a:pPr algn="just" eaLnBrk="1" hangingPunct="1">
              <a:lnSpc>
                <a:spcPct val="110000"/>
              </a:lnSpc>
            </a:pPr>
            <a:r>
              <a:rPr lang="el-GR" altLang="el-GR" sz="2000"/>
              <a:t>  φορτίων</a:t>
            </a:r>
            <a:endParaRPr lang="el-GR" altLang="el-GR"/>
          </a:p>
        </p:txBody>
      </p:sp>
      <p:sp>
        <p:nvSpPr>
          <p:cNvPr id="59397"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28728" name="Text Box 24"/>
          <p:cNvSpPr txBox="1">
            <a:spLocks noChangeArrowheads="1"/>
          </p:cNvSpPr>
          <p:nvPr/>
        </p:nvSpPr>
        <p:spPr bwMode="auto">
          <a:xfrm>
            <a:off x="250825" y="28067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Οι πλινθοδομές κατασκευάζονται σε επαφή με το γύρω πλαίσιο Ο/Σ </a:t>
            </a:r>
          </a:p>
          <a:p>
            <a:pPr algn="just" eaLnBrk="1" hangingPunct="1">
              <a:lnSpc>
                <a:spcPct val="110000"/>
              </a:lnSpc>
            </a:pPr>
            <a:r>
              <a:rPr lang="el-GR" altLang="el-GR" sz="2000"/>
              <a:t>  συνεπώς προσδίδουν πρόσθετη δυσκαμψία και αντοχή στον φορέα</a:t>
            </a:r>
            <a:endParaRPr lang="el-GR" altLang="el-GR"/>
          </a:p>
        </p:txBody>
      </p:sp>
      <p:sp>
        <p:nvSpPr>
          <p:cNvPr id="328730" name="Text Box 26"/>
          <p:cNvSpPr txBox="1">
            <a:spLocks noChangeArrowheads="1"/>
          </p:cNvSpPr>
          <p:nvPr/>
        </p:nvSpPr>
        <p:spPr bwMode="auto">
          <a:xfrm>
            <a:off x="250825" y="3622675"/>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Παράλληλα επηρεάζουν την απόκριση παρεμποδίζοντας την </a:t>
            </a:r>
          </a:p>
          <a:p>
            <a:pPr algn="just" eaLnBrk="1" hangingPunct="1">
              <a:lnSpc>
                <a:spcPct val="110000"/>
              </a:lnSpc>
            </a:pPr>
            <a:r>
              <a:rPr lang="el-GR" altLang="el-GR" sz="2000"/>
              <a:t>  παραμόρφωση του φέροντος οργανισμού σε σχέση με το γυμνό πλαίσιο</a:t>
            </a:r>
            <a:endParaRPr lang="el-GR" altLang="el-GR"/>
          </a:p>
        </p:txBody>
      </p:sp>
      <p:sp>
        <p:nvSpPr>
          <p:cNvPr id="328731" name="Text Box 27"/>
          <p:cNvSpPr txBox="1">
            <a:spLocks noChangeArrowheads="1"/>
          </p:cNvSpPr>
          <p:nvPr/>
        </p:nvSpPr>
        <p:spPr bwMode="auto">
          <a:xfrm>
            <a:off x="250825" y="4487863"/>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Η επιρροή των τοιχοποιιών πλήρωσης είναι σημαντικότερη σε εύκαμπτα </a:t>
            </a:r>
          </a:p>
          <a:p>
            <a:pPr algn="just" eaLnBrk="1" hangingPunct="1">
              <a:lnSpc>
                <a:spcPct val="110000"/>
              </a:lnSpc>
            </a:pPr>
            <a:r>
              <a:rPr lang="el-GR" altLang="el-GR" sz="2000"/>
              <a:t>  κτίρια</a:t>
            </a:r>
            <a:endParaRPr lang="el-GR"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8707"/>
                                        </p:tgtEl>
                                        <p:attrNameLst>
                                          <p:attrName>style.visibility</p:attrName>
                                        </p:attrNameLst>
                                      </p:cBhvr>
                                      <p:to>
                                        <p:strVal val="visible"/>
                                      </p:to>
                                    </p:set>
                                    <p:animEffect transition="in" filter="fade">
                                      <p:cBhvr>
                                        <p:cTn id="7" dur="500"/>
                                        <p:tgtEl>
                                          <p:spTgt spid="328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8708"/>
                                        </p:tgtEl>
                                        <p:attrNameLst>
                                          <p:attrName>style.visibility</p:attrName>
                                        </p:attrNameLst>
                                      </p:cBhvr>
                                      <p:to>
                                        <p:strVal val="visible"/>
                                      </p:to>
                                    </p:set>
                                    <p:animEffect transition="in" filter="fade">
                                      <p:cBhvr>
                                        <p:cTn id="12" dur="500"/>
                                        <p:tgtEl>
                                          <p:spTgt spid="3287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8728"/>
                                        </p:tgtEl>
                                        <p:attrNameLst>
                                          <p:attrName>style.visibility</p:attrName>
                                        </p:attrNameLst>
                                      </p:cBhvr>
                                      <p:to>
                                        <p:strVal val="visible"/>
                                      </p:to>
                                    </p:set>
                                    <p:animEffect transition="in" filter="fade">
                                      <p:cBhvr>
                                        <p:cTn id="17" dur="500"/>
                                        <p:tgtEl>
                                          <p:spTgt spid="3287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8730"/>
                                        </p:tgtEl>
                                        <p:attrNameLst>
                                          <p:attrName>style.visibility</p:attrName>
                                        </p:attrNameLst>
                                      </p:cBhvr>
                                      <p:to>
                                        <p:strVal val="visible"/>
                                      </p:to>
                                    </p:set>
                                    <p:animEffect transition="in" filter="fade">
                                      <p:cBhvr>
                                        <p:cTn id="22" dur="500"/>
                                        <p:tgtEl>
                                          <p:spTgt spid="3287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8731"/>
                                        </p:tgtEl>
                                        <p:attrNameLst>
                                          <p:attrName>style.visibility</p:attrName>
                                        </p:attrNameLst>
                                      </p:cBhvr>
                                      <p:to>
                                        <p:strVal val="visible"/>
                                      </p:to>
                                    </p:set>
                                    <p:animEffect transition="in" filter="fade">
                                      <p:cBhvr>
                                        <p:cTn id="27" dur="500"/>
                                        <p:tgtEl>
                                          <p:spTgt spid="32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p:bldP spid="328708" grpId="0"/>
      <p:bldP spid="328728" grpId="0"/>
      <p:bldP spid="328730" grpId="0"/>
      <p:bldP spid="3287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041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Τοιχοποιίες πλήρωσης</a:t>
            </a:r>
          </a:p>
        </p:txBody>
      </p:sp>
      <p:sp>
        <p:nvSpPr>
          <p:cNvPr id="329732" name="Text Box 4"/>
          <p:cNvSpPr txBox="1">
            <a:spLocks noChangeArrowheads="1"/>
          </p:cNvSpPr>
          <p:nvPr/>
        </p:nvSpPr>
        <p:spPr bwMode="auto">
          <a:xfrm>
            <a:off x="250825" y="1701800"/>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i="1"/>
              <a:t>Επιρροή τοιχοποιίας πλήρωσης:</a:t>
            </a:r>
            <a:endParaRPr lang="el-GR" altLang="el-GR" i="1"/>
          </a:p>
        </p:txBody>
      </p:sp>
      <p:sp>
        <p:nvSpPr>
          <p:cNvPr id="6042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29734" name="Text Box 6"/>
          <p:cNvSpPr txBox="1">
            <a:spLocks noChangeArrowheads="1"/>
          </p:cNvSpPr>
          <p:nvPr/>
        </p:nvSpPr>
        <p:spPr bwMode="auto">
          <a:xfrm>
            <a:off x="250825" y="21336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Αύξηση δυσκαμψίας </a:t>
            </a:r>
            <a:r>
              <a:rPr lang="el-GR" altLang="el-GR" sz="2000">
                <a:sym typeface="Wingdings" panose="05000000000000000000" pitchFamily="2" charset="2"/>
              </a:rPr>
              <a:t></a:t>
            </a:r>
            <a:r>
              <a:rPr lang="el-GR" altLang="el-GR" sz="2000"/>
              <a:t> μείωση Τ </a:t>
            </a:r>
            <a:r>
              <a:rPr lang="el-GR" altLang="el-GR" sz="2000">
                <a:sym typeface="Wingdings" panose="05000000000000000000" pitchFamily="2" charset="2"/>
              </a:rPr>
              <a:t> διαφοροποίηση σεισμικού φορτίου από </a:t>
            </a:r>
          </a:p>
          <a:p>
            <a:pPr algn="just" eaLnBrk="1" hangingPunct="1">
              <a:lnSpc>
                <a:spcPct val="110000"/>
              </a:lnSpc>
            </a:pPr>
            <a:r>
              <a:rPr lang="el-GR" altLang="el-GR" sz="2000">
                <a:sym typeface="Wingdings" panose="05000000000000000000" pitchFamily="2" charset="2"/>
              </a:rPr>
              <a:t>  το φάσμα του σεισμού (συνήθως αύξηση ανάλογα με το φάσμα</a:t>
            </a:r>
            <a:endParaRPr lang="el-GR" altLang="el-GR"/>
          </a:p>
        </p:txBody>
      </p:sp>
      <p:sp>
        <p:nvSpPr>
          <p:cNvPr id="329735" name="Text Box 7"/>
          <p:cNvSpPr txBox="1">
            <a:spLocks noChangeArrowheads="1"/>
          </p:cNvSpPr>
          <p:nvPr/>
        </p:nvSpPr>
        <p:spPr bwMode="auto">
          <a:xfrm>
            <a:off x="250825" y="2949575"/>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Πρώτη γραμμή άμυνας της κατασκευής παραλαμβάνοντας μέρος της </a:t>
            </a:r>
          </a:p>
          <a:p>
            <a:pPr algn="just" eaLnBrk="1" hangingPunct="1">
              <a:lnSpc>
                <a:spcPct val="110000"/>
              </a:lnSpc>
            </a:pPr>
            <a:r>
              <a:rPr lang="el-GR" altLang="el-GR" sz="2000"/>
              <a:t>  σεισμικής δράσης</a:t>
            </a:r>
            <a:endParaRPr lang="el-GR" altLang="el-GR"/>
          </a:p>
        </p:txBody>
      </p:sp>
      <p:sp>
        <p:nvSpPr>
          <p:cNvPr id="329736" name="Text Box 8"/>
          <p:cNvSpPr txBox="1">
            <a:spLocks noChangeArrowheads="1"/>
          </p:cNvSpPr>
          <p:nvPr/>
        </p:nvSpPr>
        <p:spPr bwMode="auto">
          <a:xfrm>
            <a:off x="250825" y="3814763"/>
            <a:ext cx="87137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Ενδέχεται να προκαλέσουν τοπικές συγκεντρώσεις τάσεων ιδίως σε </a:t>
            </a:r>
          </a:p>
          <a:p>
            <a:pPr algn="just" eaLnBrk="1" hangingPunct="1">
              <a:lnSpc>
                <a:spcPct val="110000"/>
              </a:lnSpc>
            </a:pPr>
            <a:r>
              <a:rPr lang="el-GR" altLang="el-GR" sz="2000"/>
              <a:t>  περίπτωσης αστοχίας της τοιχοποιίας και μεταφοράς των φορτίων στο </a:t>
            </a:r>
          </a:p>
          <a:p>
            <a:pPr algn="just" eaLnBrk="1" hangingPunct="1">
              <a:lnSpc>
                <a:spcPct val="110000"/>
              </a:lnSpc>
            </a:pPr>
            <a:r>
              <a:rPr lang="el-GR" altLang="el-GR" sz="2000"/>
              <a:t>  περιβάλλον πλαίσιο Ο/Σ</a:t>
            </a:r>
            <a:endParaRPr lang="el-GR" altLang="el-GR"/>
          </a:p>
        </p:txBody>
      </p:sp>
      <p:sp>
        <p:nvSpPr>
          <p:cNvPr id="329737" name="Text Box 9"/>
          <p:cNvSpPr txBox="1">
            <a:spLocks noChangeArrowheads="1"/>
          </p:cNvSpPr>
          <p:nvPr/>
        </p:nvSpPr>
        <p:spPr bwMode="auto">
          <a:xfrm>
            <a:off x="250825" y="5084763"/>
            <a:ext cx="87137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Αυξάνεται γενικά η ικανότητα απορρόφησης σεισμικής ενέργειας με την </a:t>
            </a:r>
          </a:p>
          <a:p>
            <a:pPr algn="just" eaLnBrk="1" hangingPunct="1">
              <a:lnSpc>
                <a:spcPct val="110000"/>
              </a:lnSpc>
            </a:pPr>
            <a:r>
              <a:rPr lang="el-GR" altLang="el-GR" sz="2000"/>
              <a:t>  προϋπόθεση ότι δεν μεταβάλλεται ο μηχανισμός ιεραρχημένης αστοχίας του   </a:t>
            </a:r>
          </a:p>
          <a:p>
            <a:pPr algn="just" eaLnBrk="1" hangingPunct="1">
              <a:lnSpc>
                <a:spcPct val="110000"/>
              </a:lnSpc>
            </a:pPr>
            <a:r>
              <a:rPr lang="el-GR" altLang="el-GR" sz="2000"/>
              <a:t>  φορέα</a:t>
            </a:r>
            <a:endParaRPr lang="el-GR"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9732"/>
                                        </p:tgtEl>
                                        <p:attrNameLst>
                                          <p:attrName>style.visibility</p:attrName>
                                        </p:attrNameLst>
                                      </p:cBhvr>
                                      <p:to>
                                        <p:strVal val="visible"/>
                                      </p:to>
                                    </p:set>
                                    <p:animEffect transition="in" filter="fade">
                                      <p:cBhvr>
                                        <p:cTn id="7" dur="500"/>
                                        <p:tgtEl>
                                          <p:spTgt spid="329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9734"/>
                                        </p:tgtEl>
                                        <p:attrNameLst>
                                          <p:attrName>style.visibility</p:attrName>
                                        </p:attrNameLst>
                                      </p:cBhvr>
                                      <p:to>
                                        <p:strVal val="visible"/>
                                      </p:to>
                                    </p:set>
                                    <p:animEffect transition="in" filter="fade">
                                      <p:cBhvr>
                                        <p:cTn id="12" dur="500"/>
                                        <p:tgtEl>
                                          <p:spTgt spid="3297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9735"/>
                                        </p:tgtEl>
                                        <p:attrNameLst>
                                          <p:attrName>style.visibility</p:attrName>
                                        </p:attrNameLst>
                                      </p:cBhvr>
                                      <p:to>
                                        <p:strVal val="visible"/>
                                      </p:to>
                                    </p:set>
                                    <p:animEffect transition="in" filter="fade">
                                      <p:cBhvr>
                                        <p:cTn id="17" dur="500"/>
                                        <p:tgtEl>
                                          <p:spTgt spid="3297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9736"/>
                                        </p:tgtEl>
                                        <p:attrNameLst>
                                          <p:attrName>style.visibility</p:attrName>
                                        </p:attrNameLst>
                                      </p:cBhvr>
                                      <p:to>
                                        <p:strVal val="visible"/>
                                      </p:to>
                                    </p:set>
                                    <p:animEffect transition="in" filter="fade">
                                      <p:cBhvr>
                                        <p:cTn id="22" dur="500"/>
                                        <p:tgtEl>
                                          <p:spTgt spid="3297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9737"/>
                                        </p:tgtEl>
                                        <p:attrNameLst>
                                          <p:attrName>style.visibility</p:attrName>
                                        </p:attrNameLst>
                                      </p:cBhvr>
                                      <p:to>
                                        <p:strVal val="visible"/>
                                      </p:to>
                                    </p:set>
                                    <p:animEffect transition="in" filter="fade">
                                      <p:cBhvr>
                                        <p:cTn id="27" dur="500"/>
                                        <p:tgtEl>
                                          <p:spTgt spid="32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2" grpId="0"/>
      <p:bldP spid="329734" grpId="0"/>
      <p:bldP spid="329735" grpId="0"/>
      <p:bldP spid="329736" grpId="0"/>
      <p:bldP spid="32973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144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Τοιχοποιίες πλήρωσης</a:t>
            </a:r>
          </a:p>
        </p:txBody>
      </p:sp>
      <p:sp>
        <p:nvSpPr>
          <p:cNvPr id="6144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30762" name="Text Box 10"/>
          <p:cNvSpPr txBox="1">
            <a:spLocks noChangeArrowheads="1"/>
          </p:cNvSpPr>
          <p:nvPr/>
        </p:nvSpPr>
        <p:spPr bwMode="auto">
          <a:xfrm>
            <a:off x="250825" y="1773238"/>
            <a:ext cx="87137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Προσομοίωση με ισοδύναμη ράβδο (μοντέλο θλιβόμενης διαγωνίου)</a:t>
            </a:r>
            <a:endParaRPr lang="el-GR" altLang="el-GR"/>
          </a:p>
        </p:txBody>
      </p:sp>
      <p:pic>
        <p:nvPicPr>
          <p:cNvPr id="3307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2276475"/>
            <a:ext cx="3446463"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Rectangle 13"/>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30764" name="Object 12"/>
          <p:cNvGraphicFramePr>
            <a:graphicFrameLocks noChangeAspect="1"/>
          </p:cNvGraphicFramePr>
          <p:nvPr/>
        </p:nvGraphicFramePr>
        <p:xfrm>
          <a:off x="6372225" y="2492375"/>
          <a:ext cx="2160588" cy="574675"/>
        </p:xfrm>
        <a:graphic>
          <a:graphicData uri="http://schemas.openxmlformats.org/presentationml/2006/ole">
            <mc:AlternateContent xmlns:mc="http://schemas.openxmlformats.org/markup-compatibility/2006">
              <mc:Choice xmlns:v="urn:schemas-microsoft-com:vml" Requires="v">
                <p:oleObj spid="_x0000_s61454" name="Equation" r:id="rId4" imgW="1320227" imgH="355446" progId="Equation.DSMT4">
                  <p:embed/>
                </p:oleObj>
              </mc:Choice>
              <mc:Fallback>
                <p:oleObj name="Equation" r:id="rId4" imgW="1320227" imgH="355446"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2492375"/>
                        <a:ext cx="2160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0766" name="Text Box 14"/>
          <p:cNvSpPr txBox="1">
            <a:spLocks noChangeArrowheads="1"/>
          </p:cNvSpPr>
          <p:nvPr/>
        </p:nvSpPr>
        <p:spPr bwMode="auto">
          <a:xfrm>
            <a:off x="4211638" y="2636838"/>
            <a:ext cx="20161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a:t>Ιδιότητες ράβδου: </a:t>
            </a:r>
          </a:p>
        </p:txBody>
      </p:sp>
      <p:sp>
        <p:nvSpPr>
          <p:cNvPr id="330767" name="Text Box 15"/>
          <p:cNvSpPr txBox="1">
            <a:spLocks noChangeArrowheads="1"/>
          </p:cNvSpPr>
          <p:nvPr/>
        </p:nvSpPr>
        <p:spPr bwMode="auto">
          <a:xfrm>
            <a:off x="3924300" y="3284538"/>
            <a:ext cx="48958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i="1"/>
              <a:t>Η ράβδος λειτουργεί μόνο σε θλίψη</a:t>
            </a:r>
          </a:p>
        </p:txBody>
      </p:sp>
      <p:pic>
        <p:nvPicPr>
          <p:cNvPr id="330768" name="Picture 16"/>
          <p:cNvPicPr>
            <a:picLocks noChangeAspect="1" noChangeArrowheads="1"/>
          </p:cNvPicPr>
          <p:nvPr/>
        </p:nvPicPr>
        <p:blipFill>
          <a:blip r:embed="rId6">
            <a:extLst>
              <a:ext uri="{28A0092B-C50C-407E-A947-70E740481C1C}">
                <a14:useLocalDpi xmlns:a14="http://schemas.microsoft.com/office/drawing/2010/main" val="0"/>
              </a:ext>
            </a:extLst>
          </a:blip>
          <a:srcRect l="1561" r="1561" b="10435"/>
          <a:stretch>
            <a:fillRect/>
          </a:stretch>
        </p:blipFill>
        <p:spPr bwMode="auto">
          <a:xfrm>
            <a:off x="3800475" y="3716338"/>
            <a:ext cx="5287963"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9" name="Text Box 17"/>
          <p:cNvSpPr txBox="1">
            <a:spLocks noChangeArrowheads="1"/>
          </p:cNvSpPr>
          <p:nvPr/>
        </p:nvSpPr>
        <p:spPr bwMode="auto">
          <a:xfrm>
            <a:off x="3924300" y="5622925"/>
            <a:ext cx="48958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i="1"/>
              <a:t>Συμπεριφορά τοιχοποιίας λόγω αστοχιών σε επίπεδα σεισμού σχεδιασμού ??? </a:t>
            </a:r>
          </a:p>
        </p:txBody>
      </p:sp>
      <p:sp>
        <p:nvSpPr>
          <p:cNvPr id="330770" name="Text Box 18"/>
          <p:cNvSpPr txBox="1">
            <a:spLocks noChangeArrowheads="1"/>
          </p:cNvSpPr>
          <p:nvPr/>
        </p:nvSpPr>
        <p:spPr bwMode="auto">
          <a:xfrm>
            <a:off x="3995738" y="6254750"/>
            <a:ext cx="48244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i="1">
                <a:solidFill>
                  <a:srgbClr val="FF3300"/>
                </a:solidFill>
              </a:rPr>
              <a:t>Αδυναμία συνυπολογισμού σε γραμμική ελαστική ανάλυση.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0762"/>
                                        </p:tgtEl>
                                        <p:attrNameLst>
                                          <p:attrName>style.visibility</p:attrName>
                                        </p:attrNameLst>
                                      </p:cBhvr>
                                      <p:to>
                                        <p:strVal val="visible"/>
                                      </p:to>
                                    </p:set>
                                    <p:animEffect transition="in" filter="fade">
                                      <p:cBhvr>
                                        <p:cTn id="7" dur="500"/>
                                        <p:tgtEl>
                                          <p:spTgt spid="330762"/>
                                        </p:tgtEl>
                                      </p:cBhvr>
                                    </p:animEffect>
                                  </p:childTnLst>
                                </p:cTn>
                              </p:par>
                              <p:par>
                                <p:cTn id="8" presetID="10" presetClass="entr" presetSubtype="0" fill="hold" nodeType="withEffect">
                                  <p:stCondLst>
                                    <p:cond delay="0"/>
                                  </p:stCondLst>
                                  <p:childTnLst>
                                    <p:set>
                                      <p:cBhvr>
                                        <p:cTn id="9" dur="1" fill="hold">
                                          <p:stCondLst>
                                            <p:cond delay="0"/>
                                          </p:stCondLst>
                                        </p:cTn>
                                        <p:tgtEl>
                                          <p:spTgt spid="330763"/>
                                        </p:tgtEl>
                                        <p:attrNameLst>
                                          <p:attrName>style.visibility</p:attrName>
                                        </p:attrNameLst>
                                      </p:cBhvr>
                                      <p:to>
                                        <p:strVal val="visible"/>
                                      </p:to>
                                    </p:set>
                                    <p:animEffect transition="in" filter="fade">
                                      <p:cBhvr>
                                        <p:cTn id="10" dur="2000"/>
                                        <p:tgtEl>
                                          <p:spTgt spid="3307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0766"/>
                                        </p:tgtEl>
                                        <p:attrNameLst>
                                          <p:attrName>style.visibility</p:attrName>
                                        </p:attrNameLst>
                                      </p:cBhvr>
                                      <p:to>
                                        <p:strVal val="visible"/>
                                      </p:to>
                                    </p:set>
                                    <p:animEffect transition="in" filter="fade">
                                      <p:cBhvr>
                                        <p:cTn id="15" dur="500"/>
                                        <p:tgtEl>
                                          <p:spTgt spid="330766"/>
                                        </p:tgtEl>
                                      </p:cBhvr>
                                    </p:animEffect>
                                  </p:childTnLst>
                                </p:cTn>
                              </p:par>
                              <p:par>
                                <p:cTn id="16" presetID="10" presetClass="entr" presetSubtype="0" fill="hold" nodeType="withEffect">
                                  <p:stCondLst>
                                    <p:cond delay="0"/>
                                  </p:stCondLst>
                                  <p:childTnLst>
                                    <p:set>
                                      <p:cBhvr>
                                        <p:cTn id="17" dur="1" fill="hold">
                                          <p:stCondLst>
                                            <p:cond delay="0"/>
                                          </p:stCondLst>
                                        </p:cTn>
                                        <p:tgtEl>
                                          <p:spTgt spid="330764"/>
                                        </p:tgtEl>
                                        <p:attrNameLst>
                                          <p:attrName>style.visibility</p:attrName>
                                        </p:attrNameLst>
                                      </p:cBhvr>
                                      <p:to>
                                        <p:strVal val="visible"/>
                                      </p:to>
                                    </p:set>
                                    <p:animEffect transition="in" filter="fade">
                                      <p:cBhvr>
                                        <p:cTn id="18" dur="500"/>
                                        <p:tgtEl>
                                          <p:spTgt spid="3307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0767"/>
                                        </p:tgtEl>
                                        <p:attrNameLst>
                                          <p:attrName>style.visibility</p:attrName>
                                        </p:attrNameLst>
                                      </p:cBhvr>
                                      <p:to>
                                        <p:strVal val="visible"/>
                                      </p:to>
                                    </p:set>
                                    <p:animEffect transition="in" filter="fade">
                                      <p:cBhvr>
                                        <p:cTn id="23" dur="500"/>
                                        <p:tgtEl>
                                          <p:spTgt spid="330767"/>
                                        </p:tgtEl>
                                      </p:cBhvr>
                                    </p:animEffect>
                                  </p:childTnLst>
                                </p:cTn>
                              </p:par>
                              <p:par>
                                <p:cTn id="24" presetID="10" presetClass="entr" presetSubtype="0" fill="hold" nodeType="withEffect">
                                  <p:stCondLst>
                                    <p:cond delay="0"/>
                                  </p:stCondLst>
                                  <p:childTnLst>
                                    <p:set>
                                      <p:cBhvr>
                                        <p:cTn id="25" dur="1" fill="hold">
                                          <p:stCondLst>
                                            <p:cond delay="0"/>
                                          </p:stCondLst>
                                        </p:cTn>
                                        <p:tgtEl>
                                          <p:spTgt spid="330768"/>
                                        </p:tgtEl>
                                        <p:attrNameLst>
                                          <p:attrName>style.visibility</p:attrName>
                                        </p:attrNameLst>
                                      </p:cBhvr>
                                      <p:to>
                                        <p:strVal val="visible"/>
                                      </p:to>
                                    </p:set>
                                    <p:animEffect transition="in" filter="fade">
                                      <p:cBhvr>
                                        <p:cTn id="26" dur="500"/>
                                        <p:tgtEl>
                                          <p:spTgt spid="3307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0769"/>
                                        </p:tgtEl>
                                        <p:attrNameLst>
                                          <p:attrName>style.visibility</p:attrName>
                                        </p:attrNameLst>
                                      </p:cBhvr>
                                      <p:to>
                                        <p:strVal val="visible"/>
                                      </p:to>
                                    </p:set>
                                    <p:animEffect transition="in" filter="fade">
                                      <p:cBhvr>
                                        <p:cTn id="31" dur="500"/>
                                        <p:tgtEl>
                                          <p:spTgt spid="3307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0770"/>
                                        </p:tgtEl>
                                        <p:attrNameLst>
                                          <p:attrName>style.visibility</p:attrName>
                                        </p:attrNameLst>
                                      </p:cBhvr>
                                      <p:to>
                                        <p:strVal val="visible"/>
                                      </p:to>
                                    </p:set>
                                    <p:animEffect transition="in" filter="fade">
                                      <p:cBhvr>
                                        <p:cTn id="34" dur="500"/>
                                        <p:tgtEl>
                                          <p:spTgt spid="330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2" grpId="0"/>
      <p:bldP spid="330766" grpId="0"/>
      <p:bldP spid="330767" grpId="0"/>
      <p:bldP spid="330769" grpId="0"/>
      <p:bldP spid="33077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246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Τοιχοποιίες πλήρωσης</a:t>
            </a:r>
          </a:p>
        </p:txBody>
      </p:sp>
      <p:sp>
        <p:nvSpPr>
          <p:cNvPr id="6246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31781" name="Text Box 5"/>
          <p:cNvSpPr txBox="1">
            <a:spLocks noChangeArrowheads="1"/>
          </p:cNvSpPr>
          <p:nvPr/>
        </p:nvSpPr>
        <p:spPr bwMode="auto">
          <a:xfrm>
            <a:off x="250825" y="1700213"/>
            <a:ext cx="87137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Προσομοίωση με επιφανειακά πεπερασμένα στοιχεία</a:t>
            </a:r>
            <a:endParaRPr lang="el-GR" altLang="el-GR"/>
          </a:p>
        </p:txBody>
      </p:sp>
      <p:sp>
        <p:nvSpPr>
          <p:cNvPr id="331782" name="Text Box 6"/>
          <p:cNvSpPr txBox="1">
            <a:spLocks noChangeArrowheads="1"/>
          </p:cNvSpPr>
          <p:nvPr/>
        </p:nvSpPr>
        <p:spPr bwMode="auto">
          <a:xfrm>
            <a:off x="250825" y="2263775"/>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i="1"/>
              <a:t>Ερωτηματικά:</a:t>
            </a:r>
          </a:p>
        </p:txBody>
      </p:sp>
      <p:sp>
        <p:nvSpPr>
          <p:cNvPr id="62471" name="Rectangle 8"/>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31787" name="Text Box 11"/>
          <p:cNvSpPr txBox="1">
            <a:spLocks noChangeArrowheads="1"/>
          </p:cNvSpPr>
          <p:nvPr/>
        </p:nvSpPr>
        <p:spPr bwMode="auto">
          <a:xfrm>
            <a:off x="250825" y="2662238"/>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Πρόωρη αστοχία σε σεισμό κοντά στον σεισμό σχεδιασμού δεν επιτρέπει </a:t>
            </a:r>
          </a:p>
          <a:p>
            <a:pPr algn="just" eaLnBrk="1" hangingPunct="1">
              <a:lnSpc>
                <a:spcPct val="110000"/>
              </a:lnSpc>
            </a:pPr>
            <a:r>
              <a:rPr lang="el-GR" altLang="el-GR" sz="2000"/>
              <a:t>  γραμμική ελαστική προσομοίωση</a:t>
            </a:r>
          </a:p>
        </p:txBody>
      </p:sp>
      <p:sp>
        <p:nvSpPr>
          <p:cNvPr id="331788" name="Text Box 12"/>
          <p:cNvSpPr txBox="1">
            <a:spLocks noChangeArrowheads="1"/>
          </p:cNvSpPr>
          <p:nvPr/>
        </p:nvSpPr>
        <p:spPr bwMode="auto">
          <a:xfrm>
            <a:off x="250825" y="3429000"/>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Επιλογή θέσεων επαφής με το γύρω πλαίσιο Ο/Σ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1781"/>
                                        </p:tgtEl>
                                        <p:attrNameLst>
                                          <p:attrName>style.visibility</p:attrName>
                                        </p:attrNameLst>
                                      </p:cBhvr>
                                      <p:to>
                                        <p:strVal val="visible"/>
                                      </p:to>
                                    </p:set>
                                    <p:animEffect transition="in" filter="fade">
                                      <p:cBhvr>
                                        <p:cTn id="7" dur="500"/>
                                        <p:tgtEl>
                                          <p:spTgt spid="331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1782"/>
                                        </p:tgtEl>
                                        <p:attrNameLst>
                                          <p:attrName>style.visibility</p:attrName>
                                        </p:attrNameLst>
                                      </p:cBhvr>
                                      <p:to>
                                        <p:strVal val="visible"/>
                                      </p:to>
                                    </p:set>
                                    <p:animEffect transition="in" filter="fade">
                                      <p:cBhvr>
                                        <p:cTn id="12" dur="500"/>
                                        <p:tgtEl>
                                          <p:spTgt spid="33178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1787"/>
                                        </p:tgtEl>
                                        <p:attrNameLst>
                                          <p:attrName>style.visibility</p:attrName>
                                        </p:attrNameLst>
                                      </p:cBhvr>
                                      <p:to>
                                        <p:strVal val="visible"/>
                                      </p:to>
                                    </p:set>
                                    <p:animEffect transition="in" filter="fade">
                                      <p:cBhvr>
                                        <p:cTn id="15" dur="500"/>
                                        <p:tgtEl>
                                          <p:spTgt spid="33178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1788"/>
                                        </p:tgtEl>
                                        <p:attrNameLst>
                                          <p:attrName>style.visibility</p:attrName>
                                        </p:attrNameLst>
                                      </p:cBhvr>
                                      <p:to>
                                        <p:strVal val="visible"/>
                                      </p:to>
                                    </p:set>
                                    <p:animEffect transition="in" filter="fade">
                                      <p:cBhvr>
                                        <p:cTn id="18" dur="500"/>
                                        <p:tgtEl>
                                          <p:spTgt spid="331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1" grpId="0"/>
      <p:bldP spid="331782" grpId="0"/>
      <p:bldP spid="331787" grpId="0"/>
      <p:bldP spid="3317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28160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Γενικά στοιχεία προσομοίωσης φέροντος οργανισμού</a:t>
            </a:r>
          </a:p>
        </p:txBody>
      </p:sp>
      <p:sp>
        <p:nvSpPr>
          <p:cNvPr id="281608" name="Text Box 8"/>
          <p:cNvSpPr txBox="1">
            <a:spLocks noChangeArrowheads="1"/>
          </p:cNvSpPr>
          <p:nvPr/>
        </p:nvSpPr>
        <p:spPr bwMode="auto">
          <a:xfrm>
            <a:off x="250825" y="1611313"/>
            <a:ext cx="6265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l-GR" altLang="el-GR" sz="2000"/>
              <a:t>  Πλάκες</a:t>
            </a:r>
          </a:p>
        </p:txBody>
      </p:sp>
      <p:sp>
        <p:nvSpPr>
          <p:cNvPr id="281614" name="Text Box 14"/>
          <p:cNvSpPr txBox="1">
            <a:spLocks noChangeArrowheads="1"/>
          </p:cNvSpPr>
          <p:nvPr/>
        </p:nvSpPr>
        <p:spPr bwMode="auto">
          <a:xfrm>
            <a:off x="466725" y="1949450"/>
            <a:ext cx="8497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 Η προσομοίωση συνήθως παραλείπεται</a:t>
            </a:r>
          </a:p>
        </p:txBody>
      </p:sp>
      <p:sp>
        <p:nvSpPr>
          <p:cNvPr id="281615" name="Text Box 15"/>
          <p:cNvSpPr txBox="1">
            <a:spLocks noChangeArrowheads="1"/>
          </p:cNvSpPr>
          <p:nvPr/>
        </p:nvSpPr>
        <p:spPr bwMode="auto">
          <a:xfrm>
            <a:off x="468313" y="2309813"/>
            <a:ext cx="8496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 Όταν προσομοιώνονται χρησιμοποιούνται επιφανειακά στοιχεία</a:t>
            </a:r>
          </a:p>
        </p:txBody>
      </p:sp>
      <p:pic>
        <p:nvPicPr>
          <p:cNvPr id="28161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57610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1603"/>
                                        </p:tgtEl>
                                        <p:attrNameLst>
                                          <p:attrName>style.visibility</p:attrName>
                                        </p:attrNameLst>
                                      </p:cBhvr>
                                      <p:to>
                                        <p:strVal val="visible"/>
                                      </p:to>
                                    </p:set>
                                    <p:animEffect transition="in" filter="fade">
                                      <p:cBhvr>
                                        <p:cTn id="7" dur="500"/>
                                        <p:tgtEl>
                                          <p:spTgt spid="281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1608"/>
                                        </p:tgtEl>
                                        <p:attrNameLst>
                                          <p:attrName>style.visibility</p:attrName>
                                        </p:attrNameLst>
                                      </p:cBhvr>
                                      <p:to>
                                        <p:strVal val="visible"/>
                                      </p:to>
                                    </p:set>
                                    <p:animEffect transition="in" filter="fade">
                                      <p:cBhvr>
                                        <p:cTn id="12" dur="500"/>
                                        <p:tgtEl>
                                          <p:spTgt spid="2816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1614"/>
                                        </p:tgtEl>
                                        <p:attrNameLst>
                                          <p:attrName>style.visibility</p:attrName>
                                        </p:attrNameLst>
                                      </p:cBhvr>
                                      <p:to>
                                        <p:strVal val="visible"/>
                                      </p:to>
                                    </p:set>
                                    <p:animEffect transition="in" filter="fade">
                                      <p:cBhvr>
                                        <p:cTn id="15" dur="500"/>
                                        <p:tgtEl>
                                          <p:spTgt spid="2816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1615"/>
                                        </p:tgtEl>
                                        <p:attrNameLst>
                                          <p:attrName>style.visibility</p:attrName>
                                        </p:attrNameLst>
                                      </p:cBhvr>
                                      <p:to>
                                        <p:strVal val="visible"/>
                                      </p:to>
                                    </p:set>
                                    <p:animEffect transition="in" filter="fade">
                                      <p:cBhvr>
                                        <p:cTn id="18" dur="500"/>
                                        <p:tgtEl>
                                          <p:spTgt spid="281615"/>
                                        </p:tgtEl>
                                      </p:cBhvr>
                                    </p:animEffect>
                                  </p:childTnLst>
                                </p:cTn>
                              </p:par>
                              <p:par>
                                <p:cTn id="19" presetID="10" presetClass="entr" presetSubtype="0" fill="hold" nodeType="withEffect">
                                  <p:stCondLst>
                                    <p:cond delay="0"/>
                                  </p:stCondLst>
                                  <p:childTnLst>
                                    <p:set>
                                      <p:cBhvr>
                                        <p:cTn id="20" dur="1" fill="hold">
                                          <p:stCondLst>
                                            <p:cond delay="0"/>
                                          </p:stCondLst>
                                        </p:cTn>
                                        <p:tgtEl>
                                          <p:spTgt spid="281616"/>
                                        </p:tgtEl>
                                        <p:attrNameLst>
                                          <p:attrName>style.visibility</p:attrName>
                                        </p:attrNameLst>
                                      </p:cBhvr>
                                      <p:to>
                                        <p:strVal val="visible"/>
                                      </p:to>
                                    </p:set>
                                    <p:animEffect transition="in" filter="fade">
                                      <p:cBhvr>
                                        <p:cTn id="21" dur="500"/>
                                        <p:tgtEl>
                                          <p:spTgt spid="281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p:bldP spid="281608" grpId="0"/>
      <p:bldP spid="281614" grpId="0"/>
      <p:bldP spid="2816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349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Τοιχοποιίες πλήρωσης</a:t>
            </a:r>
          </a:p>
        </p:txBody>
      </p:sp>
      <p:sp>
        <p:nvSpPr>
          <p:cNvPr id="634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32805" name="Text Box 5"/>
          <p:cNvSpPr txBox="1">
            <a:spLocks noChangeArrowheads="1"/>
          </p:cNvSpPr>
          <p:nvPr/>
        </p:nvSpPr>
        <p:spPr bwMode="auto">
          <a:xfrm>
            <a:off x="250825" y="1700213"/>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Γενικότερα η συμπεριφορά των τοιχοποιιών πλήρωσης δεν μπορεί να </a:t>
            </a:r>
          </a:p>
          <a:p>
            <a:pPr algn="just" eaLnBrk="1" hangingPunct="1">
              <a:lnSpc>
                <a:spcPct val="110000"/>
              </a:lnSpc>
            </a:pPr>
            <a:r>
              <a:rPr lang="el-GR" altLang="el-GR" sz="2000"/>
              <a:t>  εκτιμηθεί αξιόπιστα:</a:t>
            </a:r>
            <a:endParaRPr lang="el-GR" altLang="el-GR"/>
          </a:p>
        </p:txBody>
      </p:sp>
      <p:sp>
        <p:nvSpPr>
          <p:cNvPr id="63494" name="Rectangle 7"/>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32810" name="Text Box 10"/>
          <p:cNvSpPr txBox="1">
            <a:spLocks noChangeArrowheads="1"/>
          </p:cNvSpPr>
          <p:nvPr/>
        </p:nvSpPr>
        <p:spPr bwMode="auto">
          <a:xfrm>
            <a:off x="395288" y="2492375"/>
            <a:ext cx="87137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λόγω της αβέβαιης δυσκαμψίας και αντοχής του σύνθετου υλικού από το </a:t>
            </a:r>
          </a:p>
          <a:p>
            <a:pPr algn="just" eaLnBrk="1" hangingPunct="1">
              <a:lnSpc>
                <a:spcPct val="110000"/>
              </a:lnSpc>
            </a:pPr>
            <a:r>
              <a:rPr lang="el-GR" altLang="el-GR" sz="2000"/>
              <a:t>  οποίο αποτελείται</a:t>
            </a:r>
          </a:p>
        </p:txBody>
      </p:sp>
      <p:sp>
        <p:nvSpPr>
          <p:cNvPr id="332811" name="Text Box 11"/>
          <p:cNvSpPr txBox="1">
            <a:spLocks noChangeArrowheads="1"/>
          </p:cNvSpPr>
          <p:nvPr/>
        </p:nvSpPr>
        <p:spPr bwMode="auto">
          <a:xfrm>
            <a:off x="395288" y="3259138"/>
            <a:ext cx="87137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λόγω της μεγάλης ποικιλίας στις μεθόδους/τεχνοτροπίες κατασκευής της</a:t>
            </a:r>
          </a:p>
        </p:txBody>
      </p:sp>
      <p:sp>
        <p:nvSpPr>
          <p:cNvPr id="332812" name="Text Box 12"/>
          <p:cNvSpPr txBox="1">
            <a:spLocks noChangeArrowheads="1"/>
          </p:cNvSpPr>
          <p:nvPr/>
        </p:nvSpPr>
        <p:spPr bwMode="auto">
          <a:xfrm>
            <a:off x="395288" y="3741738"/>
            <a:ext cx="87137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λόγω της συχνής μεταβολής της θέσης και του αριθμού των τοιχοποιιών σε </a:t>
            </a:r>
          </a:p>
          <a:p>
            <a:pPr algn="just" eaLnBrk="1" hangingPunct="1">
              <a:lnSpc>
                <a:spcPct val="110000"/>
              </a:lnSpc>
            </a:pPr>
            <a:r>
              <a:rPr lang="el-GR" altLang="el-GR" sz="2000"/>
              <a:t>  ένα κτίριο ακόμη και μετά την κατασκευή του</a:t>
            </a:r>
          </a:p>
        </p:txBody>
      </p:sp>
      <p:sp>
        <p:nvSpPr>
          <p:cNvPr id="332813" name="Text Box 13"/>
          <p:cNvSpPr txBox="1">
            <a:spLocks noChangeArrowheads="1"/>
          </p:cNvSpPr>
          <p:nvPr/>
        </p:nvSpPr>
        <p:spPr bwMode="auto">
          <a:xfrm>
            <a:off x="250825" y="54229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sz="2000" i="1"/>
              <a:t>Κατά συνέπεια η τοιχοποιία πλήρωσης συνήθως δεν προσομοιώνεται κατά την ανάλυση του φέροντα οργανισμού ενός κοινού οικοδομικού έργου</a:t>
            </a:r>
          </a:p>
        </p:txBody>
      </p:sp>
      <p:sp>
        <p:nvSpPr>
          <p:cNvPr id="332814" name="Text Box 14"/>
          <p:cNvSpPr txBox="1">
            <a:spLocks noChangeArrowheads="1"/>
          </p:cNvSpPr>
          <p:nvPr/>
        </p:nvSpPr>
        <p:spPr bwMode="auto">
          <a:xfrm>
            <a:off x="395288" y="4487863"/>
            <a:ext cx="87137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λόγω της πρόωρης αστοχίας των τοιχοποιιών σε σχέση με τον φέροντα </a:t>
            </a:r>
          </a:p>
          <a:p>
            <a:pPr algn="just" eaLnBrk="1" hangingPunct="1">
              <a:lnSpc>
                <a:spcPct val="110000"/>
              </a:lnSpc>
            </a:pPr>
            <a:r>
              <a:rPr lang="el-GR" altLang="el-GR" sz="2000"/>
              <a:t>  οργανισμό Ο/Σ που απαιτεί μη γραμμική ανελαστική ανάλυση του φορέα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2805"/>
                                        </p:tgtEl>
                                        <p:attrNameLst>
                                          <p:attrName>style.visibility</p:attrName>
                                        </p:attrNameLst>
                                      </p:cBhvr>
                                      <p:to>
                                        <p:strVal val="visible"/>
                                      </p:to>
                                    </p:set>
                                    <p:animEffect transition="in" filter="fade">
                                      <p:cBhvr>
                                        <p:cTn id="7" dur="500"/>
                                        <p:tgtEl>
                                          <p:spTgt spid="332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2810"/>
                                        </p:tgtEl>
                                        <p:attrNameLst>
                                          <p:attrName>style.visibility</p:attrName>
                                        </p:attrNameLst>
                                      </p:cBhvr>
                                      <p:to>
                                        <p:strVal val="visible"/>
                                      </p:to>
                                    </p:set>
                                    <p:animEffect transition="in" filter="fade">
                                      <p:cBhvr>
                                        <p:cTn id="12" dur="500"/>
                                        <p:tgtEl>
                                          <p:spTgt spid="3328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2811"/>
                                        </p:tgtEl>
                                        <p:attrNameLst>
                                          <p:attrName>style.visibility</p:attrName>
                                        </p:attrNameLst>
                                      </p:cBhvr>
                                      <p:to>
                                        <p:strVal val="visible"/>
                                      </p:to>
                                    </p:set>
                                    <p:animEffect transition="in" filter="fade">
                                      <p:cBhvr>
                                        <p:cTn id="17" dur="500"/>
                                        <p:tgtEl>
                                          <p:spTgt spid="3328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2812"/>
                                        </p:tgtEl>
                                        <p:attrNameLst>
                                          <p:attrName>style.visibility</p:attrName>
                                        </p:attrNameLst>
                                      </p:cBhvr>
                                      <p:to>
                                        <p:strVal val="visible"/>
                                      </p:to>
                                    </p:set>
                                    <p:animEffect transition="in" filter="fade">
                                      <p:cBhvr>
                                        <p:cTn id="22" dur="500"/>
                                        <p:tgtEl>
                                          <p:spTgt spid="3328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2814"/>
                                        </p:tgtEl>
                                        <p:attrNameLst>
                                          <p:attrName>style.visibility</p:attrName>
                                        </p:attrNameLst>
                                      </p:cBhvr>
                                      <p:to>
                                        <p:strVal val="visible"/>
                                      </p:to>
                                    </p:set>
                                    <p:animEffect transition="in" filter="fade">
                                      <p:cBhvr>
                                        <p:cTn id="27" dur="500"/>
                                        <p:tgtEl>
                                          <p:spTgt spid="3328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2813"/>
                                        </p:tgtEl>
                                        <p:attrNameLst>
                                          <p:attrName>style.visibility</p:attrName>
                                        </p:attrNameLst>
                                      </p:cBhvr>
                                      <p:to>
                                        <p:strVal val="visible"/>
                                      </p:to>
                                    </p:set>
                                    <p:animEffect transition="in" filter="fade">
                                      <p:cBhvr>
                                        <p:cTn id="32" dur="500"/>
                                        <p:tgtEl>
                                          <p:spTgt spid="332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p:bldP spid="332810" grpId="0"/>
      <p:bldP spid="332811" grpId="0"/>
      <p:bldP spid="332812" grpId="0"/>
      <p:bldP spid="332813" grpId="0"/>
      <p:bldP spid="3328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4515"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Τοιχοποιίες πλήρωσης</a:t>
            </a:r>
          </a:p>
        </p:txBody>
      </p:sp>
      <p:sp>
        <p:nvSpPr>
          <p:cNvPr id="645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4517" name="Rectangle 6"/>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38951" name="Text Box 7"/>
          <p:cNvSpPr txBox="1">
            <a:spLocks noChangeArrowheads="1"/>
          </p:cNvSpPr>
          <p:nvPr/>
        </p:nvSpPr>
        <p:spPr bwMode="auto">
          <a:xfrm>
            <a:off x="395288" y="2492375"/>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Εξετάστηκαν μικτά και αμιγή πλαίσια οπλισμένου σκυροδέματος</a:t>
            </a:r>
          </a:p>
        </p:txBody>
      </p:sp>
      <p:sp>
        <p:nvSpPr>
          <p:cNvPr id="338952" name="Text Box 8"/>
          <p:cNvSpPr txBox="1">
            <a:spLocks noChangeArrowheads="1"/>
          </p:cNvSpPr>
          <p:nvPr/>
        </p:nvSpPr>
        <p:spPr bwMode="auto">
          <a:xfrm>
            <a:off x="395288" y="2997200"/>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Κτίρια 2ώροφα – 4ώροφα και 9ώροφα</a:t>
            </a:r>
          </a:p>
        </p:txBody>
      </p:sp>
      <p:sp>
        <p:nvSpPr>
          <p:cNvPr id="338953" name="Text Box 9"/>
          <p:cNvSpPr txBox="1">
            <a:spLocks noChangeArrowheads="1"/>
          </p:cNvSpPr>
          <p:nvPr/>
        </p:nvSpPr>
        <p:spPr bwMode="auto">
          <a:xfrm>
            <a:off x="395288" y="3479800"/>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(α) πλήρως τοιχοπληρωμένα πλαίσια</a:t>
            </a:r>
          </a:p>
        </p:txBody>
      </p:sp>
      <p:sp>
        <p:nvSpPr>
          <p:cNvPr id="338955" name="Text Box 11"/>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συνυπολογισμού τοιχοποιίας πλήρωσης</a:t>
            </a:r>
          </a:p>
          <a:p>
            <a:pPr algn="just" eaLnBrk="1" hangingPunct="1">
              <a:lnSpc>
                <a:spcPct val="110000"/>
              </a:lnSpc>
            </a:pPr>
            <a:r>
              <a:rPr lang="el-GR" altLang="el-GR" sz="2000"/>
              <a:t>  </a:t>
            </a:r>
            <a:r>
              <a:rPr lang="el-GR" altLang="el-GR"/>
              <a:t>(Αλεξόπουλος 2004, Γκίνος 2005)</a:t>
            </a:r>
          </a:p>
        </p:txBody>
      </p:sp>
      <p:sp>
        <p:nvSpPr>
          <p:cNvPr id="338956" name="Text Box 12"/>
          <p:cNvSpPr txBox="1">
            <a:spLocks noChangeArrowheads="1"/>
          </p:cNvSpPr>
          <p:nvPr/>
        </p:nvSpPr>
        <p:spPr bwMode="auto">
          <a:xfrm>
            <a:off x="395288" y="3886200"/>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(β) πλαίσια με μερικό σύστημα πυλωτής (ανοίγματα σε κάποιες θέσεις)</a:t>
            </a:r>
          </a:p>
        </p:txBody>
      </p:sp>
      <p:sp>
        <p:nvSpPr>
          <p:cNvPr id="338957" name="Text Box 13"/>
          <p:cNvSpPr txBox="1">
            <a:spLocks noChangeArrowheads="1"/>
          </p:cNvSpPr>
          <p:nvPr/>
        </p:nvSpPr>
        <p:spPr bwMode="auto">
          <a:xfrm>
            <a:off x="395288" y="4294188"/>
            <a:ext cx="87137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(γ) πλαίσια με πλήρες σύστημα πυλωτής (καμία τοιχοπλήρωση ισογείου)</a:t>
            </a:r>
          </a:p>
        </p:txBody>
      </p:sp>
      <p:sp>
        <p:nvSpPr>
          <p:cNvPr id="338958" name="Text Box 14"/>
          <p:cNvSpPr txBox="1">
            <a:spLocks noChangeArrowheads="1"/>
          </p:cNvSpPr>
          <p:nvPr/>
        </p:nvSpPr>
        <p:spPr bwMode="auto">
          <a:xfrm>
            <a:off x="395288" y="4749800"/>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(δ) γυμνά πλαίσια</a:t>
            </a:r>
          </a:p>
        </p:txBody>
      </p:sp>
      <p:sp>
        <p:nvSpPr>
          <p:cNvPr id="338959" name="Text Box 15"/>
          <p:cNvSpPr txBox="1">
            <a:spLocks noChangeArrowheads="1"/>
          </p:cNvSpPr>
          <p:nvPr/>
        </p:nvSpPr>
        <p:spPr bwMode="auto">
          <a:xfrm>
            <a:off x="395288" y="5300663"/>
            <a:ext cx="87137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Μελετήθηκε τόσο ισχυρή όσο και ασθενής τοιχοποιία</a:t>
            </a:r>
          </a:p>
        </p:txBody>
      </p:sp>
      <p:sp>
        <p:nvSpPr>
          <p:cNvPr id="338960" name="Text Box 16"/>
          <p:cNvSpPr txBox="1">
            <a:spLocks noChangeArrowheads="1"/>
          </p:cNvSpPr>
          <p:nvPr/>
        </p:nvSpPr>
        <p:spPr bwMode="auto">
          <a:xfrm>
            <a:off x="395288" y="5734050"/>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Χρησιμοποιήθηκαν και οι δύο μέθοδοι προσομοίωσης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8955"/>
                                        </p:tgtEl>
                                        <p:attrNameLst>
                                          <p:attrName>style.visibility</p:attrName>
                                        </p:attrNameLst>
                                      </p:cBhvr>
                                      <p:to>
                                        <p:strVal val="visible"/>
                                      </p:to>
                                    </p:set>
                                    <p:animEffect transition="in" filter="fade">
                                      <p:cBhvr>
                                        <p:cTn id="7" dur="500"/>
                                        <p:tgtEl>
                                          <p:spTgt spid="338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8951"/>
                                        </p:tgtEl>
                                        <p:attrNameLst>
                                          <p:attrName>style.visibility</p:attrName>
                                        </p:attrNameLst>
                                      </p:cBhvr>
                                      <p:to>
                                        <p:strVal val="visible"/>
                                      </p:to>
                                    </p:set>
                                    <p:animEffect transition="in" filter="fade">
                                      <p:cBhvr>
                                        <p:cTn id="12" dur="500"/>
                                        <p:tgtEl>
                                          <p:spTgt spid="338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8952"/>
                                        </p:tgtEl>
                                        <p:attrNameLst>
                                          <p:attrName>style.visibility</p:attrName>
                                        </p:attrNameLst>
                                      </p:cBhvr>
                                      <p:to>
                                        <p:strVal val="visible"/>
                                      </p:to>
                                    </p:set>
                                    <p:animEffect transition="in" filter="fade">
                                      <p:cBhvr>
                                        <p:cTn id="17" dur="500"/>
                                        <p:tgtEl>
                                          <p:spTgt spid="3389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8953"/>
                                        </p:tgtEl>
                                        <p:attrNameLst>
                                          <p:attrName>style.visibility</p:attrName>
                                        </p:attrNameLst>
                                      </p:cBhvr>
                                      <p:to>
                                        <p:strVal val="visible"/>
                                      </p:to>
                                    </p:set>
                                    <p:animEffect transition="in" filter="fade">
                                      <p:cBhvr>
                                        <p:cTn id="22" dur="500"/>
                                        <p:tgtEl>
                                          <p:spTgt spid="3389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8956"/>
                                        </p:tgtEl>
                                        <p:attrNameLst>
                                          <p:attrName>style.visibility</p:attrName>
                                        </p:attrNameLst>
                                      </p:cBhvr>
                                      <p:to>
                                        <p:strVal val="visible"/>
                                      </p:to>
                                    </p:set>
                                    <p:animEffect transition="in" filter="fade">
                                      <p:cBhvr>
                                        <p:cTn id="25" dur="500"/>
                                        <p:tgtEl>
                                          <p:spTgt spid="3389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8957"/>
                                        </p:tgtEl>
                                        <p:attrNameLst>
                                          <p:attrName>style.visibility</p:attrName>
                                        </p:attrNameLst>
                                      </p:cBhvr>
                                      <p:to>
                                        <p:strVal val="visible"/>
                                      </p:to>
                                    </p:set>
                                    <p:animEffect transition="in" filter="fade">
                                      <p:cBhvr>
                                        <p:cTn id="28" dur="500"/>
                                        <p:tgtEl>
                                          <p:spTgt spid="3389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8958"/>
                                        </p:tgtEl>
                                        <p:attrNameLst>
                                          <p:attrName>style.visibility</p:attrName>
                                        </p:attrNameLst>
                                      </p:cBhvr>
                                      <p:to>
                                        <p:strVal val="visible"/>
                                      </p:to>
                                    </p:set>
                                    <p:animEffect transition="in" filter="fade">
                                      <p:cBhvr>
                                        <p:cTn id="31" dur="500"/>
                                        <p:tgtEl>
                                          <p:spTgt spid="33895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8959"/>
                                        </p:tgtEl>
                                        <p:attrNameLst>
                                          <p:attrName>style.visibility</p:attrName>
                                        </p:attrNameLst>
                                      </p:cBhvr>
                                      <p:to>
                                        <p:strVal val="visible"/>
                                      </p:to>
                                    </p:set>
                                    <p:animEffect transition="in" filter="fade">
                                      <p:cBhvr>
                                        <p:cTn id="36" dur="500"/>
                                        <p:tgtEl>
                                          <p:spTgt spid="33895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8960"/>
                                        </p:tgtEl>
                                        <p:attrNameLst>
                                          <p:attrName>style.visibility</p:attrName>
                                        </p:attrNameLst>
                                      </p:cBhvr>
                                      <p:to>
                                        <p:strVal val="visible"/>
                                      </p:to>
                                    </p:set>
                                    <p:animEffect transition="in" filter="fade">
                                      <p:cBhvr>
                                        <p:cTn id="41" dur="500"/>
                                        <p:tgtEl>
                                          <p:spTgt spid="338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1" grpId="0"/>
      <p:bldP spid="338952" grpId="0"/>
      <p:bldP spid="338953" grpId="0"/>
      <p:bldP spid="338955" grpId="0"/>
      <p:bldP spid="338956" grpId="0"/>
      <p:bldP spid="338957" grpId="0"/>
      <p:bldP spid="338958" grpId="0"/>
      <p:bldP spid="338959" grpId="0"/>
      <p:bldP spid="33896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553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Τοιχοποιίες πλήρωσης</a:t>
            </a:r>
          </a:p>
        </p:txBody>
      </p:sp>
      <p:sp>
        <p:nvSpPr>
          <p:cNvPr id="655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39974" name="Text Box 6"/>
          <p:cNvSpPr txBox="1">
            <a:spLocks noChangeArrowheads="1"/>
          </p:cNvSpPr>
          <p:nvPr/>
        </p:nvSpPr>
        <p:spPr bwMode="auto">
          <a:xfrm>
            <a:off x="395288" y="2492375"/>
            <a:ext cx="87137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Ενδεικτική εικόνα 9ώροφου φορέα με προσομοίωση τοιχοπληρώσεων με </a:t>
            </a:r>
          </a:p>
          <a:p>
            <a:pPr algn="just" eaLnBrk="1" hangingPunct="1">
              <a:lnSpc>
                <a:spcPct val="110000"/>
              </a:lnSpc>
            </a:pPr>
            <a:r>
              <a:rPr lang="el-GR" altLang="el-GR" sz="2000"/>
              <a:t>  ισοδύναμες ράβδους (σύστημα πυλωτής)</a:t>
            </a:r>
          </a:p>
        </p:txBody>
      </p:sp>
      <p:sp>
        <p:nvSpPr>
          <p:cNvPr id="65542" name="Text Box 9"/>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συνυπολογισμού τοιχοποιίας πλήρωσης</a:t>
            </a:r>
          </a:p>
          <a:p>
            <a:pPr algn="just" eaLnBrk="1" hangingPunct="1">
              <a:lnSpc>
                <a:spcPct val="110000"/>
              </a:lnSpc>
            </a:pPr>
            <a:r>
              <a:rPr lang="el-GR" altLang="el-GR" sz="2000"/>
              <a:t>  </a:t>
            </a:r>
            <a:r>
              <a:rPr lang="el-GR" altLang="el-GR"/>
              <a:t>(Αλεξόπουλος 2004, Γκίνος 2005)</a:t>
            </a:r>
          </a:p>
        </p:txBody>
      </p:sp>
      <p:pic>
        <p:nvPicPr>
          <p:cNvPr id="33998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70263"/>
            <a:ext cx="7218362"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9974"/>
                                        </p:tgtEl>
                                        <p:attrNameLst>
                                          <p:attrName>style.visibility</p:attrName>
                                        </p:attrNameLst>
                                      </p:cBhvr>
                                      <p:to>
                                        <p:strVal val="visible"/>
                                      </p:to>
                                    </p:set>
                                    <p:animEffect transition="in" filter="fade">
                                      <p:cBhvr>
                                        <p:cTn id="7" dur="500"/>
                                        <p:tgtEl>
                                          <p:spTgt spid="339974"/>
                                        </p:tgtEl>
                                      </p:cBhvr>
                                    </p:animEffect>
                                  </p:childTnLst>
                                </p:cTn>
                              </p:par>
                              <p:par>
                                <p:cTn id="8" presetID="10" presetClass="entr" presetSubtype="0" fill="hold" nodeType="withEffect">
                                  <p:stCondLst>
                                    <p:cond delay="0"/>
                                  </p:stCondLst>
                                  <p:childTnLst>
                                    <p:set>
                                      <p:cBhvr>
                                        <p:cTn id="9" dur="1" fill="hold">
                                          <p:stCondLst>
                                            <p:cond delay="0"/>
                                          </p:stCondLst>
                                        </p:cTn>
                                        <p:tgtEl>
                                          <p:spTgt spid="339983"/>
                                        </p:tgtEl>
                                        <p:attrNameLst>
                                          <p:attrName>style.visibility</p:attrName>
                                        </p:attrNameLst>
                                      </p:cBhvr>
                                      <p:to>
                                        <p:strVal val="visible"/>
                                      </p:to>
                                    </p:set>
                                    <p:animEffect transition="in" filter="fade">
                                      <p:cBhvr>
                                        <p:cTn id="10" dur="500"/>
                                        <p:tgtEl>
                                          <p:spTgt spid="339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656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Τοιχοποιίες πλήρωσης</a:t>
            </a:r>
          </a:p>
        </p:txBody>
      </p:sp>
      <p:sp>
        <p:nvSpPr>
          <p:cNvPr id="6656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40997" name="Text Box 5"/>
          <p:cNvSpPr txBox="1">
            <a:spLocks noChangeArrowheads="1"/>
          </p:cNvSpPr>
          <p:nvPr/>
        </p:nvSpPr>
        <p:spPr bwMode="auto">
          <a:xfrm>
            <a:off x="395288" y="2492375"/>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Αποτελέσματα (Μετακινήσεις οροφής – ανηγμένες τιμές)</a:t>
            </a:r>
          </a:p>
        </p:txBody>
      </p:sp>
      <p:sp>
        <p:nvSpPr>
          <p:cNvPr id="66566" name="Text Box 6"/>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συνυπολογισμού τοιχοποιίας πλήρωσης</a:t>
            </a:r>
          </a:p>
          <a:p>
            <a:pPr algn="just" eaLnBrk="1" hangingPunct="1">
              <a:lnSpc>
                <a:spcPct val="110000"/>
              </a:lnSpc>
            </a:pPr>
            <a:r>
              <a:rPr lang="el-GR" altLang="el-GR" sz="2000"/>
              <a:t>  </a:t>
            </a:r>
            <a:r>
              <a:rPr lang="el-GR" altLang="el-GR"/>
              <a:t>(Αλεξόπουλος 2004, Γκίνος 2005)</a:t>
            </a:r>
          </a:p>
        </p:txBody>
      </p:sp>
      <p:pic>
        <p:nvPicPr>
          <p:cNvPr id="3410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997200"/>
            <a:ext cx="4572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0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263" y="2952750"/>
            <a:ext cx="4376737"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1002" name="Text Box 10"/>
          <p:cNvSpPr txBox="1">
            <a:spLocks noChangeArrowheads="1"/>
          </p:cNvSpPr>
          <p:nvPr/>
        </p:nvSpPr>
        <p:spPr bwMode="auto">
          <a:xfrm>
            <a:off x="250825" y="6334125"/>
            <a:ext cx="4249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a:t>Μικτά πλαίσια</a:t>
            </a:r>
          </a:p>
        </p:txBody>
      </p:sp>
      <p:sp>
        <p:nvSpPr>
          <p:cNvPr id="341003" name="Text Box 11"/>
          <p:cNvSpPr txBox="1">
            <a:spLocks noChangeArrowheads="1"/>
          </p:cNvSpPr>
          <p:nvPr/>
        </p:nvSpPr>
        <p:spPr bwMode="auto">
          <a:xfrm>
            <a:off x="5003800" y="6334125"/>
            <a:ext cx="39608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a:t>Αμιγή πλαίσια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0997"/>
                                        </p:tgtEl>
                                        <p:attrNameLst>
                                          <p:attrName>style.visibility</p:attrName>
                                        </p:attrNameLst>
                                      </p:cBhvr>
                                      <p:to>
                                        <p:strVal val="visible"/>
                                      </p:to>
                                    </p:set>
                                    <p:animEffect transition="in" filter="fade">
                                      <p:cBhvr>
                                        <p:cTn id="7" dur="500"/>
                                        <p:tgtEl>
                                          <p:spTgt spid="3409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1000"/>
                                        </p:tgtEl>
                                        <p:attrNameLst>
                                          <p:attrName>style.visibility</p:attrName>
                                        </p:attrNameLst>
                                      </p:cBhvr>
                                      <p:to>
                                        <p:strVal val="visible"/>
                                      </p:to>
                                    </p:set>
                                    <p:animEffect transition="in" filter="fade">
                                      <p:cBhvr>
                                        <p:cTn id="12" dur="500"/>
                                        <p:tgtEl>
                                          <p:spTgt spid="3410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001"/>
                                        </p:tgtEl>
                                        <p:attrNameLst>
                                          <p:attrName>style.visibility</p:attrName>
                                        </p:attrNameLst>
                                      </p:cBhvr>
                                      <p:to>
                                        <p:strVal val="visible"/>
                                      </p:to>
                                    </p:set>
                                    <p:animEffect transition="in" filter="fade">
                                      <p:cBhvr>
                                        <p:cTn id="15" dur="500"/>
                                        <p:tgtEl>
                                          <p:spTgt spid="3410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1002"/>
                                        </p:tgtEl>
                                        <p:attrNameLst>
                                          <p:attrName>style.visibility</p:attrName>
                                        </p:attrNameLst>
                                      </p:cBhvr>
                                      <p:to>
                                        <p:strVal val="visible"/>
                                      </p:to>
                                    </p:set>
                                    <p:animEffect transition="in" filter="fade">
                                      <p:cBhvr>
                                        <p:cTn id="20" dur="500"/>
                                        <p:tgtEl>
                                          <p:spTgt spid="34100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1003"/>
                                        </p:tgtEl>
                                        <p:attrNameLst>
                                          <p:attrName>style.visibility</p:attrName>
                                        </p:attrNameLst>
                                      </p:cBhvr>
                                      <p:to>
                                        <p:strVal val="visible"/>
                                      </p:to>
                                    </p:set>
                                    <p:animEffect transition="in" filter="fade">
                                      <p:cBhvr>
                                        <p:cTn id="23" dur="500"/>
                                        <p:tgtEl>
                                          <p:spTgt spid="341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7" grpId="0"/>
      <p:bldP spid="341002" grpId="0"/>
      <p:bldP spid="34100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758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Προσομοίωση δομικών στοιχείων: </a:t>
            </a:r>
            <a:r>
              <a:rPr lang="el-GR" altLang="el-GR" sz="2000" i="1" u="sng"/>
              <a:t>Τοιχοποιίες πλήρωσης</a:t>
            </a:r>
          </a:p>
        </p:txBody>
      </p:sp>
      <p:sp>
        <p:nvSpPr>
          <p:cNvPr id="6758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42021" name="Text Box 5"/>
          <p:cNvSpPr txBox="1">
            <a:spLocks noChangeArrowheads="1"/>
          </p:cNvSpPr>
          <p:nvPr/>
        </p:nvSpPr>
        <p:spPr bwMode="auto">
          <a:xfrm>
            <a:off x="395288" y="2492375"/>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Αποτελέσματα (Θεμελιώδης ιδιοπερίοδος κτιρίου)</a:t>
            </a:r>
          </a:p>
        </p:txBody>
      </p:sp>
      <p:sp>
        <p:nvSpPr>
          <p:cNvPr id="67590" name="Text Box 6"/>
          <p:cNvSpPr txBox="1">
            <a:spLocks noChangeArrowheads="1"/>
          </p:cNvSpPr>
          <p:nvPr/>
        </p:nvSpPr>
        <p:spPr bwMode="auto">
          <a:xfrm>
            <a:off x="250825" y="1701800"/>
            <a:ext cx="87137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συνυπολογισμού τοιχοποιίας πλήρωσης</a:t>
            </a:r>
          </a:p>
          <a:p>
            <a:pPr algn="just" eaLnBrk="1" hangingPunct="1">
              <a:lnSpc>
                <a:spcPct val="110000"/>
              </a:lnSpc>
            </a:pPr>
            <a:r>
              <a:rPr lang="el-GR" altLang="el-GR" sz="2000"/>
              <a:t>  </a:t>
            </a:r>
            <a:r>
              <a:rPr lang="el-GR" altLang="el-GR"/>
              <a:t>(Αλεξόπουλος 2004, Γκίνος 2005)</a:t>
            </a:r>
          </a:p>
        </p:txBody>
      </p:sp>
      <p:sp>
        <p:nvSpPr>
          <p:cNvPr id="342025" name="Text Box 9"/>
          <p:cNvSpPr txBox="1">
            <a:spLocks noChangeArrowheads="1"/>
          </p:cNvSpPr>
          <p:nvPr/>
        </p:nvSpPr>
        <p:spPr bwMode="auto">
          <a:xfrm>
            <a:off x="250825" y="6334125"/>
            <a:ext cx="4249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a:t>Μικτά πλαίσια</a:t>
            </a:r>
          </a:p>
        </p:txBody>
      </p:sp>
      <p:sp>
        <p:nvSpPr>
          <p:cNvPr id="342026" name="Text Box 10"/>
          <p:cNvSpPr txBox="1">
            <a:spLocks noChangeArrowheads="1"/>
          </p:cNvSpPr>
          <p:nvPr/>
        </p:nvSpPr>
        <p:spPr bwMode="auto">
          <a:xfrm>
            <a:off x="5003800" y="6334125"/>
            <a:ext cx="39608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l-GR" altLang="el-GR"/>
              <a:t>Αμιγή πλαίσια</a:t>
            </a:r>
          </a:p>
        </p:txBody>
      </p:sp>
      <p:pic>
        <p:nvPicPr>
          <p:cNvPr id="3420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3255963"/>
            <a:ext cx="4859337"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0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255963"/>
            <a:ext cx="3887787"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2021"/>
                                        </p:tgtEl>
                                        <p:attrNameLst>
                                          <p:attrName>style.visibility</p:attrName>
                                        </p:attrNameLst>
                                      </p:cBhvr>
                                      <p:to>
                                        <p:strVal val="visible"/>
                                      </p:to>
                                    </p:set>
                                    <p:animEffect transition="in" filter="fade">
                                      <p:cBhvr>
                                        <p:cTn id="7" dur="500"/>
                                        <p:tgtEl>
                                          <p:spTgt spid="342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2025"/>
                                        </p:tgtEl>
                                        <p:attrNameLst>
                                          <p:attrName>style.visibility</p:attrName>
                                        </p:attrNameLst>
                                      </p:cBhvr>
                                      <p:to>
                                        <p:strVal val="visible"/>
                                      </p:to>
                                    </p:set>
                                    <p:animEffect transition="in" filter="fade">
                                      <p:cBhvr>
                                        <p:cTn id="12" dur="500"/>
                                        <p:tgtEl>
                                          <p:spTgt spid="342025"/>
                                        </p:tgtEl>
                                      </p:cBhvr>
                                    </p:animEffect>
                                  </p:childTnLst>
                                </p:cTn>
                              </p:par>
                              <p:par>
                                <p:cTn id="13" presetID="10" presetClass="entr" presetSubtype="0" fill="hold" nodeType="withEffect">
                                  <p:stCondLst>
                                    <p:cond delay="0"/>
                                  </p:stCondLst>
                                  <p:childTnLst>
                                    <p:set>
                                      <p:cBhvr>
                                        <p:cTn id="14" dur="1" fill="hold">
                                          <p:stCondLst>
                                            <p:cond delay="0"/>
                                          </p:stCondLst>
                                        </p:cTn>
                                        <p:tgtEl>
                                          <p:spTgt spid="342027"/>
                                        </p:tgtEl>
                                        <p:attrNameLst>
                                          <p:attrName>style.visibility</p:attrName>
                                        </p:attrNameLst>
                                      </p:cBhvr>
                                      <p:to>
                                        <p:strVal val="visible"/>
                                      </p:to>
                                    </p:set>
                                    <p:animEffect transition="in" filter="fade">
                                      <p:cBhvr>
                                        <p:cTn id="15" dur="500"/>
                                        <p:tgtEl>
                                          <p:spTgt spid="3420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2026"/>
                                        </p:tgtEl>
                                        <p:attrNameLst>
                                          <p:attrName>style.visibility</p:attrName>
                                        </p:attrNameLst>
                                      </p:cBhvr>
                                      <p:to>
                                        <p:strVal val="visible"/>
                                      </p:to>
                                    </p:set>
                                    <p:animEffect transition="in" filter="fade">
                                      <p:cBhvr>
                                        <p:cTn id="18" dur="500"/>
                                        <p:tgtEl>
                                          <p:spTgt spid="342026"/>
                                        </p:tgtEl>
                                      </p:cBhvr>
                                    </p:animEffect>
                                  </p:childTnLst>
                                </p:cTn>
                              </p:par>
                              <p:par>
                                <p:cTn id="19" presetID="10" presetClass="entr" presetSubtype="0" fill="hold" nodeType="withEffect">
                                  <p:stCondLst>
                                    <p:cond delay="0"/>
                                  </p:stCondLst>
                                  <p:childTnLst>
                                    <p:set>
                                      <p:cBhvr>
                                        <p:cTn id="20" dur="1" fill="hold">
                                          <p:stCondLst>
                                            <p:cond delay="0"/>
                                          </p:stCondLst>
                                        </p:cTn>
                                        <p:tgtEl>
                                          <p:spTgt spid="342028"/>
                                        </p:tgtEl>
                                        <p:attrNameLst>
                                          <p:attrName>style.visibility</p:attrName>
                                        </p:attrNameLst>
                                      </p:cBhvr>
                                      <p:to>
                                        <p:strVal val="visible"/>
                                      </p:to>
                                    </p:set>
                                    <p:animEffect transition="in" filter="fade">
                                      <p:cBhvr>
                                        <p:cTn id="21" dur="500"/>
                                        <p:tgtEl>
                                          <p:spTgt spid="342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1" grpId="0"/>
      <p:bldP spid="342025" grpId="0"/>
      <p:bldP spid="3420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861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Ειδικά Θέματα Προσομοίωσης</a:t>
            </a:r>
            <a:endParaRPr lang="el-GR" altLang="el-GR" sz="2000" i="1" u="sng"/>
          </a:p>
        </p:txBody>
      </p:sp>
      <p:sp>
        <p:nvSpPr>
          <p:cNvPr id="6861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43046" name="Text Box 6"/>
          <p:cNvSpPr txBox="1">
            <a:spLocks noChangeArrowheads="1"/>
          </p:cNvSpPr>
          <p:nvPr/>
        </p:nvSpPr>
        <p:spPr bwMode="auto">
          <a:xfrm>
            <a:off x="250825" y="1701800"/>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Αδρανειακό προσομοίωμα φορέα</a:t>
            </a:r>
            <a:endParaRPr lang="el-GR" altLang="el-GR"/>
          </a:p>
        </p:txBody>
      </p:sp>
      <p:sp>
        <p:nvSpPr>
          <p:cNvPr id="343051" name="Text Box 11"/>
          <p:cNvSpPr txBox="1">
            <a:spLocks noChangeArrowheads="1"/>
          </p:cNvSpPr>
          <p:nvPr/>
        </p:nvSpPr>
        <p:spPr bwMode="auto">
          <a:xfrm>
            <a:off x="395288" y="2133600"/>
            <a:ext cx="87137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Καθορισμός αδρανειακών στοιχείων (μάζες) και στοιχείων δυσκαμψίας για </a:t>
            </a:r>
          </a:p>
          <a:p>
            <a:pPr algn="just" eaLnBrk="1" hangingPunct="1">
              <a:lnSpc>
                <a:spcPct val="110000"/>
              </a:lnSpc>
            </a:pPr>
            <a:r>
              <a:rPr lang="el-GR" altLang="el-GR" sz="2000"/>
              <a:t>  την εκτέλεση ιδιομορφικών ή δυναμικών αναλύσεων</a:t>
            </a:r>
          </a:p>
        </p:txBody>
      </p:sp>
      <p:sp>
        <p:nvSpPr>
          <p:cNvPr id="343052" name="Text Box 12"/>
          <p:cNvSpPr txBox="1">
            <a:spLocks noChangeArrowheads="1"/>
          </p:cNvSpPr>
          <p:nvPr/>
        </p:nvSpPr>
        <p:spPr bwMode="auto">
          <a:xfrm>
            <a:off x="395288" y="2949575"/>
            <a:ext cx="87137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Ο καθορισμός των μαζών στο φορέα γίνεται με κάποιες παραδοχές βάσει των αντισεισμικών κανονισμών</a:t>
            </a:r>
          </a:p>
        </p:txBody>
      </p:sp>
      <p:sp>
        <p:nvSpPr>
          <p:cNvPr id="343053" name="Text Box 13"/>
          <p:cNvSpPr txBox="1">
            <a:spLocks noChangeArrowheads="1"/>
          </p:cNvSpPr>
          <p:nvPr/>
        </p:nvSpPr>
        <p:spPr bwMode="auto">
          <a:xfrm>
            <a:off x="395288" y="3716338"/>
            <a:ext cx="87137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Βάση των παραδοχών αποτελεί η θεώρηση διαφραγματικής λειτουργίας </a:t>
            </a:r>
          </a:p>
          <a:p>
            <a:pPr algn="just" eaLnBrk="1" hangingPunct="1">
              <a:lnSpc>
                <a:spcPct val="110000"/>
              </a:lnSpc>
            </a:pPr>
            <a:r>
              <a:rPr lang="el-GR" altLang="el-GR" sz="2000"/>
              <a:t>  των πλακών στα επίπεδα των ορόφων</a:t>
            </a:r>
          </a:p>
        </p:txBody>
      </p:sp>
      <p:sp>
        <p:nvSpPr>
          <p:cNvPr id="343054" name="Text Box 14"/>
          <p:cNvSpPr txBox="1">
            <a:spLocks noChangeArrowheads="1"/>
          </p:cNvSpPr>
          <p:nvPr/>
        </p:nvSpPr>
        <p:spPr bwMode="auto">
          <a:xfrm>
            <a:off x="395288" y="4487863"/>
            <a:ext cx="87137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(α) μάζα συγκεντρωμένη στα επίπεδα των ορόφων</a:t>
            </a:r>
          </a:p>
        </p:txBody>
      </p:sp>
      <p:sp>
        <p:nvSpPr>
          <p:cNvPr id="343055" name="Text Box 15"/>
          <p:cNvSpPr txBox="1">
            <a:spLocks noChangeArrowheads="1"/>
          </p:cNvSpPr>
          <p:nvPr/>
        </p:nvSpPr>
        <p:spPr bwMode="auto">
          <a:xfrm>
            <a:off x="395288" y="4894263"/>
            <a:ext cx="87137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(β) μάζα συγκεντρωμένη στο κέντρο βάρους του ορόφου (εφόσον ισχύει η  </a:t>
            </a:r>
          </a:p>
          <a:p>
            <a:pPr algn="just" eaLnBrk="1" hangingPunct="1">
              <a:lnSpc>
                <a:spcPct val="110000"/>
              </a:lnSpc>
            </a:pPr>
            <a:r>
              <a:rPr lang="el-GR" altLang="el-GR" sz="2000"/>
              <a:t>     διαφραγματική λειτουργία) – προβλέπεται τυχηματική εκκεντρότητα</a:t>
            </a:r>
          </a:p>
        </p:txBody>
      </p:sp>
      <p:sp>
        <p:nvSpPr>
          <p:cNvPr id="343056" name="Text Box 16"/>
          <p:cNvSpPr txBox="1">
            <a:spLocks noChangeArrowheads="1"/>
          </p:cNvSpPr>
          <p:nvPr/>
        </p:nvSpPr>
        <p:spPr bwMode="auto">
          <a:xfrm>
            <a:off x="395288" y="5614988"/>
            <a:ext cx="87137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(γ) Ορίζονται οι μεταφορικές μάζες και η ροπή αδράνεια μάζας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3046"/>
                                        </p:tgtEl>
                                        <p:attrNameLst>
                                          <p:attrName>style.visibility</p:attrName>
                                        </p:attrNameLst>
                                      </p:cBhvr>
                                      <p:to>
                                        <p:strVal val="visible"/>
                                      </p:to>
                                    </p:set>
                                    <p:animEffect transition="in" filter="fade">
                                      <p:cBhvr>
                                        <p:cTn id="7" dur="500"/>
                                        <p:tgtEl>
                                          <p:spTgt spid="343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3051"/>
                                        </p:tgtEl>
                                        <p:attrNameLst>
                                          <p:attrName>style.visibility</p:attrName>
                                        </p:attrNameLst>
                                      </p:cBhvr>
                                      <p:to>
                                        <p:strVal val="visible"/>
                                      </p:to>
                                    </p:set>
                                    <p:animEffect transition="in" filter="fade">
                                      <p:cBhvr>
                                        <p:cTn id="12" dur="500"/>
                                        <p:tgtEl>
                                          <p:spTgt spid="3430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3052"/>
                                        </p:tgtEl>
                                        <p:attrNameLst>
                                          <p:attrName>style.visibility</p:attrName>
                                        </p:attrNameLst>
                                      </p:cBhvr>
                                      <p:to>
                                        <p:strVal val="visible"/>
                                      </p:to>
                                    </p:set>
                                    <p:animEffect transition="in" filter="fade">
                                      <p:cBhvr>
                                        <p:cTn id="15" dur="500"/>
                                        <p:tgtEl>
                                          <p:spTgt spid="343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3053"/>
                                        </p:tgtEl>
                                        <p:attrNameLst>
                                          <p:attrName>style.visibility</p:attrName>
                                        </p:attrNameLst>
                                      </p:cBhvr>
                                      <p:to>
                                        <p:strVal val="visible"/>
                                      </p:to>
                                    </p:set>
                                    <p:animEffect transition="in" filter="fade">
                                      <p:cBhvr>
                                        <p:cTn id="18" dur="500"/>
                                        <p:tgtEl>
                                          <p:spTgt spid="3430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3054"/>
                                        </p:tgtEl>
                                        <p:attrNameLst>
                                          <p:attrName>style.visibility</p:attrName>
                                        </p:attrNameLst>
                                      </p:cBhvr>
                                      <p:to>
                                        <p:strVal val="visible"/>
                                      </p:to>
                                    </p:set>
                                    <p:animEffect transition="in" filter="fade">
                                      <p:cBhvr>
                                        <p:cTn id="23" dur="500"/>
                                        <p:tgtEl>
                                          <p:spTgt spid="3430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3055"/>
                                        </p:tgtEl>
                                        <p:attrNameLst>
                                          <p:attrName>style.visibility</p:attrName>
                                        </p:attrNameLst>
                                      </p:cBhvr>
                                      <p:to>
                                        <p:strVal val="visible"/>
                                      </p:to>
                                    </p:set>
                                    <p:animEffect transition="in" filter="fade">
                                      <p:cBhvr>
                                        <p:cTn id="28" dur="500"/>
                                        <p:tgtEl>
                                          <p:spTgt spid="3430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3056"/>
                                        </p:tgtEl>
                                        <p:attrNameLst>
                                          <p:attrName>style.visibility</p:attrName>
                                        </p:attrNameLst>
                                      </p:cBhvr>
                                      <p:to>
                                        <p:strVal val="visible"/>
                                      </p:to>
                                    </p:set>
                                    <p:animEffect transition="in" filter="fade">
                                      <p:cBhvr>
                                        <p:cTn id="33" dur="500"/>
                                        <p:tgtEl>
                                          <p:spTgt spid="343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6" grpId="0"/>
      <p:bldP spid="343051" grpId="0"/>
      <p:bldP spid="343052" grpId="0"/>
      <p:bldP spid="343053" grpId="0"/>
      <p:bldP spid="343054" grpId="0"/>
      <p:bldP spid="343055" grpId="0"/>
      <p:bldP spid="34305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69635"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Ειδικά Θέματα Προσομοίωσης</a:t>
            </a:r>
            <a:endParaRPr lang="el-GR" altLang="el-GR" sz="2000" i="1" u="sng"/>
          </a:p>
        </p:txBody>
      </p:sp>
      <p:sp>
        <p:nvSpPr>
          <p:cNvPr id="696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44069" name="Text Box 5"/>
          <p:cNvSpPr txBox="1">
            <a:spLocks noChangeArrowheads="1"/>
          </p:cNvSpPr>
          <p:nvPr/>
        </p:nvSpPr>
        <p:spPr bwMode="auto">
          <a:xfrm>
            <a:off x="250825" y="1701800"/>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Υπολογισμός ροπής αδράνειας μάζας σε ορθογωνική κάτοψη</a:t>
            </a:r>
            <a:endParaRPr lang="el-GR" altLang="el-GR"/>
          </a:p>
        </p:txBody>
      </p:sp>
      <p:sp>
        <p:nvSpPr>
          <p:cNvPr id="344070" name="Text Box 6"/>
          <p:cNvSpPr txBox="1">
            <a:spLocks noChangeArrowheads="1"/>
          </p:cNvSpPr>
          <p:nvPr/>
        </p:nvSpPr>
        <p:spPr bwMode="auto">
          <a:xfrm>
            <a:off x="395288" y="2759075"/>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μ (</a:t>
            </a:r>
            <a:r>
              <a:rPr lang="en-US" altLang="el-GR" sz="2000"/>
              <a:t>t/m</a:t>
            </a:r>
            <a:r>
              <a:rPr lang="el-GR" altLang="el-GR" sz="2000"/>
              <a:t>²): η κατανεμημένη μάζα του ορόφου στο επίπεδο της κάτοψης</a:t>
            </a:r>
          </a:p>
        </p:txBody>
      </p:sp>
      <p:graphicFrame>
        <p:nvGraphicFramePr>
          <p:cNvPr id="344076" name="Object 12"/>
          <p:cNvGraphicFramePr>
            <a:graphicFrameLocks noChangeAspect="1"/>
          </p:cNvGraphicFramePr>
          <p:nvPr/>
        </p:nvGraphicFramePr>
        <p:xfrm>
          <a:off x="3059113" y="2276475"/>
          <a:ext cx="1584325" cy="400050"/>
        </p:xfrm>
        <a:graphic>
          <a:graphicData uri="http://schemas.openxmlformats.org/presentationml/2006/ole">
            <mc:AlternateContent xmlns:mc="http://schemas.openxmlformats.org/markup-compatibility/2006">
              <mc:Choice xmlns:v="urn:schemas-microsoft-com:vml" Requires="v">
                <p:oleObj spid="_x0000_s69778" name="Equation" r:id="rId3" imgW="939392" imgH="241195" progId="Equation.DSMT4">
                  <p:embed/>
                </p:oleObj>
              </mc:Choice>
              <mc:Fallback>
                <p:oleObj name="Equation" r:id="rId3" imgW="939392" imgH="241195"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276475"/>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4078" name="Text Box 14"/>
          <p:cNvSpPr txBox="1">
            <a:spLocks noChangeArrowheads="1"/>
          </p:cNvSpPr>
          <p:nvPr/>
        </p:nvSpPr>
        <p:spPr bwMode="auto">
          <a:xfrm>
            <a:off x="395288" y="3213100"/>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Ι</a:t>
            </a:r>
            <a:r>
              <a:rPr lang="en-US" altLang="el-GR" sz="2000" baseline="-25000"/>
              <a:t>X</a:t>
            </a:r>
            <a:r>
              <a:rPr lang="en-US" altLang="el-GR" sz="2000"/>
              <a:t> - I</a:t>
            </a:r>
            <a:r>
              <a:rPr lang="en-US" altLang="el-GR" sz="2000" baseline="-25000"/>
              <a:t>y</a:t>
            </a:r>
            <a:r>
              <a:rPr lang="el-GR" altLang="el-GR" sz="2000"/>
              <a:t> : οι ροπές αδράνειας της ορθογωνικής κάτοψης γύρω από άξονες Χ - Υ</a:t>
            </a:r>
          </a:p>
        </p:txBody>
      </p:sp>
      <p:grpSp>
        <p:nvGrpSpPr>
          <p:cNvPr id="2" name="Group 148"/>
          <p:cNvGrpSpPr>
            <a:grpSpLocks/>
          </p:cNvGrpSpPr>
          <p:nvPr/>
        </p:nvGrpSpPr>
        <p:grpSpPr bwMode="auto">
          <a:xfrm>
            <a:off x="755650" y="4076700"/>
            <a:ext cx="2879725" cy="2305050"/>
            <a:chOff x="476" y="2568"/>
            <a:chExt cx="1814" cy="1452"/>
          </a:xfrm>
        </p:grpSpPr>
        <p:sp>
          <p:nvSpPr>
            <p:cNvPr id="69647" name="Rectangle 15"/>
            <p:cNvSpPr>
              <a:spLocks noChangeArrowheads="1"/>
            </p:cNvSpPr>
            <p:nvPr/>
          </p:nvSpPr>
          <p:spPr bwMode="auto">
            <a:xfrm>
              <a:off x="476" y="2568"/>
              <a:ext cx="1814" cy="145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48" name="Oval 16"/>
            <p:cNvSpPr>
              <a:spLocks noChangeArrowheads="1"/>
            </p:cNvSpPr>
            <p:nvPr/>
          </p:nvSpPr>
          <p:spPr bwMode="auto">
            <a:xfrm>
              <a:off x="521"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49" name="Oval 17"/>
            <p:cNvSpPr>
              <a:spLocks noChangeArrowheads="1"/>
            </p:cNvSpPr>
            <p:nvPr/>
          </p:nvSpPr>
          <p:spPr bwMode="auto">
            <a:xfrm>
              <a:off x="657"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50" name="Oval 18"/>
            <p:cNvSpPr>
              <a:spLocks noChangeArrowheads="1"/>
            </p:cNvSpPr>
            <p:nvPr/>
          </p:nvSpPr>
          <p:spPr bwMode="auto">
            <a:xfrm>
              <a:off x="793"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51" name="Oval 19"/>
            <p:cNvSpPr>
              <a:spLocks noChangeArrowheads="1"/>
            </p:cNvSpPr>
            <p:nvPr/>
          </p:nvSpPr>
          <p:spPr bwMode="auto">
            <a:xfrm>
              <a:off x="929"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52" name="Oval 20"/>
            <p:cNvSpPr>
              <a:spLocks noChangeArrowheads="1"/>
            </p:cNvSpPr>
            <p:nvPr/>
          </p:nvSpPr>
          <p:spPr bwMode="auto">
            <a:xfrm>
              <a:off x="1065"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53" name="Oval 21"/>
            <p:cNvSpPr>
              <a:spLocks noChangeArrowheads="1"/>
            </p:cNvSpPr>
            <p:nvPr/>
          </p:nvSpPr>
          <p:spPr bwMode="auto">
            <a:xfrm>
              <a:off x="1201"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54" name="Oval 22"/>
            <p:cNvSpPr>
              <a:spLocks noChangeArrowheads="1"/>
            </p:cNvSpPr>
            <p:nvPr/>
          </p:nvSpPr>
          <p:spPr bwMode="auto">
            <a:xfrm>
              <a:off x="1337"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55" name="Oval 23"/>
            <p:cNvSpPr>
              <a:spLocks noChangeArrowheads="1"/>
            </p:cNvSpPr>
            <p:nvPr/>
          </p:nvSpPr>
          <p:spPr bwMode="auto">
            <a:xfrm>
              <a:off x="1473"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56" name="Oval 24"/>
            <p:cNvSpPr>
              <a:spLocks noChangeArrowheads="1"/>
            </p:cNvSpPr>
            <p:nvPr/>
          </p:nvSpPr>
          <p:spPr bwMode="auto">
            <a:xfrm>
              <a:off x="1609"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57" name="Oval 25"/>
            <p:cNvSpPr>
              <a:spLocks noChangeArrowheads="1"/>
            </p:cNvSpPr>
            <p:nvPr/>
          </p:nvSpPr>
          <p:spPr bwMode="auto">
            <a:xfrm>
              <a:off x="1745"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58" name="Oval 26"/>
            <p:cNvSpPr>
              <a:spLocks noChangeArrowheads="1"/>
            </p:cNvSpPr>
            <p:nvPr/>
          </p:nvSpPr>
          <p:spPr bwMode="auto">
            <a:xfrm>
              <a:off x="1881"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59" name="Oval 27"/>
            <p:cNvSpPr>
              <a:spLocks noChangeArrowheads="1"/>
            </p:cNvSpPr>
            <p:nvPr/>
          </p:nvSpPr>
          <p:spPr bwMode="auto">
            <a:xfrm>
              <a:off x="2017"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60" name="Oval 28"/>
            <p:cNvSpPr>
              <a:spLocks noChangeArrowheads="1"/>
            </p:cNvSpPr>
            <p:nvPr/>
          </p:nvSpPr>
          <p:spPr bwMode="auto">
            <a:xfrm>
              <a:off x="2153" y="265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61" name="Oval 29"/>
            <p:cNvSpPr>
              <a:spLocks noChangeArrowheads="1"/>
            </p:cNvSpPr>
            <p:nvPr/>
          </p:nvSpPr>
          <p:spPr bwMode="auto">
            <a:xfrm>
              <a:off x="521"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62" name="Oval 30"/>
            <p:cNvSpPr>
              <a:spLocks noChangeArrowheads="1"/>
            </p:cNvSpPr>
            <p:nvPr/>
          </p:nvSpPr>
          <p:spPr bwMode="auto">
            <a:xfrm>
              <a:off x="657"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63" name="Oval 31"/>
            <p:cNvSpPr>
              <a:spLocks noChangeArrowheads="1"/>
            </p:cNvSpPr>
            <p:nvPr/>
          </p:nvSpPr>
          <p:spPr bwMode="auto">
            <a:xfrm>
              <a:off x="793"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64" name="Oval 32"/>
            <p:cNvSpPr>
              <a:spLocks noChangeArrowheads="1"/>
            </p:cNvSpPr>
            <p:nvPr/>
          </p:nvSpPr>
          <p:spPr bwMode="auto">
            <a:xfrm>
              <a:off x="929"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65" name="Oval 33"/>
            <p:cNvSpPr>
              <a:spLocks noChangeArrowheads="1"/>
            </p:cNvSpPr>
            <p:nvPr/>
          </p:nvSpPr>
          <p:spPr bwMode="auto">
            <a:xfrm>
              <a:off x="1065"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66" name="Oval 34"/>
            <p:cNvSpPr>
              <a:spLocks noChangeArrowheads="1"/>
            </p:cNvSpPr>
            <p:nvPr/>
          </p:nvSpPr>
          <p:spPr bwMode="auto">
            <a:xfrm>
              <a:off x="1201"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67" name="Oval 35"/>
            <p:cNvSpPr>
              <a:spLocks noChangeArrowheads="1"/>
            </p:cNvSpPr>
            <p:nvPr/>
          </p:nvSpPr>
          <p:spPr bwMode="auto">
            <a:xfrm>
              <a:off x="1337"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68" name="Oval 36"/>
            <p:cNvSpPr>
              <a:spLocks noChangeArrowheads="1"/>
            </p:cNvSpPr>
            <p:nvPr/>
          </p:nvSpPr>
          <p:spPr bwMode="auto">
            <a:xfrm>
              <a:off x="1473"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69" name="Oval 37"/>
            <p:cNvSpPr>
              <a:spLocks noChangeArrowheads="1"/>
            </p:cNvSpPr>
            <p:nvPr/>
          </p:nvSpPr>
          <p:spPr bwMode="auto">
            <a:xfrm>
              <a:off x="1609"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70" name="Oval 38"/>
            <p:cNvSpPr>
              <a:spLocks noChangeArrowheads="1"/>
            </p:cNvSpPr>
            <p:nvPr/>
          </p:nvSpPr>
          <p:spPr bwMode="auto">
            <a:xfrm>
              <a:off x="1745"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71" name="Oval 39"/>
            <p:cNvSpPr>
              <a:spLocks noChangeArrowheads="1"/>
            </p:cNvSpPr>
            <p:nvPr/>
          </p:nvSpPr>
          <p:spPr bwMode="auto">
            <a:xfrm>
              <a:off x="1881"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72" name="Oval 40"/>
            <p:cNvSpPr>
              <a:spLocks noChangeArrowheads="1"/>
            </p:cNvSpPr>
            <p:nvPr/>
          </p:nvSpPr>
          <p:spPr bwMode="auto">
            <a:xfrm>
              <a:off x="2017"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73" name="Oval 41"/>
            <p:cNvSpPr>
              <a:spLocks noChangeArrowheads="1"/>
            </p:cNvSpPr>
            <p:nvPr/>
          </p:nvSpPr>
          <p:spPr bwMode="auto">
            <a:xfrm>
              <a:off x="2153" y="279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74" name="Oval 42"/>
            <p:cNvSpPr>
              <a:spLocks noChangeArrowheads="1"/>
            </p:cNvSpPr>
            <p:nvPr/>
          </p:nvSpPr>
          <p:spPr bwMode="auto">
            <a:xfrm>
              <a:off x="521"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75" name="Oval 43"/>
            <p:cNvSpPr>
              <a:spLocks noChangeArrowheads="1"/>
            </p:cNvSpPr>
            <p:nvPr/>
          </p:nvSpPr>
          <p:spPr bwMode="auto">
            <a:xfrm>
              <a:off x="657"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76" name="Oval 44"/>
            <p:cNvSpPr>
              <a:spLocks noChangeArrowheads="1"/>
            </p:cNvSpPr>
            <p:nvPr/>
          </p:nvSpPr>
          <p:spPr bwMode="auto">
            <a:xfrm>
              <a:off x="793"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77" name="Oval 45"/>
            <p:cNvSpPr>
              <a:spLocks noChangeArrowheads="1"/>
            </p:cNvSpPr>
            <p:nvPr/>
          </p:nvSpPr>
          <p:spPr bwMode="auto">
            <a:xfrm>
              <a:off x="929"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78" name="Oval 46"/>
            <p:cNvSpPr>
              <a:spLocks noChangeArrowheads="1"/>
            </p:cNvSpPr>
            <p:nvPr/>
          </p:nvSpPr>
          <p:spPr bwMode="auto">
            <a:xfrm>
              <a:off x="1065"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79" name="Oval 47"/>
            <p:cNvSpPr>
              <a:spLocks noChangeArrowheads="1"/>
            </p:cNvSpPr>
            <p:nvPr/>
          </p:nvSpPr>
          <p:spPr bwMode="auto">
            <a:xfrm>
              <a:off x="1201"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80" name="Oval 48"/>
            <p:cNvSpPr>
              <a:spLocks noChangeArrowheads="1"/>
            </p:cNvSpPr>
            <p:nvPr/>
          </p:nvSpPr>
          <p:spPr bwMode="auto">
            <a:xfrm>
              <a:off x="1337"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81" name="Oval 49"/>
            <p:cNvSpPr>
              <a:spLocks noChangeArrowheads="1"/>
            </p:cNvSpPr>
            <p:nvPr/>
          </p:nvSpPr>
          <p:spPr bwMode="auto">
            <a:xfrm>
              <a:off x="1473"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82" name="Oval 50"/>
            <p:cNvSpPr>
              <a:spLocks noChangeArrowheads="1"/>
            </p:cNvSpPr>
            <p:nvPr/>
          </p:nvSpPr>
          <p:spPr bwMode="auto">
            <a:xfrm>
              <a:off x="1609"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83" name="Oval 51"/>
            <p:cNvSpPr>
              <a:spLocks noChangeArrowheads="1"/>
            </p:cNvSpPr>
            <p:nvPr/>
          </p:nvSpPr>
          <p:spPr bwMode="auto">
            <a:xfrm>
              <a:off x="1745"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84" name="Oval 52"/>
            <p:cNvSpPr>
              <a:spLocks noChangeArrowheads="1"/>
            </p:cNvSpPr>
            <p:nvPr/>
          </p:nvSpPr>
          <p:spPr bwMode="auto">
            <a:xfrm>
              <a:off x="1881"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85" name="Oval 53"/>
            <p:cNvSpPr>
              <a:spLocks noChangeArrowheads="1"/>
            </p:cNvSpPr>
            <p:nvPr/>
          </p:nvSpPr>
          <p:spPr bwMode="auto">
            <a:xfrm>
              <a:off x="2017"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86" name="Oval 54"/>
            <p:cNvSpPr>
              <a:spLocks noChangeArrowheads="1"/>
            </p:cNvSpPr>
            <p:nvPr/>
          </p:nvSpPr>
          <p:spPr bwMode="auto">
            <a:xfrm>
              <a:off x="2153" y="293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87" name="Oval 55"/>
            <p:cNvSpPr>
              <a:spLocks noChangeArrowheads="1"/>
            </p:cNvSpPr>
            <p:nvPr/>
          </p:nvSpPr>
          <p:spPr bwMode="auto">
            <a:xfrm>
              <a:off x="521"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88" name="Oval 56"/>
            <p:cNvSpPr>
              <a:spLocks noChangeArrowheads="1"/>
            </p:cNvSpPr>
            <p:nvPr/>
          </p:nvSpPr>
          <p:spPr bwMode="auto">
            <a:xfrm>
              <a:off x="657"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89" name="Oval 57"/>
            <p:cNvSpPr>
              <a:spLocks noChangeArrowheads="1"/>
            </p:cNvSpPr>
            <p:nvPr/>
          </p:nvSpPr>
          <p:spPr bwMode="auto">
            <a:xfrm>
              <a:off x="793"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90" name="Oval 58"/>
            <p:cNvSpPr>
              <a:spLocks noChangeArrowheads="1"/>
            </p:cNvSpPr>
            <p:nvPr/>
          </p:nvSpPr>
          <p:spPr bwMode="auto">
            <a:xfrm>
              <a:off x="929"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91" name="Oval 59"/>
            <p:cNvSpPr>
              <a:spLocks noChangeArrowheads="1"/>
            </p:cNvSpPr>
            <p:nvPr/>
          </p:nvSpPr>
          <p:spPr bwMode="auto">
            <a:xfrm>
              <a:off x="1065"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92" name="Oval 60"/>
            <p:cNvSpPr>
              <a:spLocks noChangeArrowheads="1"/>
            </p:cNvSpPr>
            <p:nvPr/>
          </p:nvSpPr>
          <p:spPr bwMode="auto">
            <a:xfrm>
              <a:off x="1201"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93" name="Oval 61"/>
            <p:cNvSpPr>
              <a:spLocks noChangeArrowheads="1"/>
            </p:cNvSpPr>
            <p:nvPr/>
          </p:nvSpPr>
          <p:spPr bwMode="auto">
            <a:xfrm>
              <a:off x="1337"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94" name="Oval 62"/>
            <p:cNvSpPr>
              <a:spLocks noChangeArrowheads="1"/>
            </p:cNvSpPr>
            <p:nvPr/>
          </p:nvSpPr>
          <p:spPr bwMode="auto">
            <a:xfrm>
              <a:off x="1473"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95" name="Oval 63"/>
            <p:cNvSpPr>
              <a:spLocks noChangeArrowheads="1"/>
            </p:cNvSpPr>
            <p:nvPr/>
          </p:nvSpPr>
          <p:spPr bwMode="auto">
            <a:xfrm>
              <a:off x="1609"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96" name="Oval 64"/>
            <p:cNvSpPr>
              <a:spLocks noChangeArrowheads="1"/>
            </p:cNvSpPr>
            <p:nvPr/>
          </p:nvSpPr>
          <p:spPr bwMode="auto">
            <a:xfrm>
              <a:off x="1745"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97" name="Oval 65"/>
            <p:cNvSpPr>
              <a:spLocks noChangeArrowheads="1"/>
            </p:cNvSpPr>
            <p:nvPr/>
          </p:nvSpPr>
          <p:spPr bwMode="auto">
            <a:xfrm>
              <a:off x="1881"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98" name="Oval 66"/>
            <p:cNvSpPr>
              <a:spLocks noChangeArrowheads="1"/>
            </p:cNvSpPr>
            <p:nvPr/>
          </p:nvSpPr>
          <p:spPr bwMode="auto">
            <a:xfrm>
              <a:off x="2017"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699" name="Oval 67"/>
            <p:cNvSpPr>
              <a:spLocks noChangeArrowheads="1"/>
            </p:cNvSpPr>
            <p:nvPr/>
          </p:nvSpPr>
          <p:spPr bwMode="auto">
            <a:xfrm>
              <a:off x="2153" y="306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00" name="Oval 68"/>
            <p:cNvSpPr>
              <a:spLocks noChangeArrowheads="1"/>
            </p:cNvSpPr>
            <p:nvPr/>
          </p:nvSpPr>
          <p:spPr bwMode="auto">
            <a:xfrm>
              <a:off x="521"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01" name="Oval 69"/>
            <p:cNvSpPr>
              <a:spLocks noChangeArrowheads="1"/>
            </p:cNvSpPr>
            <p:nvPr/>
          </p:nvSpPr>
          <p:spPr bwMode="auto">
            <a:xfrm>
              <a:off x="657"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02" name="Oval 70"/>
            <p:cNvSpPr>
              <a:spLocks noChangeArrowheads="1"/>
            </p:cNvSpPr>
            <p:nvPr/>
          </p:nvSpPr>
          <p:spPr bwMode="auto">
            <a:xfrm>
              <a:off x="793"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03" name="Oval 71"/>
            <p:cNvSpPr>
              <a:spLocks noChangeArrowheads="1"/>
            </p:cNvSpPr>
            <p:nvPr/>
          </p:nvSpPr>
          <p:spPr bwMode="auto">
            <a:xfrm>
              <a:off x="929"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04" name="Oval 72"/>
            <p:cNvSpPr>
              <a:spLocks noChangeArrowheads="1"/>
            </p:cNvSpPr>
            <p:nvPr/>
          </p:nvSpPr>
          <p:spPr bwMode="auto">
            <a:xfrm>
              <a:off x="1065"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05" name="Oval 73"/>
            <p:cNvSpPr>
              <a:spLocks noChangeArrowheads="1"/>
            </p:cNvSpPr>
            <p:nvPr/>
          </p:nvSpPr>
          <p:spPr bwMode="auto">
            <a:xfrm>
              <a:off x="1201"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06" name="Oval 74"/>
            <p:cNvSpPr>
              <a:spLocks noChangeArrowheads="1"/>
            </p:cNvSpPr>
            <p:nvPr/>
          </p:nvSpPr>
          <p:spPr bwMode="auto">
            <a:xfrm>
              <a:off x="1337"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07" name="Oval 75"/>
            <p:cNvSpPr>
              <a:spLocks noChangeArrowheads="1"/>
            </p:cNvSpPr>
            <p:nvPr/>
          </p:nvSpPr>
          <p:spPr bwMode="auto">
            <a:xfrm>
              <a:off x="1473"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08" name="Oval 76"/>
            <p:cNvSpPr>
              <a:spLocks noChangeArrowheads="1"/>
            </p:cNvSpPr>
            <p:nvPr/>
          </p:nvSpPr>
          <p:spPr bwMode="auto">
            <a:xfrm>
              <a:off x="1609"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09" name="Oval 77"/>
            <p:cNvSpPr>
              <a:spLocks noChangeArrowheads="1"/>
            </p:cNvSpPr>
            <p:nvPr/>
          </p:nvSpPr>
          <p:spPr bwMode="auto">
            <a:xfrm>
              <a:off x="1745"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10" name="Oval 78"/>
            <p:cNvSpPr>
              <a:spLocks noChangeArrowheads="1"/>
            </p:cNvSpPr>
            <p:nvPr/>
          </p:nvSpPr>
          <p:spPr bwMode="auto">
            <a:xfrm>
              <a:off x="1881"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11" name="Oval 79"/>
            <p:cNvSpPr>
              <a:spLocks noChangeArrowheads="1"/>
            </p:cNvSpPr>
            <p:nvPr/>
          </p:nvSpPr>
          <p:spPr bwMode="auto">
            <a:xfrm>
              <a:off x="2017"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12" name="Oval 80"/>
            <p:cNvSpPr>
              <a:spLocks noChangeArrowheads="1"/>
            </p:cNvSpPr>
            <p:nvPr/>
          </p:nvSpPr>
          <p:spPr bwMode="auto">
            <a:xfrm>
              <a:off x="2153" y="320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13" name="Oval 81"/>
            <p:cNvSpPr>
              <a:spLocks noChangeArrowheads="1"/>
            </p:cNvSpPr>
            <p:nvPr/>
          </p:nvSpPr>
          <p:spPr bwMode="auto">
            <a:xfrm>
              <a:off x="521"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14" name="Oval 82"/>
            <p:cNvSpPr>
              <a:spLocks noChangeArrowheads="1"/>
            </p:cNvSpPr>
            <p:nvPr/>
          </p:nvSpPr>
          <p:spPr bwMode="auto">
            <a:xfrm>
              <a:off x="657"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15" name="Oval 83"/>
            <p:cNvSpPr>
              <a:spLocks noChangeArrowheads="1"/>
            </p:cNvSpPr>
            <p:nvPr/>
          </p:nvSpPr>
          <p:spPr bwMode="auto">
            <a:xfrm>
              <a:off x="793"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16" name="Oval 84"/>
            <p:cNvSpPr>
              <a:spLocks noChangeArrowheads="1"/>
            </p:cNvSpPr>
            <p:nvPr/>
          </p:nvSpPr>
          <p:spPr bwMode="auto">
            <a:xfrm>
              <a:off x="929"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17" name="Oval 85"/>
            <p:cNvSpPr>
              <a:spLocks noChangeArrowheads="1"/>
            </p:cNvSpPr>
            <p:nvPr/>
          </p:nvSpPr>
          <p:spPr bwMode="auto">
            <a:xfrm>
              <a:off x="1065"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18" name="Oval 86"/>
            <p:cNvSpPr>
              <a:spLocks noChangeArrowheads="1"/>
            </p:cNvSpPr>
            <p:nvPr/>
          </p:nvSpPr>
          <p:spPr bwMode="auto">
            <a:xfrm>
              <a:off x="1201"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19" name="Oval 87"/>
            <p:cNvSpPr>
              <a:spLocks noChangeArrowheads="1"/>
            </p:cNvSpPr>
            <p:nvPr/>
          </p:nvSpPr>
          <p:spPr bwMode="auto">
            <a:xfrm>
              <a:off x="1337"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20" name="Oval 88"/>
            <p:cNvSpPr>
              <a:spLocks noChangeArrowheads="1"/>
            </p:cNvSpPr>
            <p:nvPr/>
          </p:nvSpPr>
          <p:spPr bwMode="auto">
            <a:xfrm>
              <a:off x="1473"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21" name="Oval 89"/>
            <p:cNvSpPr>
              <a:spLocks noChangeArrowheads="1"/>
            </p:cNvSpPr>
            <p:nvPr/>
          </p:nvSpPr>
          <p:spPr bwMode="auto">
            <a:xfrm>
              <a:off x="1609"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22" name="Oval 90"/>
            <p:cNvSpPr>
              <a:spLocks noChangeArrowheads="1"/>
            </p:cNvSpPr>
            <p:nvPr/>
          </p:nvSpPr>
          <p:spPr bwMode="auto">
            <a:xfrm>
              <a:off x="1745"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23" name="Oval 91"/>
            <p:cNvSpPr>
              <a:spLocks noChangeArrowheads="1"/>
            </p:cNvSpPr>
            <p:nvPr/>
          </p:nvSpPr>
          <p:spPr bwMode="auto">
            <a:xfrm>
              <a:off x="1881"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24" name="Oval 92"/>
            <p:cNvSpPr>
              <a:spLocks noChangeArrowheads="1"/>
            </p:cNvSpPr>
            <p:nvPr/>
          </p:nvSpPr>
          <p:spPr bwMode="auto">
            <a:xfrm>
              <a:off x="2017"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25" name="Oval 93"/>
            <p:cNvSpPr>
              <a:spLocks noChangeArrowheads="1"/>
            </p:cNvSpPr>
            <p:nvPr/>
          </p:nvSpPr>
          <p:spPr bwMode="auto">
            <a:xfrm>
              <a:off x="2153" y="3338"/>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26" name="Oval 94"/>
            <p:cNvSpPr>
              <a:spLocks noChangeArrowheads="1"/>
            </p:cNvSpPr>
            <p:nvPr/>
          </p:nvSpPr>
          <p:spPr bwMode="auto">
            <a:xfrm>
              <a:off x="521"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27" name="Oval 95"/>
            <p:cNvSpPr>
              <a:spLocks noChangeArrowheads="1"/>
            </p:cNvSpPr>
            <p:nvPr/>
          </p:nvSpPr>
          <p:spPr bwMode="auto">
            <a:xfrm>
              <a:off x="657"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28" name="Oval 96"/>
            <p:cNvSpPr>
              <a:spLocks noChangeArrowheads="1"/>
            </p:cNvSpPr>
            <p:nvPr/>
          </p:nvSpPr>
          <p:spPr bwMode="auto">
            <a:xfrm>
              <a:off x="793"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29" name="Oval 97"/>
            <p:cNvSpPr>
              <a:spLocks noChangeArrowheads="1"/>
            </p:cNvSpPr>
            <p:nvPr/>
          </p:nvSpPr>
          <p:spPr bwMode="auto">
            <a:xfrm>
              <a:off x="929"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30" name="Oval 98"/>
            <p:cNvSpPr>
              <a:spLocks noChangeArrowheads="1"/>
            </p:cNvSpPr>
            <p:nvPr/>
          </p:nvSpPr>
          <p:spPr bwMode="auto">
            <a:xfrm>
              <a:off x="1065"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31" name="Oval 99"/>
            <p:cNvSpPr>
              <a:spLocks noChangeArrowheads="1"/>
            </p:cNvSpPr>
            <p:nvPr/>
          </p:nvSpPr>
          <p:spPr bwMode="auto">
            <a:xfrm>
              <a:off x="1201"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32" name="Oval 100"/>
            <p:cNvSpPr>
              <a:spLocks noChangeArrowheads="1"/>
            </p:cNvSpPr>
            <p:nvPr/>
          </p:nvSpPr>
          <p:spPr bwMode="auto">
            <a:xfrm>
              <a:off x="1337"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33" name="Oval 101"/>
            <p:cNvSpPr>
              <a:spLocks noChangeArrowheads="1"/>
            </p:cNvSpPr>
            <p:nvPr/>
          </p:nvSpPr>
          <p:spPr bwMode="auto">
            <a:xfrm>
              <a:off x="1473"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34" name="Oval 102"/>
            <p:cNvSpPr>
              <a:spLocks noChangeArrowheads="1"/>
            </p:cNvSpPr>
            <p:nvPr/>
          </p:nvSpPr>
          <p:spPr bwMode="auto">
            <a:xfrm>
              <a:off x="1609"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35" name="Oval 103"/>
            <p:cNvSpPr>
              <a:spLocks noChangeArrowheads="1"/>
            </p:cNvSpPr>
            <p:nvPr/>
          </p:nvSpPr>
          <p:spPr bwMode="auto">
            <a:xfrm>
              <a:off x="1745"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36" name="Oval 104"/>
            <p:cNvSpPr>
              <a:spLocks noChangeArrowheads="1"/>
            </p:cNvSpPr>
            <p:nvPr/>
          </p:nvSpPr>
          <p:spPr bwMode="auto">
            <a:xfrm>
              <a:off x="1881"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37" name="Oval 105"/>
            <p:cNvSpPr>
              <a:spLocks noChangeArrowheads="1"/>
            </p:cNvSpPr>
            <p:nvPr/>
          </p:nvSpPr>
          <p:spPr bwMode="auto">
            <a:xfrm>
              <a:off x="2017"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38" name="Oval 106"/>
            <p:cNvSpPr>
              <a:spLocks noChangeArrowheads="1"/>
            </p:cNvSpPr>
            <p:nvPr/>
          </p:nvSpPr>
          <p:spPr bwMode="auto">
            <a:xfrm>
              <a:off x="2153" y="3474"/>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39" name="Oval 107"/>
            <p:cNvSpPr>
              <a:spLocks noChangeArrowheads="1"/>
            </p:cNvSpPr>
            <p:nvPr/>
          </p:nvSpPr>
          <p:spPr bwMode="auto">
            <a:xfrm>
              <a:off x="521"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40" name="Oval 108"/>
            <p:cNvSpPr>
              <a:spLocks noChangeArrowheads="1"/>
            </p:cNvSpPr>
            <p:nvPr/>
          </p:nvSpPr>
          <p:spPr bwMode="auto">
            <a:xfrm>
              <a:off x="657"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41" name="Oval 109"/>
            <p:cNvSpPr>
              <a:spLocks noChangeArrowheads="1"/>
            </p:cNvSpPr>
            <p:nvPr/>
          </p:nvSpPr>
          <p:spPr bwMode="auto">
            <a:xfrm>
              <a:off x="793"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42" name="Oval 110"/>
            <p:cNvSpPr>
              <a:spLocks noChangeArrowheads="1"/>
            </p:cNvSpPr>
            <p:nvPr/>
          </p:nvSpPr>
          <p:spPr bwMode="auto">
            <a:xfrm>
              <a:off x="929"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43" name="Oval 111"/>
            <p:cNvSpPr>
              <a:spLocks noChangeArrowheads="1"/>
            </p:cNvSpPr>
            <p:nvPr/>
          </p:nvSpPr>
          <p:spPr bwMode="auto">
            <a:xfrm>
              <a:off x="1065"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44" name="Oval 112"/>
            <p:cNvSpPr>
              <a:spLocks noChangeArrowheads="1"/>
            </p:cNvSpPr>
            <p:nvPr/>
          </p:nvSpPr>
          <p:spPr bwMode="auto">
            <a:xfrm>
              <a:off x="1201"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45" name="Oval 113"/>
            <p:cNvSpPr>
              <a:spLocks noChangeArrowheads="1"/>
            </p:cNvSpPr>
            <p:nvPr/>
          </p:nvSpPr>
          <p:spPr bwMode="auto">
            <a:xfrm>
              <a:off x="1337"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46" name="Oval 114"/>
            <p:cNvSpPr>
              <a:spLocks noChangeArrowheads="1"/>
            </p:cNvSpPr>
            <p:nvPr/>
          </p:nvSpPr>
          <p:spPr bwMode="auto">
            <a:xfrm>
              <a:off x="1473"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47" name="Oval 115"/>
            <p:cNvSpPr>
              <a:spLocks noChangeArrowheads="1"/>
            </p:cNvSpPr>
            <p:nvPr/>
          </p:nvSpPr>
          <p:spPr bwMode="auto">
            <a:xfrm>
              <a:off x="1609"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48" name="Oval 116"/>
            <p:cNvSpPr>
              <a:spLocks noChangeArrowheads="1"/>
            </p:cNvSpPr>
            <p:nvPr/>
          </p:nvSpPr>
          <p:spPr bwMode="auto">
            <a:xfrm>
              <a:off x="1745"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49" name="Oval 117"/>
            <p:cNvSpPr>
              <a:spLocks noChangeArrowheads="1"/>
            </p:cNvSpPr>
            <p:nvPr/>
          </p:nvSpPr>
          <p:spPr bwMode="auto">
            <a:xfrm>
              <a:off x="1881"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50" name="Oval 118"/>
            <p:cNvSpPr>
              <a:spLocks noChangeArrowheads="1"/>
            </p:cNvSpPr>
            <p:nvPr/>
          </p:nvSpPr>
          <p:spPr bwMode="auto">
            <a:xfrm>
              <a:off x="2017"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51" name="Oval 119"/>
            <p:cNvSpPr>
              <a:spLocks noChangeArrowheads="1"/>
            </p:cNvSpPr>
            <p:nvPr/>
          </p:nvSpPr>
          <p:spPr bwMode="auto">
            <a:xfrm>
              <a:off x="2153" y="3610"/>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52" name="Oval 120"/>
            <p:cNvSpPr>
              <a:spLocks noChangeArrowheads="1"/>
            </p:cNvSpPr>
            <p:nvPr/>
          </p:nvSpPr>
          <p:spPr bwMode="auto">
            <a:xfrm>
              <a:off x="521"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53" name="Oval 121"/>
            <p:cNvSpPr>
              <a:spLocks noChangeArrowheads="1"/>
            </p:cNvSpPr>
            <p:nvPr/>
          </p:nvSpPr>
          <p:spPr bwMode="auto">
            <a:xfrm>
              <a:off x="657"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54" name="Oval 122"/>
            <p:cNvSpPr>
              <a:spLocks noChangeArrowheads="1"/>
            </p:cNvSpPr>
            <p:nvPr/>
          </p:nvSpPr>
          <p:spPr bwMode="auto">
            <a:xfrm>
              <a:off x="793"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55" name="Oval 123"/>
            <p:cNvSpPr>
              <a:spLocks noChangeArrowheads="1"/>
            </p:cNvSpPr>
            <p:nvPr/>
          </p:nvSpPr>
          <p:spPr bwMode="auto">
            <a:xfrm>
              <a:off x="929"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56" name="Oval 124"/>
            <p:cNvSpPr>
              <a:spLocks noChangeArrowheads="1"/>
            </p:cNvSpPr>
            <p:nvPr/>
          </p:nvSpPr>
          <p:spPr bwMode="auto">
            <a:xfrm>
              <a:off x="1065"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57" name="Oval 125"/>
            <p:cNvSpPr>
              <a:spLocks noChangeArrowheads="1"/>
            </p:cNvSpPr>
            <p:nvPr/>
          </p:nvSpPr>
          <p:spPr bwMode="auto">
            <a:xfrm>
              <a:off x="1201"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58" name="Oval 126"/>
            <p:cNvSpPr>
              <a:spLocks noChangeArrowheads="1"/>
            </p:cNvSpPr>
            <p:nvPr/>
          </p:nvSpPr>
          <p:spPr bwMode="auto">
            <a:xfrm>
              <a:off x="1337"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59" name="Oval 127"/>
            <p:cNvSpPr>
              <a:spLocks noChangeArrowheads="1"/>
            </p:cNvSpPr>
            <p:nvPr/>
          </p:nvSpPr>
          <p:spPr bwMode="auto">
            <a:xfrm>
              <a:off x="1473"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60" name="Oval 128"/>
            <p:cNvSpPr>
              <a:spLocks noChangeArrowheads="1"/>
            </p:cNvSpPr>
            <p:nvPr/>
          </p:nvSpPr>
          <p:spPr bwMode="auto">
            <a:xfrm>
              <a:off x="1609"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61" name="Oval 129"/>
            <p:cNvSpPr>
              <a:spLocks noChangeArrowheads="1"/>
            </p:cNvSpPr>
            <p:nvPr/>
          </p:nvSpPr>
          <p:spPr bwMode="auto">
            <a:xfrm>
              <a:off x="1745"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62" name="Oval 130"/>
            <p:cNvSpPr>
              <a:spLocks noChangeArrowheads="1"/>
            </p:cNvSpPr>
            <p:nvPr/>
          </p:nvSpPr>
          <p:spPr bwMode="auto">
            <a:xfrm>
              <a:off x="1881"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63" name="Oval 131"/>
            <p:cNvSpPr>
              <a:spLocks noChangeArrowheads="1"/>
            </p:cNvSpPr>
            <p:nvPr/>
          </p:nvSpPr>
          <p:spPr bwMode="auto">
            <a:xfrm>
              <a:off x="2017"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64" name="Oval 132"/>
            <p:cNvSpPr>
              <a:spLocks noChangeArrowheads="1"/>
            </p:cNvSpPr>
            <p:nvPr/>
          </p:nvSpPr>
          <p:spPr bwMode="auto">
            <a:xfrm>
              <a:off x="2153" y="3746"/>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65" name="Oval 133"/>
            <p:cNvSpPr>
              <a:spLocks noChangeArrowheads="1"/>
            </p:cNvSpPr>
            <p:nvPr/>
          </p:nvSpPr>
          <p:spPr bwMode="auto">
            <a:xfrm>
              <a:off x="521"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66" name="Oval 134"/>
            <p:cNvSpPr>
              <a:spLocks noChangeArrowheads="1"/>
            </p:cNvSpPr>
            <p:nvPr/>
          </p:nvSpPr>
          <p:spPr bwMode="auto">
            <a:xfrm>
              <a:off x="657"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67" name="Oval 135"/>
            <p:cNvSpPr>
              <a:spLocks noChangeArrowheads="1"/>
            </p:cNvSpPr>
            <p:nvPr/>
          </p:nvSpPr>
          <p:spPr bwMode="auto">
            <a:xfrm>
              <a:off x="793"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68" name="Oval 136"/>
            <p:cNvSpPr>
              <a:spLocks noChangeArrowheads="1"/>
            </p:cNvSpPr>
            <p:nvPr/>
          </p:nvSpPr>
          <p:spPr bwMode="auto">
            <a:xfrm>
              <a:off x="929"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69" name="Oval 137"/>
            <p:cNvSpPr>
              <a:spLocks noChangeArrowheads="1"/>
            </p:cNvSpPr>
            <p:nvPr/>
          </p:nvSpPr>
          <p:spPr bwMode="auto">
            <a:xfrm>
              <a:off x="1065"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70" name="Oval 138"/>
            <p:cNvSpPr>
              <a:spLocks noChangeArrowheads="1"/>
            </p:cNvSpPr>
            <p:nvPr/>
          </p:nvSpPr>
          <p:spPr bwMode="auto">
            <a:xfrm>
              <a:off x="1201"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71" name="Oval 139"/>
            <p:cNvSpPr>
              <a:spLocks noChangeArrowheads="1"/>
            </p:cNvSpPr>
            <p:nvPr/>
          </p:nvSpPr>
          <p:spPr bwMode="auto">
            <a:xfrm>
              <a:off x="1337"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72" name="Oval 140"/>
            <p:cNvSpPr>
              <a:spLocks noChangeArrowheads="1"/>
            </p:cNvSpPr>
            <p:nvPr/>
          </p:nvSpPr>
          <p:spPr bwMode="auto">
            <a:xfrm>
              <a:off x="1473"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73" name="Oval 141"/>
            <p:cNvSpPr>
              <a:spLocks noChangeArrowheads="1"/>
            </p:cNvSpPr>
            <p:nvPr/>
          </p:nvSpPr>
          <p:spPr bwMode="auto">
            <a:xfrm>
              <a:off x="1609"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74" name="Oval 142"/>
            <p:cNvSpPr>
              <a:spLocks noChangeArrowheads="1"/>
            </p:cNvSpPr>
            <p:nvPr/>
          </p:nvSpPr>
          <p:spPr bwMode="auto">
            <a:xfrm>
              <a:off x="1745"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75" name="Oval 143"/>
            <p:cNvSpPr>
              <a:spLocks noChangeArrowheads="1"/>
            </p:cNvSpPr>
            <p:nvPr/>
          </p:nvSpPr>
          <p:spPr bwMode="auto">
            <a:xfrm>
              <a:off x="1881"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76" name="Oval 144"/>
            <p:cNvSpPr>
              <a:spLocks noChangeArrowheads="1"/>
            </p:cNvSpPr>
            <p:nvPr/>
          </p:nvSpPr>
          <p:spPr bwMode="auto">
            <a:xfrm>
              <a:off x="2017"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69777" name="Oval 145"/>
            <p:cNvSpPr>
              <a:spLocks noChangeArrowheads="1"/>
            </p:cNvSpPr>
            <p:nvPr/>
          </p:nvSpPr>
          <p:spPr bwMode="auto">
            <a:xfrm>
              <a:off x="2153" y="3882"/>
              <a:ext cx="45" cy="46"/>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pSp>
      <p:sp>
        <p:nvSpPr>
          <p:cNvPr id="344210" name="Text Box 146"/>
          <p:cNvSpPr txBox="1">
            <a:spLocks noChangeArrowheads="1"/>
          </p:cNvSpPr>
          <p:nvPr/>
        </p:nvSpPr>
        <p:spPr bwMode="auto">
          <a:xfrm>
            <a:off x="322263" y="4173538"/>
            <a:ext cx="4333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sz="2000"/>
              <a:t>m</a:t>
            </a:r>
            <a:r>
              <a:rPr lang="en-US" altLang="el-GR" sz="2000" baseline="-25000"/>
              <a:t>i</a:t>
            </a:r>
            <a:endParaRPr lang="el-GR" altLang="el-GR" sz="2000"/>
          </a:p>
        </p:txBody>
      </p:sp>
      <p:sp>
        <p:nvSpPr>
          <p:cNvPr id="344211" name="Line 147"/>
          <p:cNvSpPr>
            <a:spLocks noChangeShapeType="1"/>
          </p:cNvSpPr>
          <p:nvPr/>
        </p:nvSpPr>
        <p:spPr bwMode="auto">
          <a:xfrm>
            <a:off x="611188" y="4508500"/>
            <a:ext cx="650875" cy="16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4213" name="Line 149"/>
          <p:cNvSpPr>
            <a:spLocks noChangeShapeType="1"/>
          </p:cNvSpPr>
          <p:nvPr/>
        </p:nvSpPr>
        <p:spPr bwMode="auto">
          <a:xfrm>
            <a:off x="3443288" y="4259263"/>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4214" name="Line 150"/>
          <p:cNvSpPr>
            <a:spLocks noChangeShapeType="1"/>
          </p:cNvSpPr>
          <p:nvPr/>
        </p:nvSpPr>
        <p:spPr bwMode="auto">
          <a:xfrm rot="-5400000">
            <a:off x="3191669" y="3996532"/>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4215" name="Text Box 151"/>
          <p:cNvSpPr txBox="1">
            <a:spLocks noChangeArrowheads="1"/>
          </p:cNvSpPr>
          <p:nvPr/>
        </p:nvSpPr>
        <p:spPr bwMode="auto">
          <a:xfrm>
            <a:off x="4140200" y="4610100"/>
            <a:ext cx="47529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i="1"/>
              <a:t>Λόγω της δυνατότητας μετακίνησης κάθε μεμονωμένης μάζας προκαλείται και μια στρεπτική ταλάντωση του κτιρίου γύρω από άξονα 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4069"/>
                                        </p:tgtEl>
                                        <p:attrNameLst>
                                          <p:attrName>style.visibility</p:attrName>
                                        </p:attrNameLst>
                                      </p:cBhvr>
                                      <p:to>
                                        <p:strVal val="visible"/>
                                      </p:to>
                                    </p:set>
                                    <p:animEffect transition="in" filter="fade">
                                      <p:cBhvr>
                                        <p:cTn id="7" dur="500"/>
                                        <p:tgtEl>
                                          <p:spTgt spid="344069"/>
                                        </p:tgtEl>
                                      </p:cBhvr>
                                    </p:animEffect>
                                  </p:childTnLst>
                                </p:cTn>
                              </p:par>
                              <p:par>
                                <p:cTn id="8" presetID="10" presetClass="entr" presetSubtype="0" fill="hold" nodeType="withEffect">
                                  <p:stCondLst>
                                    <p:cond delay="0"/>
                                  </p:stCondLst>
                                  <p:childTnLst>
                                    <p:set>
                                      <p:cBhvr>
                                        <p:cTn id="9" dur="1" fill="hold">
                                          <p:stCondLst>
                                            <p:cond delay="0"/>
                                          </p:stCondLst>
                                        </p:cTn>
                                        <p:tgtEl>
                                          <p:spTgt spid="344076"/>
                                        </p:tgtEl>
                                        <p:attrNameLst>
                                          <p:attrName>style.visibility</p:attrName>
                                        </p:attrNameLst>
                                      </p:cBhvr>
                                      <p:to>
                                        <p:strVal val="visible"/>
                                      </p:to>
                                    </p:set>
                                    <p:animEffect transition="in" filter="fade">
                                      <p:cBhvr>
                                        <p:cTn id="10" dur="500"/>
                                        <p:tgtEl>
                                          <p:spTgt spid="3440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4070"/>
                                        </p:tgtEl>
                                        <p:attrNameLst>
                                          <p:attrName>style.visibility</p:attrName>
                                        </p:attrNameLst>
                                      </p:cBhvr>
                                      <p:to>
                                        <p:strVal val="visible"/>
                                      </p:to>
                                    </p:set>
                                    <p:animEffect transition="in" filter="fade">
                                      <p:cBhvr>
                                        <p:cTn id="13" dur="500"/>
                                        <p:tgtEl>
                                          <p:spTgt spid="34407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4078"/>
                                        </p:tgtEl>
                                        <p:attrNameLst>
                                          <p:attrName>style.visibility</p:attrName>
                                        </p:attrNameLst>
                                      </p:cBhvr>
                                      <p:to>
                                        <p:strVal val="visible"/>
                                      </p:to>
                                    </p:set>
                                    <p:animEffect transition="in" filter="fade">
                                      <p:cBhvr>
                                        <p:cTn id="16" dur="500"/>
                                        <p:tgtEl>
                                          <p:spTgt spid="3440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4210"/>
                                        </p:tgtEl>
                                        <p:attrNameLst>
                                          <p:attrName>style.visibility</p:attrName>
                                        </p:attrNameLst>
                                      </p:cBhvr>
                                      <p:to>
                                        <p:strVal val="visible"/>
                                      </p:to>
                                    </p:set>
                                    <p:animEffect transition="in" filter="fade">
                                      <p:cBhvr>
                                        <p:cTn id="21" dur="500"/>
                                        <p:tgtEl>
                                          <p:spTgt spid="3442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4215"/>
                                        </p:tgtEl>
                                        <p:attrNameLst>
                                          <p:attrName>style.visibility</p:attrName>
                                        </p:attrNameLst>
                                      </p:cBhvr>
                                      <p:to>
                                        <p:strVal val="visible"/>
                                      </p:to>
                                    </p:set>
                                    <p:animEffect transition="in" filter="fade">
                                      <p:cBhvr>
                                        <p:cTn id="24" dur="500"/>
                                        <p:tgtEl>
                                          <p:spTgt spid="344215"/>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344211"/>
                                        </p:tgtEl>
                                        <p:attrNameLst>
                                          <p:attrName>style.visibility</p:attrName>
                                        </p:attrNameLst>
                                      </p:cBhvr>
                                      <p:to>
                                        <p:strVal val="visible"/>
                                      </p:to>
                                    </p:set>
                                    <p:animEffect transition="in" filter="fade">
                                      <p:cBhvr>
                                        <p:cTn id="30" dur="500"/>
                                        <p:tgtEl>
                                          <p:spTgt spid="344211"/>
                                        </p:tgtEl>
                                      </p:cBhvr>
                                    </p:animEffect>
                                  </p:childTnLst>
                                </p:cTn>
                              </p:par>
                              <p:par>
                                <p:cTn id="31" presetID="10" presetClass="entr" presetSubtype="0" fill="hold" nodeType="withEffect">
                                  <p:stCondLst>
                                    <p:cond delay="0"/>
                                  </p:stCondLst>
                                  <p:childTnLst>
                                    <p:set>
                                      <p:cBhvr>
                                        <p:cTn id="32" dur="1" fill="hold">
                                          <p:stCondLst>
                                            <p:cond delay="0"/>
                                          </p:stCondLst>
                                        </p:cTn>
                                        <p:tgtEl>
                                          <p:spTgt spid="344213"/>
                                        </p:tgtEl>
                                        <p:attrNameLst>
                                          <p:attrName>style.visibility</p:attrName>
                                        </p:attrNameLst>
                                      </p:cBhvr>
                                      <p:to>
                                        <p:strVal val="visible"/>
                                      </p:to>
                                    </p:set>
                                    <p:animEffect transition="in" filter="fade">
                                      <p:cBhvr>
                                        <p:cTn id="33" dur="500"/>
                                        <p:tgtEl>
                                          <p:spTgt spid="344213"/>
                                        </p:tgtEl>
                                      </p:cBhvr>
                                    </p:animEffect>
                                  </p:childTnLst>
                                </p:cTn>
                              </p:par>
                              <p:par>
                                <p:cTn id="34" presetID="10" presetClass="entr" presetSubtype="0" fill="hold" nodeType="withEffect">
                                  <p:stCondLst>
                                    <p:cond delay="0"/>
                                  </p:stCondLst>
                                  <p:childTnLst>
                                    <p:set>
                                      <p:cBhvr>
                                        <p:cTn id="35" dur="1" fill="hold">
                                          <p:stCondLst>
                                            <p:cond delay="0"/>
                                          </p:stCondLst>
                                        </p:cTn>
                                        <p:tgtEl>
                                          <p:spTgt spid="344214"/>
                                        </p:tgtEl>
                                        <p:attrNameLst>
                                          <p:attrName>style.visibility</p:attrName>
                                        </p:attrNameLst>
                                      </p:cBhvr>
                                      <p:to>
                                        <p:strVal val="visible"/>
                                      </p:to>
                                    </p:set>
                                    <p:animEffect transition="in" filter="fade">
                                      <p:cBhvr>
                                        <p:cTn id="36" dur="500"/>
                                        <p:tgtEl>
                                          <p:spTgt spid="34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9" grpId="0"/>
      <p:bldP spid="344070" grpId="0"/>
      <p:bldP spid="344078" grpId="0"/>
      <p:bldP spid="344210" grpId="0"/>
      <p:bldP spid="3442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7065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Ειδικά Θέματα Προσομοίωσης</a:t>
            </a:r>
            <a:endParaRPr lang="el-GR" altLang="el-GR" sz="2000" i="1" u="sng"/>
          </a:p>
        </p:txBody>
      </p:sp>
      <p:sp>
        <p:nvSpPr>
          <p:cNvPr id="706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0661" name="Text Box 5"/>
          <p:cNvSpPr txBox="1">
            <a:spLocks noChangeArrowheads="1"/>
          </p:cNvSpPr>
          <p:nvPr/>
        </p:nvSpPr>
        <p:spPr bwMode="auto">
          <a:xfrm>
            <a:off x="250825" y="1701800"/>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Υπολογισμός ροπής αδράνειας μάζας σε ορθογωνική κάτοψη</a:t>
            </a:r>
            <a:endParaRPr lang="el-GR" altLang="el-GR"/>
          </a:p>
        </p:txBody>
      </p:sp>
      <p:sp>
        <p:nvSpPr>
          <p:cNvPr id="70662" name="Text Box 6"/>
          <p:cNvSpPr txBox="1">
            <a:spLocks noChangeArrowheads="1"/>
          </p:cNvSpPr>
          <p:nvPr/>
        </p:nvSpPr>
        <p:spPr bwMode="auto">
          <a:xfrm>
            <a:off x="395288" y="2759075"/>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μ (</a:t>
            </a:r>
            <a:r>
              <a:rPr lang="en-US" altLang="el-GR" sz="2000"/>
              <a:t>t/m</a:t>
            </a:r>
            <a:r>
              <a:rPr lang="el-GR" altLang="el-GR" sz="2000"/>
              <a:t>²): η κατανεμημένη μάζα του ορόφου στο επίπεδο της κάτοψης</a:t>
            </a:r>
          </a:p>
        </p:txBody>
      </p:sp>
      <p:graphicFrame>
        <p:nvGraphicFramePr>
          <p:cNvPr id="70663" name="Object 7"/>
          <p:cNvGraphicFramePr>
            <a:graphicFrameLocks noChangeAspect="1"/>
          </p:cNvGraphicFramePr>
          <p:nvPr/>
        </p:nvGraphicFramePr>
        <p:xfrm>
          <a:off x="3059113" y="2276475"/>
          <a:ext cx="1584325" cy="400050"/>
        </p:xfrm>
        <a:graphic>
          <a:graphicData uri="http://schemas.openxmlformats.org/presentationml/2006/ole">
            <mc:AlternateContent xmlns:mc="http://schemas.openxmlformats.org/markup-compatibility/2006">
              <mc:Choice xmlns:v="urn:schemas-microsoft-com:vml" Requires="v">
                <p:oleObj spid="_x0000_s70674" name="Equation" r:id="rId3" imgW="939392" imgH="241195" progId="Equation.DSMT4">
                  <p:embed/>
                </p:oleObj>
              </mc:Choice>
              <mc:Fallback>
                <p:oleObj name="Equation" r:id="rId3" imgW="939392" imgH="241195"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276475"/>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4" name="Text Box 8"/>
          <p:cNvSpPr txBox="1">
            <a:spLocks noChangeArrowheads="1"/>
          </p:cNvSpPr>
          <p:nvPr/>
        </p:nvSpPr>
        <p:spPr bwMode="auto">
          <a:xfrm>
            <a:off x="395288" y="3213100"/>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Ι</a:t>
            </a:r>
            <a:r>
              <a:rPr lang="en-US" altLang="el-GR" sz="2000" baseline="-25000"/>
              <a:t>X</a:t>
            </a:r>
            <a:r>
              <a:rPr lang="en-US" altLang="el-GR" sz="2000"/>
              <a:t> - I</a:t>
            </a:r>
            <a:r>
              <a:rPr lang="en-US" altLang="el-GR" sz="2000" baseline="-25000"/>
              <a:t>y</a:t>
            </a:r>
            <a:r>
              <a:rPr lang="el-GR" altLang="el-GR" sz="2000"/>
              <a:t> : οι ροπές αδράνειας της ορθογωνικής κάτοψης γύρω από άξονες Χ - Υ</a:t>
            </a:r>
          </a:p>
        </p:txBody>
      </p:sp>
      <p:sp>
        <p:nvSpPr>
          <p:cNvPr id="70665" name="Rectangle 10"/>
          <p:cNvSpPr>
            <a:spLocks noChangeArrowheads="1"/>
          </p:cNvSpPr>
          <p:nvPr/>
        </p:nvSpPr>
        <p:spPr bwMode="auto">
          <a:xfrm>
            <a:off x="755650" y="4076700"/>
            <a:ext cx="2879725" cy="23050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45170" name="Oval 82"/>
          <p:cNvSpPr>
            <a:spLocks noChangeArrowheads="1"/>
          </p:cNvSpPr>
          <p:nvPr/>
        </p:nvSpPr>
        <p:spPr bwMode="auto">
          <a:xfrm>
            <a:off x="2089150" y="5232400"/>
            <a:ext cx="179388" cy="179388"/>
          </a:xfrm>
          <a:prstGeom prst="ellipse">
            <a:avLst/>
          </a:prstGeom>
          <a:solidFill>
            <a:srgbClr val="0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45229" name="Text Box 141"/>
          <p:cNvSpPr txBox="1">
            <a:spLocks noChangeArrowheads="1"/>
          </p:cNvSpPr>
          <p:nvPr/>
        </p:nvSpPr>
        <p:spPr bwMode="auto">
          <a:xfrm>
            <a:off x="969963" y="4795838"/>
            <a:ext cx="4333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Σ</a:t>
            </a:r>
            <a:r>
              <a:rPr lang="en-US" altLang="el-GR" sz="2000"/>
              <a:t>m</a:t>
            </a:r>
            <a:r>
              <a:rPr lang="en-US" altLang="el-GR" sz="2000" baseline="-25000"/>
              <a:t>i</a:t>
            </a:r>
            <a:endParaRPr lang="el-GR" altLang="el-GR" sz="2000"/>
          </a:p>
        </p:txBody>
      </p:sp>
      <p:sp>
        <p:nvSpPr>
          <p:cNvPr id="345230" name="Line 142"/>
          <p:cNvSpPr>
            <a:spLocks noChangeShapeType="1"/>
          </p:cNvSpPr>
          <p:nvPr/>
        </p:nvSpPr>
        <p:spPr bwMode="auto">
          <a:xfrm>
            <a:off x="1473200" y="5130800"/>
            <a:ext cx="650875" cy="16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5231" name="Line 143"/>
          <p:cNvSpPr>
            <a:spLocks noChangeShapeType="1"/>
          </p:cNvSpPr>
          <p:nvPr/>
        </p:nvSpPr>
        <p:spPr bwMode="auto">
          <a:xfrm>
            <a:off x="2184400" y="5322888"/>
            <a:ext cx="5032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5232" name="Line 144"/>
          <p:cNvSpPr>
            <a:spLocks noChangeShapeType="1"/>
          </p:cNvSpPr>
          <p:nvPr/>
        </p:nvSpPr>
        <p:spPr bwMode="auto">
          <a:xfrm rot="-5400000">
            <a:off x="1932781" y="5060157"/>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5233" name="Text Box 145"/>
          <p:cNvSpPr txBox="1">
            <a:spLocks noChangeArrowheads="1"/>
          </p:cNvSpPr>
          <p:nvPr/>
        </p:nvSpPr>
        <p:spPr bwMode="auto">
          <a:xfrm>
            <a:off x="4140200" y="4221163"/>
            <a:ext cx="47529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i="1"/>
              <a:t>Κατά την απλοποίηση του προσομοιώματος με συγκεντρωμένη μάζα πρέπει να δοθεί η στρεπτική αδράνεια μάζας ώστε να αναπαραχθεί η στρεπτική ταλάντωση του πραγματικού φορέα με τις κατανεμημένες μάζες</a:t>
            </a:r>
          </a:p>
        </p:txBody>
      </p:sp>
      <p:sp>
        <p:nvSpPr>
          <p:cNvPr id="345234" name="Arc 146"/>
          <p:cNvSpPr>
            <a:spLocks/>
          </p:cNvSpPr>
          <p:nvPr/>
        </p:nvSpPr>
        <p:spPr bwMode="auto">
          <a:xfrm rot="5092922" flipH="1">
            <a:off x="2016125" y="5048250"/>
            <a:ext cx="503238" cy="433388"/>
          </a:xfrm>
          <a:custGeom>
            <a:avLst/>
            <a:gdLst>
              <a:gd name="T0" fmla="*/ 2147483647 w 21600"/>
              <a:gd name="T1" fmla="*/ 0 h 21565"/>
              <a:gd name="T2" fmla="*/ 2147483647 w 21600"/>
              <a:gd name="T3" fmla="*/ 2147483647 h 21565"/>
              <a:gd name="T4" fmla="*/ 0 w 21600"/>
              <a:gd name="T5" fmla="*/ 2147483647 h 21565"/>
              <a:gd name="T6" fmla="*/ 0 60000 65536"/>
              <a:gd name="T7" fmla="*/ 0 60000 65536"/>
              <a:gd name="T8" fmla="*/ 0 60000 65536"/>
              <a:gd name="T9" fmla="*/ 0 w 21600"/>
              <a:gd name="T10" fmla="*/ 0 h 21565"/>
              <a:gd name="T11" fmla="*/ 21600 w 21600"/>
              <a:gd name="T12" fmla="*/ 21565 h 21565"/>
            </a:gdLst>
            <a:ahLst/>
            <a:cxnLst>
              <a:cxn ang="T6">
                <a:pos x="T0" y="T1"/>
              </a:cxn>
              <a:cxn ang="T7">
                <a:pos x="T2" y="T3"/>
              </a:cxn>
              <a:cxn ang="T8">
                <a:pos x="T4" y="T5"/>
              </a:cxn>
            </a:cxnLst>
            <a:rect l="T9" t="T10" r="T11" b="T12"/>
            <a:pathLst>
              <a:path w="21600" h="21565" fill="none" extrusionOk="0">
                <a:moveTo>
                  <a:pt x="1237" y="0"/>
                </a:moveTo>
                <a:cubicBezTo>
                  <a:pt x="12667" y="656"/>
                  <a:pt x="21600" y="10116"/>
                  <a:pt x="21600" y="21565"/>
                </a:cubicBezTo>
              </a:path>
              <a:path w="21600" h="21565" stroke="0" extrusionOk="0">
                <a:moveTo>
                  <a:pt x="1237" y="0"/>
                </a:moveTo>
                <a:cubicBezTo>
                  <a:pt x="12667" y="656"/>
                  <a:pt x="21600" y="10116"/>
                  <a:pt x="21600" y="21565"/>
                </a:cubicBezTo>
                <a:lnTo>
                  <a:pt x="0" y="21565"/>
                </a:lnTo>
                <a:lnTo>
                  <a:pt x="1237" y="0"/>
                </a:lnTo>
                <a:close/>
              </a:path>
            </a:pathLst>
          </a:custGeom>
          <a:noFill/>
          <a:ln w="19050">
            <a:solidFill>
              <a:schemeClr val="tx1"/>
            </a:solidFill>
            <a:round/>
            <a:headEnd/>
            <a:tailEnd type="arrow" w="lg" len="me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345236" name="Text Box 148"/>
          <p:cNvSpPr txBox="1">
            <a:spLocks noChangeArrowheads="1"/>
          </p:cNvSpPr>
          <p:nvPr/>
        </p:nvSpPr>
        <p:spPr bwMode="auto">
          <a:xfrm>
            <a:off x="2411413" y="4724400"/>
            <a:ext cx="4333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sz="2000"/>
              <a:t>J</a:t>
            </a:r>
            <a:r>
              <a:rPr lang="en-US" altLang="el-GR" sz="2000" baseline="-25000"/>
              <a:t>m</a:t>
            </a:r>
            <a:endParaRPr lang="el-GR" altLang="el-GR" sz="2000"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5229"/>
                                        </p:tgtEl>
                                        <p:attrNameLst>
                                          <p:attrName>style.visibility</p:attrName>
                                        </p:attrNameLst>
                                      </p:cBhvr>
                                      <p:to>
                                        <p:strVal val="visible"/>
                                      </p:to>
                                    </p:set>
                                    <p:animEffect transition="in" filter="fade">
                                      <p:cBhvr>
                                        <p:cTn id="7" dur="500"/>
                                        <p:tgtEl>
                                          <p:spTgt spid="345229"/>
                                        </p:tgtEl>
                                      </p:cBhvr>
                                    </p:animEffect>
                                  </p:childTnLst>
                                </p:cTn>
                              </p:par>
                              <p:par>
                                <p:cTn id="8" presetID="10" presetClass="entr" presetSubtype="0" fill="hold" nodeType="withEffect">
                                  <p:stCondLst>
                                    <p:cond delay="0"/>
                                  </p:stCondLst>
                                  <p:childTnLst>
                                    <p:set>
                                      <p:cBhvr>
                                        <p:cTn id="9" dur="1" fill="hold">
                                          <p:stCondLst>
                                            <p:cond delay="0"/>
                                          </p:stCondLst>
                                        </p:cTn>
                                        <p:tgtEl>
                                          <p:spTgt spid="345230"/>
                                        </p:tgtEl>
                                        <p:attrNameLst>
                                          <p:attrName>style.visibility</p:attrName>
                                        </p:attrNameLst>
                                      </p:cBhvr>
                                      <p:to>
                                        <p:strVal val="visible"/>
                                      </p:to>
                                    </p:set>
                                    <p:animEffect transition="in" filter="fade">
                                      <p:cBhvr>
                                        <p:cTn id="10" dur="500"/>
                                        <p:tgtEl>
                                          <p:spTgt spid="345230"/>
                                        </p:tgtEl>
                                      </p:cBhvr>
                                    </p:animEffect>
                                  </p:childTnLst>
                                </p:cTn>
                              </p:par>
                              <p:par>
                                <p:cTn id="11" presetID="10" presetClass="entr" presetSubtype="0" fill="hold" nodeType="withEffect">
                                  <p:stCondLst>
                                    <p:cond delay="0"/>
                                  </p:stCondLst>
                                  <p:childTnLst>
                                    <p:set>
                                      <p:cBhvr>
                                        <p:cTn id="12" dur="1" fill="hold">
                                          <p:stCondLst>
                                            <p:cond delay="0"/>
                                          </p:stCondLst>
                                        </p:cTn>
                                        <p:tgtEl>
                                          <p:spTgt spid="345231"/>
                                        </p:tgtEl>
                                        <p:attrNameLst>
                                          <p:attrName>style.visibility</p:attrName>
                                        </p:attrNameLst>
                                      </p:cBhvr>
                                      <p:to>
                                        <p:strVal val="visible"/>
                                      </p:to>
                                    </p:set>
                                    <p:animEffect transition="in" filter="fade">
                                      <p:cBhvr>
                                        <p:cTn id="13" dur="500"/>
                                        <p:tgtEl>
                                          <p:spTgt spid="345231"/>
                                        </p:tgtEl>
                                      </p:cBhvr>
                                    </p:animEffect>
                                  </p:childTnLst>
                                </p:cTn>
                              </p:par>
                              <p:par>
                                <p:cTn id="14" presetID="10" presetClass="entr" presetSubtype="0" fill="hold" nodeType="withEffect">
                                  <p:stCondLst>
                                    <p:cond delay="0"/>
                                  </p:stCondLst>
                                  <p:childTnLst>
                                    <p:set>
                                      <p:cBhvr>
                                        <p:cTn id="15" dur="1" fill="hold">
                                          <p:stCondLst>
                                            <p:cond delay="0"/>
                                          </p:stCondLst>
                                        </p:cTn>
                                        <p:tgtEl>
                                          <p:spTgt spid="345232"/>
                                        </p:tgtEl>
                                        <p:attrNameLst>
                                          <p:attrName>style.visibility</p:attrName>
                                        </p:attrNameLst>
                                      </p:cBhvr>
                                      <p:to>
                                        <p:strVal val="visible"/>
                                      </p:to>
                                    </p:set>
                                    <p:animEffect transition="in" filter="fade">
                                      <p:cBhvr>
                                        <p:cTn id="16" dur="500"/>
                                        <p:tgtEl>
                                          <p:spTgt spid="3452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5170"/>
                                        </p:tgtEl>
                                        <p:attrNameLst>
                                          <p:attrName>style.visibility</p:attrName>
                                        </p:attrNameLst>
                                      </p:cBhvr>
                                      <p:to>
                                        <p:strVal val="visible"/>
                                      </p:to>
                                    </p:set>
                                    <p:animEffect transition="in" filter="fade">
                                      <p:cBhvr>
                                        <p:cTn id="19" dur="500"/>
                                        <p:tgtEl>
                                          <p:spTgt spid="34517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45234"/>
                                        </p:tgtEl>
                                        <p:attrNameLst>
                                          <p:attrName>style.visibility</p:attrName>
                                        </p:attrNameLst>
                                      </p:cBhvr>
                                      <p:to>
                                        <p:strVal val="visible"/>
                                      </p:to>
                                    </p:set>
                                    <p:animEffect transition="in" filter="fade">
                                      <p:cBhvr>
                                        <p:cTn id="24" dur="500"/>
                                        <p:tgtEl>
                                          <p:spTgt spid="3452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5233"/>
                                        </p:tgtEl>
                                        <p:attrNameLst>
                                          <p:attrName>style.visibility</p:attrName>
                                        </p:attrNameLst>
                                      </p:cBhvr>
                                      <p:to>
                                        <p:strVal val="visible"/>
                                      </p:to>
                                    </p:set>
                                    <p:animEffect transition="in" filter="fade">
                                      <p:cBhvr>
                                        <p:cTn id="27" dur="500"/>
                                        <p:tgtEl>
                                          <p:spTgt spid="3452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5236"/>
                                        </p:tgtEl>
                                        <p:attrNameLst>
                                          <p:attrName>style.visibility</p:attrName>
                                        </p:attrNameLst>
                                      </p:cBhvr>
                                      <p:to>
                                        <p:strVal val="visible"/>
                                      </p:to>
                                    </p:set>
                                    <p:animEffect transition="in" filter="fade">
                                      <p:cBhvr>
                                        <p:cTn id="30" dur="500"/>
                                        <p:tgtEl>
                                          <p:spTgt spid="34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70" grpId="0" animBg="1"/>
      <p:bldP spid="345229" grpId="0"/>
      <p:bldP spid="345233" grpId="0"/>
      <p:bldP spid="34523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7168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Ειδικά Θέματα Προσομοίωσης</a:t>
            </a:r>
            <a:endParaRPr lang="el-GR" altLang="el-GR" sz="2000" i="1" u="sng"/>
          </a:p>
        </p:txBody>
      </p:sp>
      <p:sp>
        <p:nvSpPr>
          <p:cNvPr id="716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pic>
        <p:nvPicPr>
          <p:cNvPr id="34613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76538"/>
            <a:ext cx="43688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31" name="Text Box 19"/>
          <p:cNvSpPr txBox="1">
            <a:spLocks noChangeArrowheads="1"/>
          </p:cNvSpPr>
          <p:nvPr/>
        </p:nvSpPr>
        <p:spPr bwMode="auto">
          <a:xfrm>
            <a:off x="395288" y="6334125"/>
            <a:ext cx="87137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sz="2000"/>
              <a:t> </a:t>
            </a:r>
            <a:r>
              <a:rPr lang="el-GR" altLang="el-GR" sz="2000"/>
              <a:t>Δίνεται </a:t>
            </a:r>
            <a:r>
              <a:rPr lang="en-US" altLang="el-GR" sz="2000"/>
              <a:t>G+0.3Q=7.78 KN/m</a:t>
            </a:r>
            <a:r>
              <a:rPr lang="el-GR" altLang="el-GR" sz="2000"/>
              <a:t>²</a:t>
            </a:r>
          </a:p>
        </p:txBody>
      </p:sp>
      <p:sp>
        <p:nvSpPr>
          <p:cNvPr id="346132" name="Text Box 20"/>
          <p:cNvSpPr txBox="1">
            <a:spLocks noChangeArrowheads="1"/>
          </p:cNvSpPr>
          <p:nvPr/>
        </p:nvSpPr>
        <p:spPr bwMode="auto">
          <a:xfrm>
            <a:off x="395288" y="2133600"/>
            <a:ext cx="87137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Να υπολογιστεί η θέση της συγκεντρωμένης μάζας και η τιμή της στρεπτικής ροπής μάζας (ροπής αδράνειας μάζας) στη κάτοψη</a:t>
            </a:r>
          </a:p>
        </p:txBody>
      </p:sp>
      <p:sp>
        <p:nvSpPr>
          <p:cNvPr id="11" name="Text Box 20"/>
          <p:cNvSpPr txBox="1">
            <a:spLocks noChangeArrowheads="1"/>
          </p:cNvSpPr>
          <p:nvPr/>
        </p:nvSpPr>
        <p:spPr bwMode="auto">
          <a:xfrm>
            <a:off x="4787900" y="3230563"/>
            <a:ext cx="4176713"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a:t>Σημείωση: </a:t>
            </a:r>
          </a:p>
          <a:p>
            <a:pPr algn="just" eaLnBrk="1" hangingPunct="1">
              <a:lnSpc>
                <a:spcPct val="110000"/>
              </a:lnSpc>
            </a:pPr>
            <a:r>
              <a:rPr lang="el-GR" altLang="el-GR"/>
              <a:t>Ο υπολογισμός που ακολουθεί θεωρεί όλη τη μάζα ομοιόμορφα κατανεμημένη στον όροφο. Στην πραγματικότητα, τμήμα της μάζας από τις τοιχοποιίες είναι διατεταγμένο κυρίως περιμετρικά, επηρεάζοντας την τελική τιμή της ροπής αδράνειας μάζας</a:t>
            </a:r>
            <a:r>
              <a:rPr lang="en-US" altLang="el-GR"/>
              <a:t> </a:t>
            </a:r>
            <a:r>
              <a:rPr lang="el-GR" altLang="el-GR"/>
              <a:t>ιδίως σε απλούς φορείς (Κίρτας και Νέλιος, 2012)</a:t>
            </a:r>
          </a:p>
        </p:txBody>
      </p:sp>
      <p:sp>
        <p:nvSpPr>
          <p:cNvPr id="12" name="Text Box 5"/>
          <p:cNvSpPr txBox="1">
            <a:spLocks noChangeArrowheads="1"/>
          </p:cNvSpPr>
          <p:nvPr/>
        </p:nvSpPr>
        <p:spPr bwMode="auto">
          <a:xfrm>
            <a:off x="250825" y="1701800"/>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υπολογισμού στρεπτικής αδράνειας μάζας</a:t>
            </a:r>
            <a:endParaRPr lang="el-GR"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6132"/>
                                        </p:tgtEl>
                                        <p:attrNameLst>
                                          <p:attrName>style.visibility</p:attrName>
                                        </p:attrNameLst>
                                      </p:cBhvr>
                                      <p:to>
                                        <p:strVal val="visible"/>
                                      </p:to>
                                    </p:set>
                                    <p:animEffect transition="in" filter="fade">
                                      <p:cBhvr>
                                        <p:cTn id="10" dur="500"/>
                                        <p:tgtEl>
                                          <p:spTgt spid="346132"/>
                                        </p:tgtEl>
                                      </p:cBhvr>
                                    </p:animEffect>
                                  </p:childTnLst>
                                </p:cTn>
                              </p:par>
                              <p:par>
                                <p:cTn id="11" presetID="10" presetClass="entr" presetSubtype="0" fill="hold" nodeType="withEffect">
                                  <p:stCondLst>
                                    <p:cond delay="0"/>
                                  </p:stCondLst>
                                  <p:childTnLst>
                                    <p:set>
                                      <p:cBhvr>
                                        <p:cTn id="12" dur="1" fill="hold">
                                          <p:stCondLst>
                                            <p:cond delay="0"/>
                                          </p:stCondLst>
                                        </p:cTn>
                                        <p:tgtEl>
                                          <p:spTgt spid="346130"/>
                                        </p:tgtEl>
                                        <p:attrNameLst>
                                          <p:attrName>style.visibility</p:attrName>
                                        </p:attrNameLst>
                                      </p:cBhvr>
                                      <p:to>
                                        <p:strVal val="visible"/>
                                      </p:to>
                                    </p:set>
                                    <p:animEffect transition="in" filter="fade">
                                      <p:cBhvr>
                                        <p:cTn id="13" dur="500"/>
                                        <p:tgtEl>
                                          <p:spTgt spid="3461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6131"/>
                                        </p:tgtEl>
                                        <p:attrNameLst>
                                          <p:attrName>style.visibility</p:attrName>
                                        </p:attrNameLst>
                                      </p:cBhvr>
                                      <p:to>
                                        <p:strVal val="visible"/>
                                      </p:to>
                                    </p:set>
                                    <p:animEffect transition="in" filter="fade">
                                      <p:cBhvr>
                                        <p:cTn id="16" dur="500"/>
                                        <p:tgtEl>
                                          <p:spTgt spid="3461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31" grpId="0"/>
      <p:bldP spid="346132" grpId="0"/>
      <p:bldP spid="11"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7270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Ειδικά Θέματα Προσομοίωσης</a:t>
            </a:r>
            <a:endParaRPr lang="el-GR" altLang="el-GR" sz="2000" i="1" u="sng"/>
          </a:p>
        </p:txBody>
      </p:sp>
      <p:sp>
        <p:nvSpPr>
          <p:cNvPr id="7270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2709" name="Text Box 5"/>
          <p:cNvSpPr txBox="1">
            <a:spLocks noChangeArrowheads="1"/>
          </p:cNvSpPr>
          <p:nvPr/>
        </p:nvSpPr>
        <p:spPr bwMode="auto">
          <a:xfrm>
            <a:off x="250825" y="1701800"/>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υπολογισμού στρεπτικής αδράνειας μάζας</a:t>
            </a:r>
            <a:endParaRPr lang="el-GR" altLang="el-GR"/>
          </a:p>
        </p:txBody>
      </p:sp>
      <p:pic>
        <p:nvPicPr>
          <p:cNvPr id="727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76538"/>
            <a:ext cx="43688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7"/>
          <p:cNvSpPr txBox="1">
            <a:spLocks noChangeArrowheads="1"/>
          </p:cNvSpPr>
          <p:nvPr/>
        </p:nvSpPr>
        <p:spPr bwMode="auto">
          <a:xfrm>
            <a:off x="395288" y="2133600"/>
            <a:ext cx="87137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Να υπολογιστεί η θέση της συγκεντρωμένης μάζας και η τιμή της στρεπτικής ροπής μάζας (ροπής αδράνειας μάζας) στη κάτοψη</a:t>
            </a:r>
          </a:p>
        </p:txBody>
      </p:sp>
      <p:sp>
        <p:nvSpPr>
          <p:cNvPr id="348168" name="Line 8"/>
          <p:cNvSpPr>
            <a:spLocks noChangeShapeType="1"/>
          </p:cNvSpPr>
          <p:nvPr/>
        </p:nvSpPr>
        <p:spPr bwMode="auto">
          <a:xfrm>
            <a:off x="2678113" y="5191125"/>
            <a:ext cx="0" cy="863600"/>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48169" name="Text Box 9"/>
          <p:cNvSpPr txBox="1">
            <a:spLocks noChangeArrowheads="1"/>
          </p:cNvSpPr>
          <p:nvPr/>
        </p:nvSpPr>
        <p:spPr bwMode="auto">
          <a:xfrm>
            <a:off x="5219700" y="3455988"/>
            <a:ext cx="15843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sz="2000"/>
              <a:t> </a:t>
            </a:r>
            <a:r>
              <a:rPr lang="el-GR" altLang="el-GR" sz="2000"/>
              <a:t>Α1=30</a:t>
            </a:r>
            <a:r>
              <a:rPr lang="en-US" altLang="el-GR" sz="2000"/>
              <a:t>m</a:t>
            </a:r>
            <a:r>
              <a:rPr lang="el-GR" altLang="el-GR" sz="2000"/>
              <a:t>² </a:t>
            </a:r>
          </a:p>
        </p:txBody>
      </p:sp>
      <p:sp>
        <p:nvSpPr>
          <p:cNvPr id="348170" name="Text Box 10"/>
          <p:cNvSpPr txBox="1">
            <a:spLocks noChangeArrowheads="1"/>
          </p:cNvSpPr>
          <p:nvPr/>
        </p:nvSpPr>
        <p:spPr bwMode="auto">
          <a:xfrm>
            <a:off x="5219700" y="3841750"/>
            <a:ext cx="15843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el-GR" sz="2000"/>
              <a:t> </a:t>
            </a:r>
            <a:r>
              <a:rPr lang="el-GR" altLang="el-GR" sz="2000"/>
              <a:t>Α2=6</a:t>
            </a:r>
            <a:r>
              <a:rPr lang="en-US" altLang="el-GR" sz="2000"/>
              <a:t>m</a:t>
            </a:r>
            <a:r>
              <a:rPr lang="el-GR" altLang="el-GR" sz="2000"/>
              <a:t>² </a:t>
            </a:r>
          </a:p>
        </p:txBody>
      </p:sp>
      <p:sp>
        <p:nvSpPr>
          <p:cNvPr id="348171" name="Text Box 11"/>
          <p:cNvSpPr txBox="1">
            <a:spLocks noChangeArrowheads="1"/>
          </p:cNvSpPr>
          <p:nvPr/>
        </p:nvSpPr>
        <p:spPr bwMode="auto">
          <a:xfrm>
            <a:off x="6588125" y="3455988"/>
            <a:ext cx="15843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ΚΒ1 (2.5,3.0)</a:t>
            </a:r>
          </a:p>
        </p:txBody>
      </p:sp>
      <p:sp>
        <p:nvSpPr>
          <p:cNvPr id="348172" name="Text Box 12"/>
          <p:cNvSpPr txBox="1">
            <a:spLocks noChangeArrowheads="1"/>
          </p:cNvSpPr>
          <p:nvPr/>
        </p:nvSpPr>
        <p:spPr bwMode="auto">
          <a:xfrm>
            <a:off x="6588125" y="3841750"/>
            <a:ext cx="15843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ΚΒ2 (6.5,1.0)</a:t>
            </a:r>
          </a:p>
        </p:txBody>
      </p:sp>
      <p:graphicFrame>
        <p:nvGraphicFramePr>
          <p:cNvPr id="348174" name="Object 14"/>
          <p:cNvGraphicFramePr>
            <a:graphicFrameLocks noChangeAspect="1"/>
          </p:cNvGraphicFramePr>
          <p:nvPr/>
        </p:nvGraphicFramePr>
        <p:xfrm>
          <a:off x="4679950" y="4897438"/>
          <a:ext cx="4284663" cy="476250"/>
        </p:xfrm>
        <a:graphic>
          <a:graphicData uri="http://schemas.openxmlformats.org/presentationml/2006/ole">
            <mc:AlternateContent xmlns:mc="http://schemas.openxmlformats.org/markup-compatibility/2006">
              <mc:Choice xmlns:v="urn:schemas-microsoft-com:vml" Requires="v">
                <p:oleObj spid="_x0000_s72723" name="Equation" r:id="rId4" imgW="3429000" imgH="381000" progId="Equation.DSMT4">
                  <p:embed/>
                </p:oleObj>
              </mc:Choice>
              <mc:Fallback>
                <p:oleObj name="Equation" r:id="rId4" imgW="3429000" imgH="38100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4897438"/>
                        <a:ext cx="42846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176" name="Object 16"/>
          <p:cNvGraphicFramePr>
            <a:graphicFrameLocks noChangeAspect="1"/>
          </p:cNvGraphicFramePr>
          <p:nvPr/>
        </p:nvGraphicFramePr>
        <p:xfrm>
          <a:off x="4679950" y="5473700"/>
          <a:ext cx="3967163" cy="476250"/>
        </p:xfrm>
        <a:graphic>
          <a:graphicData uri="http://schemas.openxmlformats.org/presentationml/2006/ole">
            <mc:AlternateContent xmlns:mc="http://schemas.openxmlformats.org/markup-compatibility/2006">
              <mc:Choice xmlns:v="urn:schemas-microsoft-com:vml" Requires="v">
                <p:oleObj spid="_x0000_s72724" name="Equation" r:id="rId6" imgW="3175000" imgH="381000" progId="Equation.DSMT4">
                  <p:embed/>
                </p:oleObj>
              </mc:Choice>
              <mc:Fallback>
                <p:oleObj name="Equation" r:id="rId6" imgW="3175000" imgH="3810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950" y="5473700"/>
                        <a:ext cx="3967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77" name="Text Box 17"/>
          <p:cNvSpPr txBox="1">
            <a:spLocks noChangeArrowheads="1"/>
          </p:cNvSpPr>
          <p:nvPr/>
        </p:nvSpPr>
        <p:spPr bwMode="auto">
          <a:xfrm>
            <a:off x="5003800" y="4392613"/>
            <a:ext cx="15843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ΚΒ κάτοψης:</a:t>
            </a:r>
          </a:p>
        </p:txBody>
      </p:sp>
      <p:sp>
        <p:nvSpPr>
          <p:cNvPr id="348178" name="Text Box 18"/>
          <p:cNvSpPr txBox="1">
            <a:spLocks noChangeArrowheads="1"/>
          </p:cNvSpPr>
          <p:nvPr/>
        </p:nvSpPr>
        <p:spPr bwMode="auto">
          <a:xfrm>
            <a:off x="5003800" y="3022600"/>
            <a:ext cx="25209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Εμβαδά τμημάτων:</a:t>
            </a:r>
          </a:p>
        </p:txBody>
      </p:sp>
      <p:sp>
        <p:nvSpPr>
          <p:cNvPr id="348179" name="Oval 19"/>
          <p:cNvSpPr>
            <a:spLocks noChangeArrowheads="1"/>
          </p:cNvSpPr>
          <p:nvPr/>
        </p:nvSpPr>
        <p:spPr bwMode="auto">
          <a:xfrm>
            <a:off x="1835150" y="4941888"/>
            <a:ext cx="73025" cy="7143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48180" name="Text Box 20"/>
          <p:cNvSpPr txBox="1">
            <a:spLocks noChangeArrowheads="1"/>
          </p:cNvSpPr>
          <p:nvPr/>
        </p:nvSpPr>
        <p:spPr bwMode="auto">
          <a:xfrm>
            <a:off x="1908175" y="4581525"/>
            <a:ext cx="431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solidFill>
                  <a:srgbClr val="FF3300"/>
                </a:solidFill>
              </a:rPr>
              <a:t>ΚΒ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48168"/>
                                        </p:tgtEl>
                                        <p:attrNameLst>
                                          <p:attrName>style.visibility</p:attrName>
                                        </p:attrNameLst>
                                      </p:cBhvr>
                                      <p:to>
                                        <p:strVal val="visible"/>
                                      </p:to>
                                    </p:set>
                                    <p:animEffect transition="in" filter="fade">
                                      <p:cBhvr>
                                        <p:cTn id="7" dur="500"/>
                                        <p:tgtEl>
                                          <p:spTgt spid="348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78"/>
                                        </p:tgtEl>
                                        <p:attrNameLst>
                                          <p:attrName>style.visibility</p:attrName>
                                        </p:attrNameLst>
                                      </p:cBhvr>
                                      <p:to>
                                        <p:strVal val="visible"/>
                                      </p:to>
                                    </p:set>
                                    <p:animEffect transition="in" filter="fade">
                                      <p:cBhvr>
                                        <p:cTn id="10" dur="500"/>
                                        <p:tgtEl>
                                          <p:spTgt spid="3481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169"/>
                                        </p:tgtEl>
                                        <p:attrNameLst>
                                          <p:attrName>style.visibility</p:attrName>
                                        </p:attrNameLst>
                                      </p:cBhvr>
                                      <p:to>
                                        <p:strVal val="visible"/>
                                      </p:to>
                                    </p:set>
                                    <p:animEffect transition="in" filter="fade">
                                      <p:cBhvr>
                                        <p:cTn id="13" dur="500"/>
                                        <p:tgtEl>
                                          <p:spTgt spid="3481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170"/>
                                        </p:tgtEl>
                                        <p:attrNameLst>
                                          <p:attrName>style.visibility</p:attrName>
                                        </p:attrNameLst>
                                      </p:cBhvr>
                                      <p:to>
                                        <p:strVal val="visible"/>
                                      </p:to>
                                    </p:set>
                                    <p:animEffect transition="in" filter="fade">
                                      <p:cBhvr>
                                        <p:cTn id="16" dur="500"/>
                                        <p:tgtEl>
                                          <p:spTgt spid="3481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8171"/>
                                        </p:tgtEl>
                                        <p:attrNameLst>
                                          <p:attrName>style.visibility</p:attrName>
                                        </p:attrNameLst>
                                      </p:cBhvr>
                                      <p:to>
                                        <p:strVal val="visible"/>
                                      </p:to>
                                    </p:set>
                                    <p:animEffect transition="in" filter="fade">
                                      <p:cBhvr>
                                        <p:cTn id="19" dur="500"/>
                                        <p:tgtEl>
                                          <p:spTgt spid="3481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8172"/>
                                        </p:tgtEl>
                                        <p:attrNameLst>
                                          <p:attrName>style.visibility</p:attrName>
                                        </p:attrNameLst>
                                      </p:cBhvr>
                                      <p:to>
                                        <p:strVal val="visible"/>
                                      </p:to>
                                    </p:set>
                                    <p:animEffect transition="in" filter="fade">
                                      <p:cBhvr>
                                        <p:cTn id="22" dur="500"/>
                                        <p:tgtEl>
                                          <p:spTgt spid="3481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77"/>
                                        </p:tgtEl>
                                        <p:attrNameLst>
                                          <p:attrName>style.visibility</p:attrName>
                                        </p:attrNameLst>
                                      </p:cBhvr>
                                      <p:to>
                                        <p:strVal val="visible"/>
                                      </p:to>
                                    </p:set>
                                    <p:animEffect transition="in" filter="fade">
                                      <p:cBhvr>
                                        <p:cTn id="27" dur="500"/>
                                        <p:tgtEl>
                                          <p:spTgt spid="348177"/>
                                        </p:tgtEl>
                                      </p:cBhvr>
                                    </p:animEffect>
                                  </p:childTnLst>
                                </p:cTn>
                              </p:par>
                              <p:par>
                                <p:cTn id="28" presetID="10" presetClass="entr" presetSubtype="0" fill="hold" nodeType="withEffect">
                                  <p:stCondLst>
                                    <p:cond delay="0"/>
                                  </p:stCondLst>
                                  <p:childTnLst>
                                    <p:set>
                                      <p:cBhvr>
                                        <p:cTn id="29" dur="1" fill="hold">
                                          <p:stCondLst>
                                            <p:cond delay="0"/>
                                          </p:stCondLst>
                                        </p:cTn>
                                        <p:tgtEl>
                                          <p:spTgt spid="348174"/>
                                        </p:tgtEl>
                                        <p:attrNameLst>
                                          <p:attrName>style.visibility</p:attrName>
                                        </p:attrNameLst>
                                      </p:cBhvr>
                                      <p:to>
                                        <p:strVal val="visible"/>
                                      </p:to>
                                    </p:set>
                                    <p:animEffect transition="in" filter="fade">
                                      <p:cBhvr>
                                        <p:cTn id="30" dur="500"/>
                                        <p:tgtEl>
                                          <p:spTgt spid="348174"/>
                                        </p:tgtEl>
                                      </p:cBhvr>
                                    </p:animEffect>
                                  </p:childTnLst>
                                </p:cTn>
                              </p:par>
                              <p:par>
                                <p:cTn id="31" presetID="10" presetClass="entr" presetSubtype="0" fill="hold" nodeType="withEffect">
                                  <p:stCondLst>
                                    <p:cond delay="0"/>
                                  </p:stCondLst>
                                  <p:childTnLst>
                                    <p:set>
                                      <p:cBhvr>
                                        <p:cTn id="32" dur="1" fill="hold">
                                          <p:stCondLst>
                                            <p:cond delay="0"/>
                                          </p:stCondLst>
                                        </p:cTn>
                                        <p:tgtEl>
                                          <p:spTgt spid="348176"/>
                                        </p:tgtEl>
                                        <p:attrNameLst>
                                          <p:attrName>style.visibility</p:attrName>
                                        </p:attrNameLst>
                                      </p:cBhvr>
                                      <p:to>
                                        <p:strVal val="visible"/>
                                      </p:to>
                                    </p:set>
                                    <p:animEffect transition="in" filter="fade">
                                      <p:cBhvr>
                                        <p:cTn id="33" dur="500"/>
                                        <p:tgtEl>
                                          <p:spTgt spid="3481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8180"/>
                                        </p:tgtEl>
                                        <p:attrNameLst>
                                          <p:attrName>style.visibility</p:attrName>
                                        </p:attrNameLst>
                                      </p:cBhvr>
                                      <p:to>
                                        <p:strVal val="visible"/>
                                      </p:to>
                                    </p:set>
                                    <p:animEffect transition="in" filter="fade">
                                      <p:cBhvr>
                                        <p:cTn id="38" dur="500"/>
                                        <p:tgtEl>
                                          <p:spTgt spid="34818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8179"/>
                                        </p:tgtEl>
                                        <p:attrNameLst>
                                          <p:attrName>style.visibility</p:attrName>
                                        </p:attrNameLst>
                                      </p:cBhvr>
                                      <p:to>
                                        <p:strVal val="visible"/>
                                      </p:to>
                                    </p:set>
                                    <p:animEffect transition="in" filter="fade">
                                      <p:cBhvr>
                                        <p:cTn id="41" dur="500"/>
                                        <p:tgtEl>
                                          <p:spTgt spid="34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9" grpId="0"/>
      <p:bldP spid="348170" grpId="0"/>
      <p:bldP spid="348171" grpId="0"/>
      <p:bldP spid="348172" grpId="0"/>
      <p:bldP spid="348177" grpId="0"/>
      <p:bldP spid="348178" grpId="0"/>
      <p:bldP spid="348179" grpId="0" animBg="1"/>
      <p:bldP spid="3481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921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Γενικά στοιχεία προσομοίωσης φέροντος οργανισμού</a:t>
            </a:r>
          </a:p>
        </p:txBody>
      </p:sp>
      <p:sp>
        <p:nvSpPr>
          <p:cNvPr id="283652" name="Text Box 4"/>
          <p:cNvSpPr txBox="1">
            <a:spLocks noChangeArrowheads="1"/>
          </p:cNvSpPr>
          <p:nvPr/>
        </p:nvSpPr>
        <p:spPr bwMode="auto">
          <a:xfrm>
            <a:off x="250825" y="1611313"/>
            <a:ext cx="6265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l-GR" altLang="el-GR" sz="2000"/>
              <a:t>  Δοκοί</a:t>
            </a:r>
          </a:p>
        </p:txBody>
      </p:sp>
      <p:sp>
        <p:nvSpPr>
          <p:cNvPr id="283653" name="Text Box 5"/>
          <p:cNvSpPr txBox="1">
            <a:spLocks noChangeArrowheads="1"/>
          </p:cNvSpPr>
          <p:nvPr/>
        </p:nvSpPr>
        <p:spPr bwMode="auto">
          <a:xfrm>
            <a:off x="466725" y="2016125"/>
            <a:ext cx="8497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 Προσομοίωση με γραμμικά στοιχεία</a:t>
            </a:r>
          </a:p>
        </p:txBody>
      </p:sp>
      <p:pic>
        <p:nvPicPr>
          <p:cNvPr id="92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57610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3652"/>
                                        </p:tgtEl>
                                        <p:attrNameLst>
                                          <p:attrName>style.visibility</p:attrName>
                                        </p:attrNameLst>
                                      </p:cBhvr>
                                      <p:to>
                                        <p:strVal val="visible"/>
                                      </p:to>
                                    </p:set>
                                    <p:animEffect transition="in" filter="fade">
                                      <p:cBhvr>
                                        <p:cTn id="7" dur="500"/>
                                        <p:tgtEl>
                                          <p:spTgt spid="2836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3653"/>
                                        </p:tgtEl>
                                        <p:attrNameLst>
                                          <p:attrName>style.visibility</p:attrName>
                                        </p:attrNameLst>
                                      </p:cBhvr>
                                      <p:to>
                                        <p:strVal val="visible"/>
                                      </p:to>
                                    </p:set>
                                    <p:animEffect transition="in" filter="fade">
                                      <p:cBhvr>
                                        <p:cTn id="10" dur="500"/>
                                        <p:tgtEl>
                                          <p:spTgt spid="283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P spid="28365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73731"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Ειδικά Θέματα Προσομοίωσης</a:t>
            </a:r>
            <a:endParaRPr lang="el-GR" altLang="el-GR" sz="2000" i="1" u="sng"/>
          </a:p>
        </p:txBody>
      </p:sp>
      <p:sp>
        <p:nvSpPr>
          <p:cNvPr id="7373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3733" name="Text Box 5"/>
          <p:cNvSpPr txBox="1">
            <a:spLocks noChangeArrowheads="1"/>
          </p:cNvSpPr>
          <p:nvPr/>
        </p:nvSpPr>
        <p:spPr bwMode="auto">
          <a:xfrm>
            <a:off x="250825" y="1701800"/>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υπολογισμού στρεπτικής αδράνειας μάζας</a:t>
            </a:r>
            <a:endParaRPr lang="el-GR" altLang="el-GR"/>
          </a:p>
        </p:txBody>
      </p:sp>
      <p:pic>
        <p:nvPicPr>
          <p:cNvPr id="737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76538"/>
            <a:ext cx="43688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Line 8"/>
          <p:cNvSpPr>
            <a:spLocks noChangeShapeType="1"/>
          </p:cNvSpPr>
          <p:nvPr/>
        </p:nvSpPr>
        <p:spPr bwMode="auto">
          <a:xfrm>
            <a:off x="2678113" y="5191125"/>
            <a:ext cx="0" cy="863600"/>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49201" name="Text Box 17"/>
          <p:cNvSpPr txBox="1">
            <a:spLocks noChangeArrowheads="1"/>
          </p:cNvSpPr>
          <p:nvPr/>
        </p:nvSpPr>
        <p:spPr bwMode="auto">
          <a:xfrm>
            <a:off x="5003800" y="2949575"/>
            <a:ext cx="39608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Συνολικό βάρος και μάζα ορόφου:</a:t>
            </a:r>
          </a:p>
        </p:txBody>
      </p:sp>
      <p:sp>
        <p:nvSpPr>
          <p:cNvPr id="73737"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49202" name="Object 18"/>
          <p:cNvGraphicFramePr>
            <a:graphicFrameLocks noChangeAspect="1"/>
          </p:cNvGraphicFramePr>
          <p:nvPr/>
        </p:nvGraphicFramePr>
        <p:xfrm>
          <a:off x="5038725" y="3429000"/>
          <a:ext cx="2270125" cy="428625"/>
        </p:xfrm>
        <a:graphic>
          <a:graphicData uri="http://schemas.openxmlformats.org/presentationml/2006/ole">
            <mc:AlternateContent xmlns:mc="http://schemas.openxmlformats.org/markup-compatibility/2006">
              <mc:Choice xmlns:v="urn:schemas-microsoft-com:vml" Requires="v">
                <p:oleObj spid="_x0000_s73751" name="Equation" r:id="rId4" imgW="1816100" imgH="342900" progId="Equation.DSMT4">
                  <p:embed/>
                </p:oleObj>
              </mc:Choice>
              <mc:Fallback>
                <p:oleObj name="Equation" r:id="rId4" imgW="1816100" imgH="34290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725" y="3429000"/>
                        <a:ext cx="22701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9204" name="Object 20"/>
          <p:cNvGraphicFramePr>
            <a:graphicFrameLocks noChangeAspect="1"/>
          </p:cNvGraphicFramePr>
          <p:nvPr/>
        </p:nvGraphicFramePr>
        <p:xfrm>
          <a:off x="5059363" y="3933825"/>
          <a:ext cx="1889125" cy="460375"/>
        </p:xfrm>
        <a:graphic>
          <a:graphicData uri="http://schemas.openxmlformats.org/presentationml/2006/ole">
            <mc:AlternateContent xmlns:mc="http://schemas.openxmlformats.org/markup-compatibility/2006">
              <mc:Choice xmlns:v="urn:schemas-microsoft-com:vml" Requires="v">
                <p:oleObj spid="_x0000_s73752" name="Equation" r:id="rId6" imgW="1511300" imgH="368300" progId="Equation.DSMT4">
                  <p:embed/>
                </p:oleObj>
              </mc:Choice>
              <mc:Fallback>
                <p:oleObj name="Equation" r:id="rId6" imgW="1511300" imgH="36830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9363" y="3933825"/>
                        <a:ext cx="1889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9206" name="Text Box 22"/>
          <p:cNvSpPr txBox="1">
            <a:spLocks noChangeArrowheads="1"/>
          </p:cNvSpPr>
          <p:nvPr/>
        </p:nvSpPr>
        <p:spPr bwMode="auto">
          <a:xfrm>
            <a:off x="5003800" y="4533900"/>
            <a:ext cx="39608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Κατανεμημένη μάζα ορόφου:</a:t>
            </a:r>
          </a:p>
        </p:txBody>
      </p:sp>
      <p:sp>
        <p:nvSpPr>
          <p:cNvPr id="73741"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49207" name="Object 23"/>
          <p:cNvGraphicFramePr>
            <a:graphicFrameLocks noChangeAspect="1"/>
          </p:cNvGraphicFramePr>
          <p:nvPr/>
        </p:nvGraphicFramePr>
        <p:xfrm>
          <a:off x="5081588" y="5021263"/>
          <a:ext cx="2443162" cy="444500"/>
        </p:xfrm>
        <a:graphic>
          <a:graphicData uri="http://schemas.openxmlformats.org/presentationml/2006/ole">
            <mc:AlternateContent xmlns:mc="http://schemas.openxmlformats.org/markup-compatibility/2006">
              <mc:Choice xmlns:v="urn:schemas-microsoft-com:vml" Requires="v">
                <p:oleObj spid="_x0000_s73753" name="Equation" r:id="rId8" imgW="1968500" imgH="355600" progId="Equation.DSMT4">
                  <p:embed/>
                </p:oleObj>
              </mc:Choice>
              <mc:Fallback>
                <p:oleObj name="Equation" r:id="rId8" imgW="1968500" imgH="355600" progId="Equation.DSMT4">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1588" y="5021263"/>
                        <a:ext cx="24431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43" name="Oval 25"/>
          <p:cNvSpPr>
            <a:spLocks noChangeArrowheads="1"/>
          </p:cNvSpPr>
          <p:nvPr/>
        </p:nvSpPr>
        <p:spPr bwMode="auto">
          <a:xfrm>
            <a:off x="1835150" y="4941888"/>
            <a:ext cx="73025" cy="7143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3744" name="Text Box 26"/>
          <p:cNvSpPr txBox="1">
            <a:spLocks noChangeArrowheads="1"/>
          </p:cNvSpPr>
          <p:nvPr/>
        </p:nvSpPr>
        <p:spPr bwMode="auto">
          <a:xfrm>
            <a:off x="1908175" y="4581525"/>
            <a:ext cx="431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solidFill>
                  <a:srgbClr val="FF3300"/>
                </a:solidFill>
              </a:rPr>
              <a:t>ΚΒ</a:t>
            </a:r>
          </a:p>
        </p:txBody>
      </p:sp>
      <p:sp>
        <p:nvSpPr>
          <p:cNvPr id="349211" name="Text Box 27"/>
          <p:cNvSpPr txBox="1">
            <a:spLocks noChangeArrowheads="1"/>
          </p:cNvSpPr>
          <p:nvPr/>
        </p:nvSpPr>
        <p:spPr bwMode="auto">
          <a:xfrm>
            <a:off x="5003800" y="5757863"/>
            <a:ext cx="39608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Μάζα κάθε τμήματος κάτοψης:</a:t>
            </a:r>
          </a:p>
        </p:txBody>
      </p:sp>
      <p:sp>
        <p:nvSpPr>
          <p:cNvPr id="73746"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49212" name="Object 28"/>
          <p:cNvGraphicFramePr>
            <a:graphicFrameLocks noChangeAspect="1"/>
          </p:cNvGraphicFramePr>
          <p:nvPr/>
        </p:nvGraphicFramePr>
        <p:xfrm>
          <a:off x="2627313" y="6237288"/>
          <a:ext cx="3094037" cy="493712"/>
        </p:xfrm>
        <a:graphic>
          <a:graphicData uri="http://schemas.openxmlformats.org/presentationml/2006/ole">
            <mc:AlternateContent xmlns:mc="http://schemas.openxmlformats.org/markup-compatibility/2006">
              <mc:Choice xmlns:v="urn:schemas-microsoft-com:vml" Requires="v">
                <p:oleObj spid="_x0000_s73754" name="Equation" r:id="rId10" imgW="2476500" imgH="393700" progId="Equation.DSMT4">
                  <p:embed/>
                </p:oleObj>
              </mc:Choice>
              <mc:Fallback>
                <p:oleObj name="Equation" r:id="rId10" imgW="2476500" imgH="393700" progId="Equation.DSMT4">
                  <p:embed/>
                  <p:pic>
                    <p:nvPicPr>
                      <p:cNvPr id="0"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313" y="6237288"/>
                        <a:ext cx="30940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48" name="Rectangle 31"/>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49214" name="Object 30"/>
          <p:cNvGraphicFramePr>
            <a:graphicFrameLocks noChangeAspect="1"/>
          </p:cNvGraphicFramePr>
          <p:nvPr/>
        </p:nvGraphicFramePr>
        <p:xfrm>
          <a:off x="5940425" y="6226175"/>
          <a:ext cx="3014663" cy="493713"/>
        </p:xfrm>
        <a:graphic>
          <a:graphicData uri="http://schemas.openxmlformats.org/presentationml/2006/ole">
            <mc:AlternateContent xmlns:mc="http://schemas.openxmlformats.org/markup-compatibility/2006">
              <mc:Choice xmlns:v="urn:schemas-microsoft-com:vml" Requires="v">
                <p:oleObj spid="_x0000_s73755" name="Equation" r:id="rId12" imgW="2413000" imgH="393700" progId="Equation.DSMT4">
                  <p:embed/>
                </p:oleObj>
              </mc:Choice>
              <mc:Fallback>
                <p:oleObj name="Equation" r:id="rId12" imgW="2413000" imgH="393700"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0425" y="6226175"/>
                        <a:ext cx="30146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50" name="Text Box 7"/>
          <p:cNvSpPr txBox="1">
            <a:spLocks noChangeArrowheads="1"/>
          </p:cNvSpPr>
          <p:nvPr/>
        </p:nvSpPr>
        <p:spPr bwMode="auto">
          <a:xfrm>
            <a:off x="395288" y="2133600"/>
            <a:ext cx="87137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Να υπολογιστεί η θέση της συγκεντρωμένης μάζας και η τιμή της στρεπτικής ροπής μάζας (ροπής αδράνειας μάζας) στη κάτοψη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9201"/>
                                        </p:tgtEl>
                                        <p:attrNameLst>
                                          <p:attrName>style.visibility</p:attrName>
                                        </p:attrNameLst>
                                      </p:cBhvr>
                                      <p:to>
                                        <p:strVal val="visible"/>
                                      </p:to>
                                    </p:set>
                                    <p:animEffect transition="in" filter="fade">
                                      <p:cBhvr>
                                        <p:cTn id="7" dur="500"/>
                                        <p:tgtEl>
                                          <p:spTgt spid="349201"/>
                                        </p:tgtEl>
                                      </p:cBhvr>
                                    </p:animEffect>
                                  </p:childTnLst>
                                </p:cTn>
                              </p:par>
                              <p:par>
                                <p:cTn id="8" presetID="10" presetClass="entr" presetSubtype="0" fill="hold" nodeType="withEffect">
                                  <p:stCondLst>
                                    <p:cond delay="0"/>
                                  </p:stCondLst>
                                  <p:childTnLst>
                                    <p:set>
                                      <p:cBhvr>
                                        <p:cTn id="9" dur="1" fill="hold">
                                          <p:stCondLst>
                                            <p:cond delay="0"/>
                                          </p:stCondLst>
                                        </p:cTn>
                                        <p:tgtEl>
                                          <p:spTgt spid="349202"/>
                                        </p:tgtEl>
                                        <p:attrNameLst>
                                          <p:attrName>style.visibility</p:attrName>
                                        </p:attrNameLst>
                                      </p:cBhvr>
                                      <p:to>
                                        <p:strVal val="visible"/>
                                      </p:to>
                                    </p:set>
                                    <p:animEffect transition="in" filter="fade">
                                      <p:cBhvr>
                                        <p:cTn id="10" dur="500"/>
                                        <p:tgtEl>
                                          <p:spTgt spid="349202"/>
                                        </p:tgtEl>
                                      </p:cBhvr>
                                    </p:animEffect>
                                  </p:childTnLst>
                                </p:cTn>
                              </p:par>
                              <p:par>
                                <p:cTn id="11" presetID="10" presetClass="entr" presetSubtype="0" fill="hold" nodeType="withEffect">
                                  <p:stCondLst>
                                    <p:cond delay="0"/>
                                  </p:stCondLst>
                                  <p:childTnLst>
                                    <p:set>
                                      <p:cBhvr>
                                        <p:cTn id="12" dur="1" fill="hold">
                                          <p:stCondLst>
                                            <p:cond delay="0"/>
                                          </p:stCondLst>
                                        </p:cTn>
                                        <p:tgtEl>
                                          <p:spTgt spid="349204"/>
                                        </p:tgtEl>
                                        <p:attrNameLst>
                                          <p:attrName>style.visibility</p:attrName>
                                        </p:attrNameLst>
                                      </p:cBhvr>
                                      <p:to>
                                        <p:strVal val="visible"/>
                                      </p:to>
                                    </p:set>
                                    <p:animEffect transition="in" filter="fade">
                                      <p:cBhvr>
                                        <p:cTn id="13" dur="500"/>
                                        <p:tgtEl>
                                          <p:spTgt spid="3492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9206"/>
                                        </p:tgtEl>
                                        <p:attrNameLst>
                                          <p:attrName>style.visibility</p:attrName>
                                        </p:attrNameLst>
                                      </p:cBhvr>
                                      <p:to>
                                        <p:strVal val="visible"/>
                                      </p:to>
                                    </p:set>
                                    <p:animEffect transition="in" filter="fade">
                                      <p:cBhvr>
                                        <p:cTn id="18" dur="500"/>
                                        <p:tgtEl>
                                          <p:spTgt spid="349206"/>
                                        </p:tgtEl>
                                      </p:cBhvr>
                                    </p:animEffect>
                                  </p:childTnLst>
                                </p:cTn>
                              </p:par>
                              <p:par>
                                <p:cTn id="19" presetID="10" presetClass="entr" presetSubtype="0" fill="hold" nodeType="withEffect">
                                  <p:stCondLst>
                                    <p:cond delay="0"/>
                                  </p:stCondLst>
                                  <p:childTnLst>
                                    <p:set>
                                      <p:cBhvr>
                                        <p:cTn id="20" dur="1" fill="hold">
                                          <p:stCondLst>
                                            <p:cond delay="0"/>
                                          </p:stCondLst>
                                        </p:cTn>
                                        <p:tgtEl>
                                          <p:spTgt spid="349207"/>
                                        </p:tgtEl>
                                        <p:attrNameLst>
                                          <p:attrName>style.visibility</p:attrName>
                                        </p:attrNameLst>
                                      </p:cBhvr>
                                      <p:to>
                                        <p:strVal val="visible"/>
                                      </p:to>
                                    </p:set>
                                    <p:animEffect transition="in" filter="fade">
                                      <p:cBhvr>
                                        <p:cTn id="21" dur="500"/>
                                        <p:tgtEl>
                                          <p:spTgt spid="3492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9211"/>
                                        </p:tgtEl>
                                        <p:attrNameLst>
                                          <p:attrName>style.visibility</p:attrName>
                                        </p:attrNameLst>
                                      </p:cBhvr>
                                      <p:to>
                                        <p:strVal val="visible"/>
                                      </p:to>
                                    </p:set>
                                    <p:animEffect transition="in" filter="fade">
                                      <p:cBhvr>
                                        <p:cTn id="26" dur="500"/>
                                        <p:tgtEl>
                                          <p:spTgt spid="349211"/>
                                        </p:tgtEl>
                                      </p:cBhvr>
                                    </p:animEffect>
                                  </p:childTnLst>
                                </p:cTn>
                              </p:par>
                              <p:par>
                                <p:cTn id="27" presetID="10" presetClass="entr" presetSubtype="0" fill="hold" nodeType="withEffect">
                                  <p:stCondLst>
                                    <p:cond delay="0"/>
                                  </p:stCondLst>
                                  <p:childTnLst>
                                    <p:set>
                                      <p:cBhvr>
                                        <p:cTn id="28" dur="1" fill="hold">
                                          <p:stCondLst>
                                            <p:cond delay="0"/>
                                          </p:stCondLst>
                                        </p:cTn>
                                        <p:tgtEl>
                                          <p:spTgt spid="349212"/>
                                        </p:tgtEl>
                                        <p:attrNameLst>
                                          <p:attrName>style.visibility</p:attrName>
                                        </p:attrNameLst>
                                      </p:cBhvr>
                                      <p:to>
                                        <p:strVal val="visible"/>
                                      </p:to>
                                    </p:set>
                                    <p:animEffect transition="in" filter="fade">
                                      <p:cBhvr>
                                        <p:cTn id="29" dur="500"/>
                                        <p:tgtEl>
                                          <p:spTgt spid="349212"/>
                                        </p:tgtEl>
                                      </p:cBhvr>
                                    </p:animEffect>
                                  </p:childTnLst>
                                </p:cTn>
                              </p:par>
                              <p:par>
                                <p:cTn id="30" presetID="10" presetClass="entr" presetSubtype="0" fill="hold" nodeType="withEffect">
                                  <p:stCondLst>
                                    <p:cond delay="0"/>
                                  </p:stCondLst>
                                  <p:childTnLst>
                                    <p:set>
                                      <p:cBhvr>
                                        <p:cTn id="31" dur="1" fill="hold">
                                          <p:stCondLst>
                                            <p:cond delay="0"/>
                                          </p:stCondLst>
                                        </p:cTn>
                                        <p:tgtEl>
                                          <p:spTgt spid="349214"/>
                                        </p:tgtEl>
                                        <p:attrNameLst>
                                          <p:attrName>style.visibility</p:attrName>
                                        </p:attrNameLst>
                                      </p:cBhvr>
                                      <p:to>
                                        <p:strVal val="visible"/>
                                      </p:to>
                                    </p:set>
                                    <p:animEffect transition="in" filter="fade">
                                      <p:cBhvr>
                                        <p:cTn id="32" dur="500"/>
                                        <p:tgtEl>
                                          <p:spTgt spid="349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01" grpId="0"/>
      <p:bldP spid="349206" grpId="0"/>
      <p:bldP spid="3492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74755"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Ειδικά Θέματα Προσομοίωσης</a:t>
            </a:r>
            <a:endParaRPr lang="el-GR" altLang="el-GR" sz="2000" i="1" u="sng"/>
          </a:p>
        </p:txBody>
      </p:sp>
      <p:sp>
        <p:nvSpPr>
          <p:cNvPr id="7475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4757" name="Text Box 5"/>
          <p:cNvSpPr txBox="1">
            <a:spLocks noChangeArrowheads="1"/>
          </p:cNvSpPr>
          <p:nvPr/>
        </p:nvSpPr>
        <p:spPr bwMode="auto">
          <a:xfrm>
            <a:off x="250825" y="1701800"/>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υπολογισμού στρεπτικής αδράνειας μάζας</a:t>
            </a:r>
            <a:endParaRPr lang="el-GR" altLang="el-GR"/>
          </a:p>
        </p:txBody>
      </p:sp>
      <p:pic>
        <p:nvPicPr>
          <p:cNvPr id="747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76538"/>
            <a:ext cx="43688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Line 8"/>
          <p:cNvSpPr>
            <a:spLocks noChangeShapeType="1"/>
          </p:cNvSpPr>
          <p:nvPr/>
        </p:nvSpPr>
        <p:spPr bwMode="auto">
          <a:xfrm>
            <a:off x="2678113" y="5191125"/>
            <a:ext cx="0" cy="863600"/>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0217" name="Text Box 9"/>
          <p:cNvSpPr txBox="1">
            <a:spLocks noChangeArrowheads="1"/>
          </p:cNvSpPr>
          <p:nvPr/>
        </p:nvSpPr>
        <p:spPr bwMode="auto">
          <a:xfrm>
            <a:off x="5003800" y="2949575"/>
            <a:ext cx="39608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Ροπές αδράνειας τμημάτων:</a:t>
            </a:r>
          </a:p>
        </p:txBody>
      </p:sp>
      <p:sp>
        <p:nvSpPr>
          <p:cNvPr id="74761"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50222" name="Text Box 14"/>
          <p:cNvSpPr txBox="1">
            <a:spLocks noChangeArrowheads="1"/>
          </p:cNvSpPr>
          <p:nvPr/>
        </p:nvSpPr>
        <p:spPr bwMode="auto">
          <a:xfrm>
            <a:off x="5003800" y="4533900"/>
            <a:ext cx="39608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Ροπές αδράνειας μάζας τμημάτων:</a:t>
            </a:r>
          </a:p>
        </p:txBody>
      </p:sp>
      <p:sp>
        <p:nvSpPr>
          <p:cNvPr id="74763"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50225" name="Object 17"/>
          <p:cNvGraphicFramePr>
            <a:graphicFrameLocks noChangeAspect="1"/>
          </p:cNvGraphicFramePr>
          <p:nvPr/>
        </p:nvGraphicFramePr>
        <p:xfrm>
          <a:off x="4787900" y="3357563"/>
          <a:ext cx="1760538" cy="428625"/>
        </p:xfrm>
        <a:graphic>
          <a:graphicData uri="http://schemas.openxmlformats.org/presentationml/2006/ole">
            <mc:AlternateContent xmlns:mc="http://schemas.openxmlformats.org/markup-compatibility/2006">
              <mc:Choice xmlns:v="urn:schemas-microsoft-com:vml" Requires="v">
                <p:oleObj spid="_x0000_s74773" name="Equation" r:id="rId4" imgW="1409088" imgH="342751" progId="Equation.DSMT4">
                  <p:embed/>
                </p:oleObj>
              </mc:Choice>
              <mc:Fallback>
                <p:oleObj name="Equation" r:id="rId4" imgW="1409088" imgH="342751" progId="Equation.DSMT4">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357563"/>
                        <a:ext cx="17605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0227" name="Object 19"/>
          <p:cNvGraphicFramePr>
            <a:graphicFrameLocks noChangeAspect="1"/>
          </p:cNvGraphicFramePr>
          <p:nvPr/>
        </p:nvGraphicFramePr>
        <p:xfrm>
          <a:off x="6877050" y="3357563"/>
          <a:ext cx="1920875" cy="428625"/>
        </p:xfrm>
        <a:graphic>
          <a:graphicData uri="http://schemas.openxmlformats.org/presentationml/2006/ole">
            <mc:AlternateContent xmlns:mc="http://schemas.openxmlformats.org/markup-compatibility/2006">
              <mc:Choice xmlns:v="urn:schemas-microsoft-com:vml" Requires="v">
                <p:oleObj spid="_x0000_s74774" name="Equation" r:id="rId6" imgW="1536700" imgH="342900" progId="Equation.DSMT4">
                  <p:embed/>
                </p:oleObj>
              </mc:Choice>
              <mc:Fallback>
                <p:oleObj name="Equation" r:id="rId6" imgW="1536700" imgH="342900" progId="Equation.DSMT4">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3357563"/>
                        <a:ext cx="1920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0229" name="Object 21"/>
          <p:cNvGraphicFramePr>
            <a:graphicFrameLocks noChangeAspect="1"/>
          </p:cNvGraphicFramePr>
          <p:nvPr/>
        </p:nvGraphicFramePr>
        <p:xfrm>
          <a:off x="4787900" y="3933825"/>
          <a:ext cx="1666875" cy="428625"/>
        </p:xfrm>
        <a:graphic>
          <a:graphicData uri="http://schemas.openxmlformats.org/presentationml/2006/ole">
            <mc:AlternateContent xmlns:mc="http://schemas.openxmlformats.org/markup-compatibility/2006">
              <mc:Choice xmlns:v="urn:schemas-microsoft-com:vml" Requires="v">
                <p:oleObj spid="_x0000_s74775" name="Equation" r:id="rId8" imgW="1333500" imgH="342900" progId="Equation.DSMT4">
                  <p:embed/>
                </p:oleObj>
              </mc:Choice>
              <mc:Fallback>
                <p:oleObj name="Equation" r:id="rId8" imgW="1333500" imgH="342900" progId="Equation.DSMT4">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900" y="3933825"/>
                        <a:ext cx="1666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0231" name="Object 23"/>
          <p:cNvGraphicFramePr>
            <a:graphicFrameLocks noChangeAspect="1"/>
          </p:cNvGraphicFramePr>
          <p:nvPr/>
        </p:nvGraphicFramePr>
        <p:xfrm>
          <a:off x="6877050" y="3933825"/>
          <a:ext cx="1841500" cy="428625"/>
        </p:xfrm>
        <a:graphic>
          <a:graphicData uri="http://schemas.openxmlformats.org/presentationml/2006/ole">
            <mc:AlternateContent xmlns:mc="http://schemas.openxmlformats.org/markup-compatibility/2006">
              <mc:Choice xmlns:v="urn:schemas-microsoft-com:vml" Requires="v">
                <p:oleObj spid="_x0000_s74776" name="Equation" r:id="rId10" imgW="1473200" imgH="342900" progId="Equation.DSMT4">
                  <p:embed/>
                </p:oleObj>
              </mc:Choice>
              <mc:Fallback>
                <p:oleObj name="Equation" r:id="rId10" imgW="1473200" imgH="342900" progId="Equation.DSMT4">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7050" y="3933825"/>
                        <a:ext cx="1841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0233" name="Object 25"/>
          <p:cNvGraphicFramePr>
            <a:graphicFrameLocks noChangeAspect="1"/>
          </p:cNvGraphicFramePr>
          <p:nvPr/>
        </p:nvGraphicFramePr>
        <p:xfrm>
          <a:off x="4576763" y="5041900"/>
          <a:ext cx="4510087" cy="258763"/>
        </p:xfrm>
        <a:graphic>
          <a:graphicData uri="http://schemas.openxmlformats.org/presentationml/2006/ole">
            <mc:AlternateContent xmlns:mc="http://schemas.openxmlformats.org/markup-compatibility/2006">
              <mc:Choice xmlns:v="urn:schemas-microsoft-com:vml" Requires="v">
                <p:oleObj spid="_x0000_s74777" name="Equation" r:id="rId12" imgW="3759200" imgH="215900" progId="Equation.DSMT4">
                  <p:embed/>
                </p:oleObj>
              </mc:Choice>
              <mc:Fallback>
                <p:oleObj name="Equation" r:id="rId12" imgW="3759200" imgH="215900" progId="Equation.DSMT4">
                  <p:embed/>
                  <p:pic>
                    <p:nvPicPr>
                      <p:cNvPr id="0"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6763" y="5041900"/>
                        <a:ext cx="45100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0235" name="Object 27"/>
          <p:cNvGraphicFramePr>
            <a:graphicFrameLocks noChangeAspect="1"/>
          </p:cNvGraphicFramePr>
          <p:nvPr/>
        </p:nvGraphicFramePr>
        <p:xfrm>
          <a:off x="4643438" y="5391150"/>
          <a:ext cx="4271962" cy="269875"/>
        </p:xfrm>
        <a:graphic>
          <a:graphicData uri="http://schemas.openxmlformats.org/presentationml/2006/ole">
            <mc:AlternateContent xmlns:mc="http://schemas.openxmlformats.org/markup-compatibility/2006">
              <mc:Choice xmlns:v="urn:schemas-microsoft-com:vml" Requires="v">
                <p:oleObj spid="_x0000_s74778" name="Equation" r:id="rId14" imgW="3467100" imgH="215900" progId="Equation.DSMT4">
                  <p:embed/>
                </p:oleObj>
              </mc:Choice>
              <mc:Fallback>
                <p:oleObj name="Equation" r:id="rId14" imgW="3467100" imgH="215900" progId="Equation.DSMT4">
                  <p:embed/>
                  <p:pic>
                    <p:nvPicPr>
                      <p:cNvPr id="0"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3438" y="5391150"/>
                        <a:ext cx="42719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70" name="Oval 29"/>
          <p:cNvSpPr>
            <a:spLocks noChangeArrowheads="1"/>
          </p:cNvSpPr>
          <p:nvPr/>
        </p:nvSpPr>
        <p:spPr bwMode="auto">
          <a:xfrm>
            <a:off x="1835150" y="4941888"/>
            <a:ext cx="73025" cy="7143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4771" name="Text Box 30"/>
          <p:cNvSpPr txBox="1">
            <a:spLocks noChangeArrowheads="1"/>
          </p:cNvSpPr>
          <p:nvPr/>
        </p:nvSpPr>
        <p:spPr bwMode="auto">
          <a:xfrm>
            <a:off x="1908175" y="4581525"/>
            <a:ext cx="431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solidFill>
                  <a:srgbClr val="FF3300"/>
                </a:solidFill>
              </a:rPr>
              <a:t>ΚΒ</a:t>
            </a:r>
          </a:p>
        </p:txBody>
      </p:sp>
      <p:sp>
        <p:nvSpPr>
          <p:cNvPr id="74772" name="Text Box 7"/>
          <p:cNvSpPr txBox="1">
            <a:spLocks noChangeArrowheads="1"/>
          </p:cNvSpPr>
          <p:nvPr/>
        </p:nvSpPr>
        <p:spPr bwMode="auto">
          <a:xfrm>
            <a:off x="395288" y="2133600"/>
            <a:ext cx="87137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Να υπολογιστεί η θέση της συγκεντρωμένης μάζας και η τιμή της στρεπτικής ροπής μάζας (ροπής αδράνειας μάζας) στη κάτοψη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0217"/>
                                        </p:tgtEl>
                                        <p:attrNameLst>
                                          <p:attrName>style.visibility</p:attrName>
                                        </p:attrNameLst>
                                      </p:cBhvr>
                                      <p:to>
                                        <p:strVal val="visible"/>
                                      </p:to>
                                    </p:set>
                                    <p:animEffect transition="in" filter="fade">
                                      <p:cBhvr>
                                        <p:cTn id="7" dur="500"/>
                                        <p:tgtEl>
                                          <p:spTgt spid="350217"/>
                                        </p:tgtEl>
                                      </p:cBhvr>
                                    </p:animEffect>
                                  </p:childTnLst>
                                </p:cTn>
                              </p:par>
                              <p:par>
                                <p:cTn id="8" presetID="10" presetClass="entr" presetSubtype="0" fill="hold" nodeType="withEffect">
                                  <p:stCondLst>
                                    <p:cond delay="0"/>
                                  </p:stCondLst>
                                  <p:childTnLst>
                                    <p:set>
                                      <p:cBhvr>
                                        <p:cTn id="9" dur="1" fill="hold">
                                          <p:stCondLst>
                                            <p:cond delay="0"/>
                                          </p:stCondLst>
                                        </p:cTn>
                                        <p:tgtEl>
                                          <p:spTgt spid="350225"/>
                                        </p:tgtEl>
                                        <p:attrNameLst>
                                          <p:attrName>style.visibility</p:attrName>
                                        </p:attrNameLst>
                                      </p:cBhvr>
                                      <p:to>
                                        <p:strVal val="visible"/>
                                      </p:to>
                                    </p:set>
                                    <p:animEffect transition="in" filter="fade">
                                      <p:cBhvr>
                                        <p:cTn id="10" dur="500"/>
                                        <p:tgtEl>
                                          <p:spTgt spid="350225"/>
                                        </p:tgtEl>
                                      </p:cBhvr>
                                    </p:animEffect>
                                  </p:childTnLst>
                                </p:cTn>
                              </p:par>
                              <p:par>
                                <p:cTn id="11" presetID="10" presetClass="entr" presetSubtype="0" fill="hold" nodeType="withEffect">
                                  <p:stCondLst>
                                    <p:cond delay="0"/>
                                  </p:stCondLst>
                                  <p:childTnLst>
                                    <p:set>
                                      <p:cBhvr>
                                        <p:cTn id="12" dur="1" fill="hold">
                                          <p:stCondLst>
                                            <p:cond delay="0"/>
                                          </p:stCondLst>
                                        </p:cTn>
                                        <p:tgtEl>
                                          <p:spTgt spid="350227"/>
                                        </p:tgtEl>
                                        <p:attrNameLst>
                                          <p:attrName>style.visibility</p:attrName>
                                        </p:attrNameLst>
                                      </p:cBhvr>
                                      <p:to>
                                        <p:strVal val="visible"/>
                                      </p:to>
                                    </p:set>
                                    <p:animEffect transition="in" filter="fade">
                                      <p:cBhvr>
                                        <p:cTn id="13" dur="500"/>
                                        <p:tgtEl>
                                          <p:spTgt spid="350227"/>
                                        </p:tgtEl>
                                      </p:cBhvr>
                                    </p:animEffect>
                                  </p:childTnLst>
                                </p:cTn>
                              </p:par>
                              <p:par>
                                <p:cTn id="14" presetID="10" presetClass="entr" presetSubtype="0" fill="hold" nodeType="withEffect">
                                  <p:stCondLst>
                                    <p:cond delay="0"/>
                                  </p:stCondLst>
                                  <p:childTnLst>
                                    <p:set>
                                      <p:cBhvr>
                                        <p:cTn id="15" dur="1" fill="hold">
                                          <p:stCondLst>
                                            <p:cond delay="0"/>
                                          </p:stCondLst>
                                        </p:cTn>
                                        <p:tgtEl>
                                          <p:spTgt spid="350229"/>
                                        </p:tgtEl>
                                        <p:attrNameLst>
                                          <p:attrName>style.visibility</p:attrName>
                                        </p:attrNameLst>
                                      </p:cBhvr>
                                      <p:to>
                                        <p:strVal val="visible"/>
                                      </p:to>
                                    </p:set>
                                    <p:animEffect transition="in" filter="fade">
                                      <p:cBhvr>
                                        <p:cTn id="16" dur="500"/>
                                        <p:tgtEl>
                                          <p:spTgt spid="350229"/>
                                        </p:tgtEl>
                                      </p:cBhvr>
                                    </p:animEffect>
                                  </p:childTnLst>
                                </p:cTn>
                              </p:par>
                              <p:par>
                                <p:cTn id="17" presetID="10" presetClass="entr" presetSubtype="0" fill="hold" nodeType="withEffect">
                                  <p:stCondLst>
                                    <p:cond delay="0"/>
                                  </p:stCondLst>
                                  <p:childTnLst>
                                    <p:set>
                                      <p:cBhvr>
                                        <p:cTn id="18" dur="1" fill="hold">
                                          <p:stCondLst>
                                            <p:cond delay="0"/>
                                          </p:stCondLst>
                                        </p:cTn>
                                        <p:tgtEl>
                                          <p:spTgt spid="350231"/>
                                        </p:tgtEl>
                                        <p:attrNameLst>
                                          <p:attrName>style.visibility</p:attrName>
                                        </p:attrNameLst>
                                      </p:cBhvr>
                                      <p:to>
                                        <p:strVal val="visible"/>
                                      </p:to>
                                    </p:set>
                                    <p:animEffect transition="in" filter="fade">
                                      <p:cBhvr>
                                        <p:cTn id="19" dur="500"/>
                                        <p:tgtEl>
                                          <p:spTgt spid="3502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0222"/>
                                        </p:tgtEl>
                                        <p:attrNameLst>
                                          <p:attrName>style.visibility</p:attrName>
                                        </p:attrNameLst>
                                      </p:cBhvr>
                                      <p:to>
                                        <p:strVal val="visible"/>
                                      </p:to>
                                    </p:set>
                                    <p:animEffect transition="in" filter="fade">
                                      <p:cBhvr>
                                        <p:cTn id="24" dur="500"/>
                                        <p:tgtEl>
                                          <p:spTgt spid="350222"/>
                                        </p:tgtEl>
                                      </p:cBhvr>
                                    </p:animEffect>
                                  </p:childTnLst>
                                </p:cTn>
                              </p:par>
                              <p:par>
                                <p:cTn id="25" presetID="10" presetClass="entr" presetSubtype="0" fill="hold" nodeType="withEffect">
                                  <p:stCondLst>
                                    <p:cond delay="0"/>
                                  </p:stCondLst>
                                  <p:childTnLst>
                                    <p:set>
                                      <p:cBhvr>
                                        <p:cTn id="26" dur="1" fill="hold">
                                          <p:stCondLst>
                                            <p:cond delay="0"/>
                                          </p:stCondLst>
                                        </p:cTn>
                                        <p:tgtEl>
                                          <p:spTgt spid="350233"/>
                                        </p:tgtEl>
                                        <p:attrNameLst>
                                          <p:attrName>style.visibility</p:attrName>
                                        </p:attrNameLst>
                                      </p:cBhvr>
                                      <p:to>
                                        <p:strVal val="visible"/>
                                      </p:to>
                                    </p:set>
                                    <p:animEffect transition="in" filter="fade">
                                      <p:cBhvr>
                                        <p:cTn id="27" dur="500"/>
                                        <p:tgtEl>
                                          <p:spTgt spid="350233"/>
                                        </p:tgtEl>
                                      </p:cBhvr>
                                    </p:animEffect>
                                  </p:childTnLst>
                                </p:cTn>
                              </p:par>
                              <p:par>
                                <p:cTn id="28" presetID="10" presetClass="entr" presetSubtype="0" fill="hold" nodeType="withEffect">
                                  <p:stCondLst>
                                    <p:cond delay="0"/>
                                  </p:stCondLst>
                                  <p:childTnLst>
                                    <p:set>
                                      <p:cBhvr>
                                        <p:cTn id="29" dur="1" fill="hold">
                                          <p:stCondLst>
                                            <p:cond delay="0"/>
                                          </p:stCondLst>
                                        </p:cTn>
                                        <p:tgtEl>
                                          <p:spTgt spid="350235"/>
                                        </p:tgtEl>
                                        <p:attrNameLst>
                                          <p:attrName>style.visibility</p:attrName>
                                        </p:attrNameLst>
                                      </p:cBhvr>
                                      <p:to>
                                        <p:strVal val="visible"/>
                                      </p:to>
                                    </p:set>
                                    <p:animEffect transition="in" filter="fade">
                                      <p:cBhvr>
                                        <p:cTn id="30" dur="500"/>
                                        <p:tgtEl>
                                          <p:spTgt spid="350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7" grpId="0"/>
      <p:bldP spid="35022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75779"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Ειδικά Θέματα Προσομοίωσης</a:t>
            </a:r>
            <a:endParaRPr lang="el-GR" altLang="el-GR" sz="2000" i="1" u="sng"/>
          </a:p>
        </p:txBody>
      </p:sp>
      <p:sp>
        <p:nvSpPr>
          <p:cNvPr id="7578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5781" name="Text Box 5"/>
          <p:cNvSpPr txBox="1">
            <a:spLocks noChangeArrowheads="1"/>
          </p:cNvSpPr>
          <p:nvPr/>
        </p:nvSpPr>
        <p:spPr bwMode="auto">
          <a:xfrm>
            <a:off x="250825" y="1701800"/>
            <a:ext cx="8713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Tx/>
              <a:buChar char="•"/>
            </a:pPr>
            <a:r>
              <a:rPr lang="el-GR" altLang="el-GR" sz="2000"/>
              <a:t> Παράδειγμα υπολογισμού στρεπτικής αδράνειας μάζας</a:t>
            </a:r>
            <a:endParaRPr lang="el-GR" altLang="el-GR"/>
          </a:p>
        </p:txBody>
      </p:sp>
      <p:pic>
        <p:nvPicPr>
          <p:cNvPr id="757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76538"/>
            <a:ext cx="43688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Line 8"/>
          <p:cNvSpPr>
            <a:spLocks noChangeShapeType="1"/>
          </p:cNvSpPr>
          <p:nvPr/>
        </p:nvSpPr>
        <p:spPr bwMode="auto">
          <a:xfrm>
            <a:off x="2678113" y="5191125"/>
            <a:ext cx="0" cy="863600"/>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1241" name="Text Box 9"/>
          <p:cNvSpPr txBox="1">
            <a:spLocks noChangeArrowheads="1"/>
          </p:cNvSpPr>
          <p:nvPr/>
        </p:nvSpPr>
        <p:spPr bwMode="auto">
          <a:xfrm>
            <a:off x="5003800" y="2949575"/>
            <a:ext cx="39608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Αποστάσεις μεταξύ ΚΒ:</a:t>
            </a:r>
          </a:p>
        </p:txBody>
      </p:sp>
      <p:sp>
        <p:nvSpPr>
          <p:cNvPr id="75785"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51243" name="Text Box 11"/>
          <p:cNvSpPr txBox="1">
            <a:spLocks noChangeArrowheads="1"/>
          </p:cNvSpPr>
          <p:nvPr/>
        </p:nvSpPr>
        <p:spPr bwMode="auto">
          <a:xfrm>
            <a:off x="5003800" y="4965700"/>
            <a:ext cx="39608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Συνολική μαζική ροπή αδρανείας:</a:t>
            </a:r>
          </a:p>
        </p:txBody>
      </p:sp>
      <p:sp>
        <p:nvSpPr>
          <p:cNvPr id="75787"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5788" name="Rectangle 20"/>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51251" name="Object 19"/>
          <p:cNvGraphicFramePr>
            <a:graphicFrameLocks noChangeAspect="1"/>
          </p:cNvGraphicFramePr>
          <p:nvPr/>
        </p:nvGraphicFramePr>
        <p:xfrm>
          <a:off x="4725988" y="3321050"/>
          <a:ext cx="4094162" cy="301625"/>
        </p:xfrm>
        <a:graphic>
          <a:graphicData uri="http://schemas.openxmlformats.org/presentationml/2006/ole">
            <mc:AlternateContent xmlns:mc="http://schemas.openxmlformats.org/markup-compatibility/2006">
              <mc:Choice xmlns:v="urn:schemas-microsoft-com:vml" Requires="v">
                <p:oleObj spid="_x0000_s75804" name="Equation" r:id="rId4" imgW="3276600" imgH="241300" progId="Equation.DSMT4">
                  <p:embed/>
                </p:oleObj>
              </mc:Choice>
              <mc:Fallback>
                <p:oleObj name="Equation" r:id="rId4" imgW="3276600" imgH="24130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88" y="3321050"/>
                        <a:ext cx="4094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1253" name="Object 21"/>
          <p:cNvGraphicFramePr>
            <a:graphicFrameLocks noChangeAspect="1"/>
          </p:cNvGraphicFramePr>
          <p:nvPr/>
        </p:nvGraphicFramePr>
        <p:xfrm>
          <a:off x="4932363" y="3716338"/>
          <a:ext cx="2443162" cy="222250"/>
        </p:xfrm>
        <a:graphic>
          <a:graphicData uri="http://schemas.openxmlformats.org/presentationml/2006/ole">
            <mc:AlternateContent xmlns:mc="http://schemas.openxmlformats.org/markup-compatibility/2006">
              <mc:Choice xmlns:v="urn:schemas-microsoft-com:vml" Requires="v">
                <p:oleObj spid="_x0000_s75805" name="Equation" r:id="rId6" imgW="1954951" imgH="177723" progId="Equation.DSMT4">
                  <p:embed/>
                </p:oleObj>
              </mc:Choice>
              <mc:Fallback>
                <p:oleObj name="Equation" r:id="rId6" imgW="1954951" imgH="177723" progId="Equation.DSMT4">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3716338"/>
                        <a:ext cx="24431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1"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51254" name="Object 22"/>
          <p:cNvGraphicFramePr>
            <a:graphicFrameLocks noChangeAspect="1"/>
          </p:cNvGraphicFramePr>
          <p:nvPr/>
        </p:nvGraphicFramePr>
        <p:xfrm>
          <a:off x="4716463" y="4135438"/>
          <a:ext cx="4171950" cy="301625"/>
        </p:xfrm>
        <a:graphic>
          <a:graphicData uri="http://schemas.openxmlformats.org/presentationml/2006/ole">
            <mc:AlternateContent xmlns:mc="http://schemas.openxmlformats.org/markup-compatibility/2006">
              <mc:Choice xmlns:v="urn:schemas-microsoft-com:vml" Requires="v">
                <p:oleObj spid="_x0000_s75806" name="Equation" r:id="rId8" imgW="3289300" imgH="241300" progId="Equation.DSMT4">
                  <p:embed/>
                </p:oleObj>
              </mc:Choice>
              <mc:Fallback>
                <p:oleObj name="Equation" r:id="rId8" imgW="3289300" imgH="241300" progId="Equation.DSMT4">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4135438"/>
                        <a:ext cx="4171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1256" name="Object 24"/>
          <p:cNvGraphicFramePr>
            <a:graphicFrameLocks noChangeAspect="1"/>
          </p:cNvGraphicFramePr>
          <p:nvPr/>
        </p:nvGraphicFramePr>
        <p:xfrm>
          <a:off x="4903788" y="4514850"/>
          <a:ext cx="2659062" cy="222250"/>
        </p:xfrm>
        <a:graphic>
          <a:graphicData uri="http://schemas.openxmlformats.org/presentationml/2006/ole">
            <mc:AlternateContent xmlns:mc="http://schemas.openxmlformats.org/markup-compatibility/2006">
              <mc:Choice xmlns:v="urn:schemas-microsoft-com:vml" Requires="v">
                <p:oleObj spid="_x0000_s75807" name="Equation" r:id="rId10" imgW="2094591" imgH="177723" progId="Equation.DSMT4">
                  <p:embed/>
                </p:oleObj>
              </mc:Choice>
              <mc:Fallback>
                <p:oleObj name="Equation" r:id="rId10" imgW="2094591" imgH="177723" progId="Equation.DSMT4">
                  <p:embed/>
                  <p:pic>
                    <p:nvPicPr>
                      <p:cNvPr id="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3788" y="4514850"/>
                        <a:ext cx="26590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4" name="Rectangle 26"/>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51257" name="Object 25"/>
          <p:cNvGraphicFramePr>
            <a:graphicFrameLocks noChangeAspect="1"/>
          </p:cNvGraphicFramePr>
          <p:nvPr/>
        </p:nvGraphicFramePr>
        <p:xfrm>
          <a:off x="6156325" y="5405438"/>
          <a:ext cx="1303338" cy="255587"/>
        </p:xfrm>
        <a:graphic>
          <a:graphicData uri="http://schemas.openxmlformats.org/presentationml/2006/ole">
            <mc:AlternateContent xmlns:mc="http://schemas.openxmlformats.org/markup-compatibility/2006">
              <mc:Choice xmlns:v="urn:schemas-microsoft-com:vml" Requires="v">
                <p:oleObj spid="_x0000_s75808" name="Equation" r:id="rId12" imgW="1016000" imgH="203200" progId="Equation.DSMT4">
                  <p:embed/>
                </p:oleObj>
              </mc:Choice>
              <mc:Fallback>
                <p:oleObj name="Equation" r:id="rId12" imgW="1016000" imgH="203200" progId="Equation.DSMT4">
                  <p:embed/>
                  <p:pic>
                    <p:nvPicPr>
                      <p:cNvPr id="0"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6325" y="5405438"/>
                        <a:ext cx="1303338"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6" name="Rectangle 28"/>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51259" name="Object 27"/>
          <p:cNvGraphicFramePr>
            <a:graphicFrameLocks noChangeAspect="1"/>
          </p:cNvGraphicFramePr>
          <p:nvPr/>
        </p:nvGraphicFramePr>
        <p:xfrm>
          <a:off x="5219700" y="5949950"/>
          <a:ext cx="2665413" cy="301625"/>
        </p:xfrm>
        <a:graphic>
          <a:graphicData uri="http://schemas.openxmlformats.org/presentationml/2006/ole">
            <mc:AlternateContent xmlns:mc="http://schemas.openxmlformats.org/markup-compatibility/2006">
              <mc:Choice xmlns:v="urn:schemas-microsoft-com:vml" Requires="v">
                <p:oleObj spid="_x0000_s75809" name="Equation" r:id="rId14" imgW="2133600" imgH="241300" progId="Equation.DSMT4">
                  <p:embed/>
                </p:oleObj>
              </mc:Choice>
              <mc:Fallback>
                <p:oleObj name="Equation" r:id="rId14" imgW="2133600" imgH="241300" progId="Equation.DSMT4">
                  <p:embed/>
                  <p:pic>
                    <p:nvPicPr>
                      <p:cNvPr id="0"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19700" y="5949950"/>
                        <a:ext cx="26654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8" name="Rectangle 30"/>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graphicFrame>
        <p:nvGraphicFramePr>
          <p:cNvPr id="351261" name="Object 29"/>
          <p:cNvGraphicFramePr>
            <a:graphicFrameLocks noChangeAspect="1"/>
          </p:cNvGraphicFramePr>
          <p:nvPr/>
        </p:nvGraphicFramePr>
        <p:xfrm>
          <a:off x="2771775" y="6381750"/>
          <a:ext cx="6253163" cy="301625"/>
        </p:xfrm>
        <a:graphic>
          <a:graphicData uri="http://schemas.openxmlformats.org/presentationml/2006/ole">
            <mc:AlternateContent xmlns:mc="http://schemas.openxmlformats.org/markup-compatibility/2006">
              <mc:Choice xmlns:v="urn:schemas-microsoft-com:vml" Requires="v">
                <p:oleObj spid="_x0000_s75810" name="Equation" r:id="rId16" imgW="5003800" imgH="241300" progId="Equation.DSMT4">
                  <p:embed/>
                </p:oleObj>
              </mc:Choice>
              <mc:Fallback>
                <p:oleObj name="Equation" r:id="rId16" imgW="5003800" imgH="241300" progId="Equation.DSMT4">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71775" y="6381750"/>
                        <a:ext cx="6253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1263" name="Oval 31"/>
          <p:cNvSpPr>
            <a:spLocks noChangeArrowheads="1"/>
          </p:cNvSpPr>
          <p:nvPr/>
        </p:nvSpPr>
        <p:spPr bwMode="auto">
          <a:xfrm>
            <a:off x="7945438" y="6215063"/>
            <a:ext cx="1116012" cy="57626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5801" name="Oval 32"/>
          <p:cNvSpPr>
            <a:spLocks noChangeArrowheads="1"/>
          </p:cNvSpPr>
          <p:nvPr/>
        </p:nvSpPr>
        <p:spPr bwMode="auto">
          <a:xfrm>
            <a:off x="1835150" y="4941888"/>
            <a:ext cx="73025" cy="7143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5802" name="Text Box 33"/>
          <p:cNvSpPr txBox="1">
            <a:spLocks noChangeArrowheads="1"/>
          </p:cNvSpPr>
          <p:nvPr/>
        </p:nvSpPr>
        <p:spPr bwMode="auto">
          <a:xfrm>
            <a:off x="1908175" y="4581525"/>
            <a:ext cx="431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solidFill>
                  <a:srgbClr val="FF3300"/>
                </a:solidFill>
              </a:rPr>
              <a:t>ΚΒ</a:t>
            </a:r>
          </a:p>
        </p:txBody>
      </p:sp>
      <p:sp>
        <p:nvSpPr>
          <p:cNvPr id="75803" name="Text Box 7"/>
          <p:cNvSpPr txBox="1">
            <a:spLocks noChangeArrowheads="1"/>
          </p:cNvSpPr>
          <p:nvPr/>
        </p:nvSpPr>
        <p:spPr bwMode="auto">
          <a:xfrm>
            <a:off x="395288" y="2133600"/>
            <a:ext cx="87137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l-GR" altLang="el-GR" sz="2000"/>
              <a:t>Να υπολογιστεί η θέση της συγκεντρωμένης μάζας και η τιμή της στρεπτικής ροπής μάζας (ροπής αδράνειας μάζας) στη κάτοψη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41"/>
                                        </p:tgtEl>
                                        <p:attrNameLst>
                                          <p:attrName>style.visibility</p:attrName>
                                        </p:attrNameLst>
                                      </p:cBhvr>
                                      <p:to>
                                        <p:strVal val="visible"/>
                                      </p:to>
                                    </p:set>
                                    <p:animEffect transition="in" filter="fade">
                                      <p:cBhvr>
                                        <p:cTn id="7" dur="500"/>
                                        <p:tgtEl>
                                          <p:spTgt spid="351241"/>
                                        </p:tgtEl>
                                      </p:cBhvr>
                                    </p:animEffect>
                                  </p:childTnLst>
                                </p:cTn>
                              </p:par>
                              <p:par>
                                <p:cTn id="8" presetID="10" presetClass="entr" presetSubtype="0" fill="hold" nodeType="withEffect">
                                  <p:stCondLst>
                                    <p:cond delay="0"/>
                                  </p:stCondLst>
                                  <p:childTnLst>
                                    <p:set>
                                      <p:cBhvr>
                                        <p:cTn id="9" dur="1" fill="hold">
                                          <p:stCondLst>
                                            <p:cond delay="0"/>
                                          </p:stCondLst>
                                        </p:cTn>
                                        <p:tgtEl>
                                          <p:spTgt spid="351251"/>
                                        </p:tgtEl>
                                        <p:attrNameLst>
                                          <p:attrName>style.visibility</p:attrName>
                                        </p:attrNameLst>
                                      </p:cBhvr>
                                      <p:to>
                                        <p:strVal val="visible"/>
                                      </p:to>
                                    </p:set>
                                    <p:animEffect transition="in" filter="fade">
                                      <p:cBhvr>
                                        <p:cTn id="10" dur="500"/>
                                        <p:tgtEl>
                                          <p:spTgt spid="351251"/>
                                        </p:tgtEl>
                                      </p:cBhvr>
                                    </p:animEffect>
                                  </p:childTnLst>
                                </p:cTn>
                              </p:par>
                              <p:par>
                                <p:cTn id="11" presetID="10" presetClass="entr" presetSubtype="0" fill="hold" nodeType="withEffect">
                                  <p:stCondLst>
                                    <p:cond delay="0"/>
                                  </p:stCondLst>
                                  <p:childTnLst>
                                    <p:set>
                                      <p:cBhvr>
                                        <p:cTn id="12" dur="1" fill="hold">
                                          <p:stCondLst>
                                            <p:cond delay="0"/>
                                          </p:stCondLst>
                                        </p:cTn>
                                        <p:tgtEl>
                                          <p:spTgt spid="351253"/>
                                        </p:tgtEl>
                                        <p:attrNameLst>
                                          <p:attrName>style.visibility</p:attrName>
                                        </p:attrNameLst>
                                      </p:cBhvr>
                                      <p:to>
                                        <p:strVal val="visible"/>
                                      </p:to>
                                    </p:set>
                                    <p:animEffect transition="in" filter="fade">
                                      <p:cBhvr>
                                        <p:cTn id="13" dur="500"/>
                                        <p:tgtEl>
                                          <p:spTgt spid="351253"/>
                                        </p:tgtEl>
                                      </p:cBhvr>
                                    </p:animEffect>
                                  </p:childTnLst>
                                </p:cTn>
                              </p:par>
                              <p:par>
                                <p:cTn id="14" presetID="10" presetClass="entr" presetSubtype="0" fill="hold" nodeType="withEffect">
                                  <p:stCondLst>
                                    <p:cond delay="0"/>
                                  </p:stCondLst>
                                  <p:childTnLst>
                                    <p:set>
                                      <p:cBhvr>
                                        <p:cTn id="15" dur="1" fill="hold">
                                          <p:stCondLst>
                                            <p:cond delay="0"/>
                                          </p:stCondLst>
                                        </p:cTn>
                                        <p:tgtEl>
                                          <p:spTgt spid="351254"/>
                                        </p:tgtEl>
                                        <p:attrNameLst>
                                          <p:attrName>style.visibility</p:attrName>
                                        </p:attrNameLst>
                                      </p:cBhvr>
                                      <p:to>
                                        <p:strVal val="visible"/>
                                      </p:to>
                                    </p:set>
                                    <p:animEffect transition="in" filter="fade">
                                      <p:cBhvr>
                                        <p:cTn id="16" dur="500"/>
                                        <p:tgtEl>
                                          <p:spTgt spid="351254"/>
                                        </p:tgtEl>
                                      </p:cBhvr>
                                    </p:animEffect>
                                  </p:childTnLst>
                                </p:cTn>
                              </p:par>
                              <p:par>
                                <p:cTn id="17" presetID="10" presetClass="entr" presetSubtype="0" fill="hold" nodeType="withEffect">
                                  <p:stCondLst>
                                    <p:cond delay="0"/>
                                  </p:stCondLst>
                                  <p:childTnLst>
                                    <p:set>
                                      <p:cBhvr>
                                        <p:cTn id="18" dur="1" fill="hold">
                                          <p:stCondLst>
                                            <p:cond delay="0"/>
                                          </p:stCondLst>
                                        </p:cTn>
                                        <p:tgtEl>
                                          <p:spTgt spid="351256"/>
                                        </p:tgtEl>
                                        <p:attrNameLst>
                                          <p:attrName>style.visibility</p:attrName>
                                        </p:attrNameLst>
                                      </p:cBhvr>
                                      <p:to>
                                        <p:strVal val="visible"/>
                                      </p:to>
                                    </p:set>
                                    <p:animEffect transition="in" filter="fade">
                                      <p:cBhvr>
                                        <p:cTn id="19" dur="500"/>
                                        <p:tgtEl>
                                          <p:spTgt spid="3512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1243"/>
                                        </p:tgtEl>
                                        <p:attrNameLst>
                                          <p:attrName>style.visibility</p:attrName>
                                        </p:attrNameLst>
                                      </p:cBhvr>
                                      <p:to>
                                        <p:strVal val="visible"/>
                                      </p:to>
                                    </p:set>
                                    <p:animEffect transition="in" filter="fade">
                                      <p:cBhvr>
                                        <p:cTn id="24" dur="500"/>
                                        <p:tgtEl>
                                          <p:spTgt spid="351243"/>
                                        </p:tgtEl>
                                      </p:cBhvr>
                                    </p:animEffect>
                                  </p:childTnLst>
                                </p:cTn>
                              </p:par>
                              <p:par>
                                <p:cTn id="25" presetID="10" presetClass="entr" presetSubtype="0" fill="hold" nodeType="withEffect">
                                  <p:stCondLst>
                                    <p:cond delay="0"/>
                                  </p:stCondLst>
                                  <p:childTnLst>
                                    <p:set>
                                      <p:cBhvr>
                                        <p:cTn id="26" dur="1" fill="hold">
                                          <p:stCondLst>
                                            <p:cond delay="0"/>
                                          </p:stCondLst>
                                        </p:cTn>
                                        <p:tgtEl>
                                          <p:spTgt spid="351257"/>
                                        </p:tgtEl>
                                        <p:attrNameLst>
                                          <p:attrName>style.visibility</p:attrName>
                                        </p:attrNameLst>
                                      </p:cBhvr>
                                      <p:to>
                                        <p:strVal val="visible"/>
                                      </p:to>
                                    </p:set>
                                    <p:animEffect transition="in" filter="fade">
                                      <p:cBhvr>
                                        <p:cTn id="27" dur="500"/>
                                        <p:tgtEl>
                                          <p:spTgt spid="351257"/>
                                        </p:tgtEl>
                                      </p:cBhvr>
                                    </p:animEffect>
                                  </p:childTnLst>
                                </p:cTn>
                              </p:par>
                              <p:par>
                                <p:cTn id="28" presetID="10" presetClass="entr" presetSubtype="0" fill="hold" nodeType="withEffect">
                                  <p:stCondLst>
                                    <p:cond delay="0"/>
                                  </p:stCondLst>
                                  <p:childTnLst>
                                    <p:set>
                                      <p:cBhvr>
                                        <p:cTn id="29" dur="1" fill="hold">
                                          <p:stCondLst>
                                            <p:cond delay="0"/>
                                          </p:stCondLst>
                                        </p:cTn>
                                        <p:tgtEl>
                                          <p:spTgt spid="351259"/>
                                        </p:tgtEl>
                                        <p:attrNameLst>
                                          <p:attrName>style.visibility</p:attrName>
                                        </p:attrNameLst>
                                      </p:cBhvr>
                                      <p:to>
                                        <p:strVal val="visible"/>
                                      </p:to>
                                    </p:set>
                                    <p:animEffect transition="in" filter="fade">
                                      <p:cBhvr>
                                        <p:cTn id="30" dur="500"/>
                                        <p:tgtEl>
                                          <p:spTgt spid="351259"/>
                                        </p:tgtEl>
                                      </p:cBhvr>
                                    </p:animEffect>
                                  </p:childTnLst>
                                </p:cTn>
                              </p:par>
                              <p:par>
                                <p:cTn id="31" presetID="10" presetClass="entr" presetSubtype="0" fill="hold" nodeType="withEffect">
                                  <p:stCondLst>
                                    <p:cond delay="0"/>
                                  </p:stCondLst>
                                  <p:childTnLst>
                                    <p:set>
                                      <p:cBhvr>
                                        <p:cTn id="32" dur="1" fill="hold">
                                          <p:stCondLst>
                                            <p:cond delay="0"/>
                                          </p:stCondLst>
                                        </p:cTn>
                                        <p:tgtEl>
                                          <p:spTgt spid="351261"/>
                                        </p:tgtEl>
                                        <p:attrNameLst>
                                          <p:attrName>style.visibility</p:attrName>
                                        </p:attrNameLst>
                                      </p:cBhvr>
                                      <p:to>
                                        <p:strVal val="visible"/>
                                      </p:to>
                                    </p:set>
                                    <p:animEffect transition="in" filter="fade">
                                      <p:cBhvr>
                                        <p:cTn id="33" dur="500"/>
                                        <p:tgtEl>
                                          <p:spTgt spid="3512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51263"/>
                                        </p:tgtEl>
                                        <p:attrNameLst>
                                          <p:attrName>style.visibility</p:attrName>
                                        </p:attrNameLst>
                                      </p:cBhvr>
                                      <p:to>
                                        <p:strVal val="visible"/>
                                      </p:to>
                                    </p:set>
                                    <p:animEffect transition="in" filter="fade">
                                      <p:cBhvr>
                                        <p:cTn id="38" dur="500"/>
                                        <p:tgtEl>
                                          <p:spTgt spid="351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1" grpId="0"/>
      <p:bldP spid="351243" grpId="0"/>
      <p:bldP spid="35126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ext Box 2"/>
          <p:cNvSpPr txBox="1">
            <a:spLocks noChangeArrowheads="1"/>
          </p:cNvSpPr>
          <p:nvPr/>
        </p:nvSpPr>
        <p:spPr bwMode="auto">
          <a:xfrm>
            <a:off x="250825" y="765175"/>
            <a:ext cx="8713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3600" i="1">
                <a:solidFill>
                  <a:srgbClr val="FF3300"/>
                </a:solidFill>
              </a:rPr>
              <a:t>Επιτέλους τέλος !!!</a:t>
            </a:r>
            <a:endParaRPr lang="en-GB" altLang="el-GR" sz="3600" i="1">
              <a:solidFill>
                <a:srgbClr val="FF3300"/>
              </a:solidFill>
            </a:endParaRPr>
          </a:p>
        </p:txBody>
      </p:sp>
      <p:sp>
        <p:nvSpPr>
          <p:cNvPr id="7680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6804"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7680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p>
        </p:txBody>
      </p:sp>
      <p:sp>
        <p:nvSpPr>
          <p:cNvPr id="352282" name="Text Box 26"/>
          <p:cNvSpPr txBox="1">
            <a:spLocks noChangeArrowheads="1"/>
          </p:cNvSpPr>
          <p:nvPr/>
        </p:nvSpPr>
        <p:spPr bwMode="auto">
          <a:xfrm>
            <a:off x="250825" y="2276475"/>
            <a:ext cx="87137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3200" i="1"/>
              <a:t>Ευχαριστώ για την εποικοδομητική συμμετοχή σας στο μάθημα</a:t>
            </a:r>
            <a:endParaRPr lang="en-GB" altLang="el-GR" sz="3200" i="1"/>
          </a:p>
        </p:txBody>
      </p:sp>
      <p:sp>
        <p:nvSpPr>
          <p:cNvPr id="352287" name="Text Box 31"/>
          <p:cNvSpPr txBox="1">
            <a:spLocks noChangeArrowheads="1"/>
          </p:cNvSpPr>
          <p:nvPr/>
        </p:nvSpPr>
        <p:spPr bwMode="auto">
          <a:xfrm>
            <a:off x="250825" y="3822700"/>
            <a:ext cx="87137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3200" i="1"/>
              <a:t>Καλή επιτυχία στις εξετάσεις !!!</a:t>
            </a:r>
            <a:endParaRPr lang="en-GB" altLang="el-GR" sz="32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fade">
                                      <p:cBhvr>
                                        <p:cTn id="7" dur="500"/>
                                        <p:tgtEl>
                                          <p:spTgt spid="3522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2282"/>
                                        </p:tgtEl>
                                        <p:attrNameLst>
                                          <p:attrName>style.visibility</p:attrName>
                                        </p:attrNameLst>
                                      </p:cBhvr>
                                      <p:to>
                                        <p:strVal val="visible"/>
                                      </p:to>
                                    </p:set>
                                    <p:animEffect transition="in" filter="fade">
                                      <p:cBhvr>
                                        <p:cTn id="10" dur="500"/>
                                        <p:tgtEl>
                                          <p:spTgt spid="3522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2287"/>
                                        </p:tgtEl>
                                        <p:attrNameLst>
                                          <p:attrName>style.visibility</p:attrName>
                                        </p:attrNameLst>
                                      </p:cBhvr>
                                      <p:to>
                                        <p:strVal val="visible"/>
                                      </p:to>
                                    </p:set>
                                    <p:animEffect transition="in" filter="fade">
                                      <p:cBhvr>
                                        <p:cTn id="13" dur="500"/>
                                        <p:tgtEl>
                                          <p:spTgt spid="352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p:bldP spid="352282" grpId="0"/>
      <p:bldP spid="3522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10243"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Γενικά στοιχεία προσομοίωσης φέροντος οργανισμού</a:t>
            </a:r>
          </a:p>
        </p:txBody>
      </p:sp>
      <p:sp>
        <p:nvSpPr>
          <p:cNvPr id="284676" name="Text Box 4"/>
          <p:cNvSpPr txBox="1">
            <a:spLocks noChangeArrowheads="1"/>
          </p:cNvSpPr>
          <p:nvPr/>
        </p:nvSpPr>
        <p:spPr bwMode="auto">
          <a:xfrm>
            <a:off x="250825" y="1611313"/>
            <a:ext cx="6265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l-GR" altLang="el-GR" sz="2000"/>
              <a:t>  Υποστυλώματα</a:t>
            </a:r>
          </a:p>
        </p:txBody>
      </p:sp>
      <p:sp>
        <p:nvSpPr>
          <p:cNvPr id="284677" name="Text Box 5"/>
          <p:cNvSpPr txBox="1">
            <a:spLocks noChangeArrowheads="1"/>
          </p:cNvSpPr>
          <p:nvPr/>
        </p:nvSpPr>
        <p:spPr bwMode="auto">
          <a:xfrm>
            <a:off x="466725" y="2016125"/>
            <a:ext cx="8497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a:t>- Προσομοίωση με γραμμικά στοιχεία</a:t>
            </a: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57610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4676"/>
                                        </p:tgtEl>
                                        <p:attrNameLst>
                                          <p:attrName>style.visibility</p:attrName>
                                        </p:attrNameLst>
                                      </p:cBhvr>
                                      <p:to>
                                        <p:strVal val="visible"/>
                                      </p:to>
                                    </p:set>
                                    <p:animEffect transition="in" filter="fade">
                                      <p:cBhvr>
                                        <p:cTn id="7" dur="500"/>
                                        <p:tgtEl>
                                          <p:spTgt spid="2846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4677"/>
                                        </p:tgtEl>
                                        <p:attrNameLst>
                                          <p:attrName>style.visibility</p:attrName>
                                        </p:attrNameLst>
                                      </p:cBhvr>
                                      <p:to>
                                        <p:strVal val="visible"/>
                                      </p:to>
                                    </p:set>
                                    <p:animEffect transition="in" filter="fade">
                                      <p:cBhvr>
                                        <p:cTn id="10" dur="500"/>
                                        <p:tgtEl>
                                          <p:spTgt spid="284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p:bldP spid="2846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0825" y="498475"/>
            <a:ext cx="8713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l-GR" sz="2400" i="1"/>
              <a:t>Προσομοίωση φορέα σε πρόγραμμα Η/Υ</a:t>
            </a:r>
            <a:endParaRPr lang="en-GB" altLang="el-GR" sz="1600" i="1"/>
          </a:p>
        </p:txBody>
      </p:sp>
      <p:sp>
        <p:nvSpPr>
          <p:cNvPr id="11267" name="Text Box 3"/>
          <p:cNvSpPr txBox="1">
            <a:spLocks noChangeArrowheads="1"/>
          </p:cNvSpPr>
          <p:nvPr/>
        </p:nvSpPr>
        <p:spPr bwMode="auto">
          <a:xfrm>
            <a:off x="250825" y="1125538"/>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000" i="1"/>
              <a:t>Γενικά στοιχεία προσομοίωσης φέροντος οργανισμού</a:t>
            </a:r>
          </a:p>
        </p:txBody>
      </p:sp>
      <p:sp>
        <p:nvSpPr>
          <p:cNvPr id="285700" name="Text Box 4"/>
          <p:cNvSpPr txBox="1">
            <a:spLocks noChangeArrowheads="1"/>
          </p:cNvSpPr>
          <p:nvPr/>
        </p:nvSpPr>
        <p:spPr bwMode="auto">
          <a:xfrm>
            <a:off x="250825" y="1611313"/>
            <a:ext cx="6265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l-GR" altLang="el-GR" sz="2000"/>
              <a:t>  Τοιχώματα</a:t>
            </a:r>
          </a:p>
        </p:txBody>
      </p:sp>
      <p:sp>
        <p:nvSpPr>
          <p:cNvPr id="285701" name="Text Box 5"/>
          <p:cNvSpPr txBox="1">
            <a:spLocks noChangeArrowheads="1"/>
          </p:cNvSpPr>
          <p:nvPr/>
        </p:nvSpPr>
        <p:spPr bwMode="auto">
          <a:xfrm>
            <a:off x="466725" y="2016125"/>
            <a:ext cx="84978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Char char="-"/>
            </a:pPr>
            <a:r>
              <a:rPr lang="el-GR" altLang="el-GR" sz="2000"/>
              <a:t> Προσομοίωση συνήθως με γραμμικά στοιχεία αλλά ενίοτε και με </a:t>
            </a:r>
          </a:p>
          <a:p>
            <a:pPr eaLnBrk="1" hangingPunct="1">
              <a:lnSpc>
                <a:spcPct val="110000"/>
              </a:lnSpc>
            </a:pPr>
            <a:r>
              <a:rPr lang="el-GR" altLang="el-GR" sz="2000"/>
              <a:t>  επιφανειακά πεπερασμένα στοιχεία κελύφους</a:t>
            </a: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57610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fade">
                                      <p:cBhvr>
                                        <p:cTn id="7" dur="500"/>
                                        <p:tgtEl>
                                          <p:spTgt spid="2857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5701"/>
                                        </p:tgtEl>
                                        <p:attrNameLst>
                                          <p:attrName>style.visibility</p:attrName>
                                        </p:attrNameLst>
                                      </p:cBhvr>
                                      <p:to>
                                        <p:strVal val="visible"/>
                                      </p:to>
                                    </p:set>
                                    <p:animEffect transition="in" filter="fade">
                                      <p:cBhvr>
                                        <p:cTn id="10" dur="500"/>
                                        <p:tgtEl>
                                          <p:spTgt spid="285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P spid="28570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8899</TotalTime>
  <Words>4388</Words>
  <Application>Microsoft Office PowerPoint</Application>
  <PresentationFormat>On-screen Show (4:3)</PresentationFormat>
  <Paragraphs>678</Paragraphs>
  <Slides>73</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73</vt:i4>
      </vt:variant>
    </vt:vector>
  </HeadingPairs>
  <TitlesOfParts>
    <vt:vector size="83" baseType="lpstr">
      <vt:lpstr>Arial</vt:lpstr>
      <vt:lpstr>Calibri</vt:lpstr>
      <vt:lpstr>HelveticaNeue LightExt</vt:lpstr>
      <vt:lpstr>Verdana</vt:lpstr>
      <vt:lpstr>Times New Roman</vt:lpstr>
      <vt:lpstr>Wingdings</vt:lpstr>
      <vt:lpstr>Default Design</vt:lpstr>
      <vt:lpstr>Custom Design</vt:lpstr>
      <vt:lpstr>MathType 5.0 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Manolis</dc:creator>
  <cp:lastModifiedBy>user</cp:lastModifiedBy>
  <cp:revision>1268</cp:revision>
  <dcterms:created xsi:type="dcterms:W3CDTF">2005-09-23T09:35:06Z</dcterms:created>
  <dcterms:modified xsi:type="dcterms:W3CDTF">2020-02-26T14:10:16Z</dcterms:modified>
</cp:coreProperties>
</file>