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handoutMasterIdLst>
    <p:handoutMasterId r:id="rId83"/>
  </p:handoutMasterIdLst>
  <p:sldIdLst>
    <p:sldId id="276" r:id="rId3"/>
    <p:sldId id="277" r:id="rId4"/>
    <p:sldId id="287" r:id="rId5"/>
    <p:sldId id="288" r:id="rId6"/>
    <p:sldId id="289" r:id="rId7"/>
    <p:sldId id="293" r:id="rId8"/>
    <p:sldId id="290" r:id="rId9"/>
    <p:sldId id="291" r:id="rId10"/>
    <p:sldId id="292" r:id="rId11"/>
    <p:sldId id="294" r:id="rId12"/>
    <p:sldId id="297" r:id="rId13"/>
    <p:sldId id="303" r:id="rId14"/>
    <p:sldId id="299" r:id="rId15"/>
    <p:sldId id="363" r:id="rId16"/>
    <p:sldId id="364" r:id="rId17"/>
    <p:sldId id="300" r:id="rId18"/>
    <p:sldId id="301" r:id="rId19"/>
    <p:sldId id="295" r:id="rId20"/>
    <p:sldId id="302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2" r:id="rId29"/>
    <p:sldId id="313" r:id="rId30"/>
    <p:sldId id="314" r:id="rId31"/>
    <p:sldId id="315" r:id="rId32"/>
    <p:sldId id="321" r:id="rId33"/>
    <p:sldId id="316" r:id="rId34"/>
    <p:sldId id="318" r:id="rId35"/>
    <p:sldId id="319" r:id="rId36"/>
    <p:sldId id="320" r:id="rId37"/>
    <p:sldId id="351" r:id="rId38"/>
    <p:sldId id="352" r:id="rId39"/>
    <p:sldId id="353" r:id="rId40"/>
    <p:sldId id="354" r:id="rId41"/>
    <p:sldId id="355" r:id="rId42"/>
    <p:sldId id="322" r:id="rId43"/>
    <p:sldId id="323" r:id="rId44"/>
    <p:sldId id="324" r:id="rId45"/>
    <p:sldId id="361" r:id="rId46"/>
    <p:sldId id="325" r:id="rId47"/>
    <p:sldId id="362" r:id="rId48"/>
    <p:sldId id="327" r:id="rId49"/>
    <p:sldId id="326" r:id="rId50"/>
    <p:sldId id="328" r:id="rId51"/>
    <p:sldId id="329" r:id="rId52"/>
    <p:sldId id="330" r:id="rId53"/>
    <p:sldId id="278" r:id="rId54"/>
    <p:sldId id="331" r:id="rId55"/>
    <p:sldId id="332" r:id="rId56"/>
    <p:sldId id="333" r:id="rId57"/>
    <p:sldId id="334" r:id="rId58"/>
    <p:sldId id="335" r:id="rId59"/>
    <p:sldId id="283" r:id="rId60"/>
    <p:sldId id="281" r:id="rId61"/>
    <p:sldId id="282" r:id="rId62"/>
    <p:sldId id="280" r:id="rId63"/>
    <p:sldId id="279" r:id="rId64"/>
    <p:sldId id="336" r:id="rId65"/>
    <p:sldId id="340" r:id="rId66"/>
    <p:sldId id="341" r:id="rId67"/>
    <p:sldId id="338" r:id="rId68"/>
    <p:sldId id="342" r:id="rId69"/>
    <p:sldId id="343" r:id="rId70"/>
    <p:sldId id="344" r:id="rId71"/>
    <p:sldId id="345" r:id="rId72"/>
    <p:sldId id="359" r:id="rId73"/>
    <p:sldId id="360" r:id="rId74"/>
    <p:sldId id="356" r:id="rId75"/>
    <p:sldId id="357" r:id="rId76"/>
    <p:sldId id="358" r:id="rId77"/>
    <p:sldId id="346" r:id="rId78"/>
    <p:sldId id="347" r:id="rId79"/>
    <p:sldId id="348" r:id="rId80"/>
    <p:sldId id="349" r:id="rId81"/>
    <p:sldId id="350" r:id="rId82"/>
  </p:sldIdLst>
  <p:sldSz cx="9144000" cy="6858000" type="screen4x3"/>
  <p:notesSz cx="10234613" cy="70993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5IOw5a/28FI1HM91qQLudQ==" hashData="dJMSUCQMXitpqgkJ+CJH7lBtkO4mzEagRHm02PIec4IzPhA9RF2Q8YVKT1T/pvlg9UxtzQjUNpEGd8EaqOe3F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3300"/>
    <a:srgbClr val="4D4D4D"/>
    <a:srgbClr val="CCFFCC"/>
    <a:srgbClr val="FFFFCC"/>
    <a:srgbClr val="777777"/>
    <a:srgbClr val="80808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6" autoAdjust="0"/>
    <p:restoredTop sz="94660"/>
  </p:normalViewPr>
  <p:slideViewPr>
    <p:cSldViewPr>
      <p:cViewPr varScale="1">
        <p:scale>
          <a:sx n="109" d="100"/>
          <a:sy n="109" d="100"/>
        </p:scale>
        <p:origin x="163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presProps" Target="pres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tableStyles" Target="tableStyles.xml"/><Relationship Id="rId61" Type="http://schemas.openxmlformats.org/officeDocument/2006/relationships/slide" Target="slides/slide59.xml"/><Relationship Id="rId82" Type="http://schemas.openxmlformats.org/officeDocument/2006/relationships/slide" Target="slides/slide8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55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55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/>
            </a:lvl1pPr>
          </a:lstStyle>
          <a:p>
            <a:fld id="{C059AA03-183F-418E-8128-DE58DD41B3E2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8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98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E7E7"/>
            </a:gs>
            <a:gs pos="100000">
              <a:srgbClr val="F8F8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3"/>
          <p:cNvSpPr txBox="1">
            <a:spLocks noChangeArrowheads="1"/>
          </p:cNvSpPr>
          <p:nvPr userDrawn="1"/>
        </p:nvSpPr>
        <p:spPr bwMode="auto">
          <a:xfrm>
            <a:off x="0" y="-26988"/>
            <a:ext cx="9144000" cy="91440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68580" tIns="34290" rIns="68580" bIns="34290"/>
          <a:lstStyle/>
          <a:p>
            <a:pPr algn="ctr" defTabSz="685800">
              <a:spcBef>
                <a:spcPct val="50000"/>
              </a:spcBef>
              <a:defRPr/>
            </a:pPr>
            <a:endParaRPr lang="el-GR" sz="2400">
              <a:latin typeface="Arial" charset="0"/>
            </a:endParaRPr>
          </a:p>
          <a:p>
            <a:pPr algn="ctr" defTabSz="685800">
              <a:spcBef>
                <a:spcPct val="50000"/>
              </a:spcBef>
              <a:defRPr/>
            </a:pPr>
            <a:endParaRPr lang="el-GR" sz="2400">
              <a:latin typeface="Arial" charset="0"/>
            </a:endParaRPr>
          </a:p>
          <a:p>
            <a:pPr algn="ctr" defTabSz="685800">
              <a:spcBef>
                <a:spcPct val="50000"/>
              </a:spcBef>
              <a:defRPr/>
            </a:pPr>
            <a:endParaRPr lang="el-GR" sz="2400">
              <a:latin typeface="Arial" charset="0"/>
            </a:endParaRPr>
          </a:p>
          <a:p>
            <a:pPr algn="ctr" defTabSz="685800">
              <a:spcBef>
                <a:spcPct val="50000"/>
              </a:spcBef>
              <a:defRPr/>
            </a:pPr>
            <a:endParaRPr lang="el-GR" sz="2400">
              <a:latin typeface="Arial" charset="0"/>
            </a:endParaRPr>
          </a:p>
        </p:txBody>
      </p:sp>
      <p:pic>
        <p:nvPicPr>
          <p:cNvPr id="8195" name="Picture 2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8" y="-9525"/>
            <a:ext cx="33543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3"/>
          <p:cNvSpPr txBox="1">
            <a:spLocks noChangeArrowheads="1"/>
          </p:cNvSpPr>
          <p:nvPr userDrawn="1"/>
        </p:nvSpPr>
        <p:spPr bwMode="auto">
          <a:xfrm>
            <a:off x="2347913" y="-36513"/>
            <a:ext cx="3313112" cy="9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l-GR" sz="1500">
                <a:latin typeface="Calibri" pitchFamily="34" charset="0"/>
              </a:rPr>
              <a:t>ΤΕΙ Κεντρικής Μακεδονίας</a:t>
            </a:r>
          </a:p>
          <a:p>
            <a:pPr algn="ctr">
              <a:defRPr/>
            </a:pPr>
            <a:r>
              <a:rPr lang="el-GR" sz="1500">
                <a:latin typeface="Calibri" pitchFamily="34" charset="0"/>
              </a:rPr>
              <a:t>Σχολή Τεχνολογικών Εφαρμογών</a:t>
            </a:r>
          </a:p>
          <a:p>
            <a:pPr algn="ctr">
              <a:defRPr/>
            </a:pPr>
            <a:r>
              <a:rPr lang="el-GR" sz="1500">
                <a:latin typeface="Calibri" pitchFamily="34" charset="0"/>
              </a:rPr>
              <a:t>Τμήμα ΠΜ &amp; ΜΤΓ ΤΕ</a:t>
            </a:r>
          </a:p>
          <a:p>
            <a:pPr algn="ctr">
              <a:defRPr/>
            </a:pPr>
            <a:r>
              <a:rPr lang="el-GR" sz="1500">
                <a:latin typeface="Calibri" pitchFamily="34" charset="0"/>
              </a:rPr>
              <a:t>Κατεύθυνση Πολιτικών Μηχανικών ΤΕ</a:t>
            </a:r>
          </a:p>
        </p:txBody>
      </p:sp>
      <p:pic>
        <p:nvPicPr>
          <p:cNvPr id="8197" name="Picture 12" descr="http://teicm.gr/userfiles/images/dep_civilge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" t="2917" r="3436" b="2432"/>
          <a:stretch>
            <a:fillRect/>
          </a:stretch>
        </p:blipFill>
        <p:spPr bwMode="auto">
          <a:xfrm>
            <a:off x="1304925" y="0"/>
            <a:ext cx="9985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TEIcm logo sketch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-7938"/>
            <a:ext cx="67151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2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38"/>
            <a:ext cx="1071563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9E7E7"/>
            </a:gs>
            <a:gs pos="100000">
              <a:srgbClr val="F8F8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 txBox="1">
            <a:spLocks noChangeArrowheads="1"/>
          </p:cNvSpPr>
          <p:nvPr userDrawn="1"/>
        </p:nvSpPr>
        <p:spPr bwMode="auto">
          <a:xfrm>
            <a:off x="1706563" y="77788"/>
            <a:ext cx="21336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l-GR" altLang="el-GR" sz="1200" i="1">
                <a:solidFill>
                  <a:srgbClr val="663300"/>
                </a:solidFill>
              </a:rPr>
              <a:t>σελ. </a:t>
            </a:r>
            <a:r>
              <a:rPr lang="en-US" altLang="el-GR" sz="1200" i="1">
                <a:solidFill>
                  <a:srgbClr val="663300"/>
                </a:solidFill>
              </a:rPr>
              <a:t>2.</a:t>
            </a:r>
            <a:fld id="{56773A73-5D48-499E-8E14-AC3CC8FDB1B7}" type="slidenum">
              <a:rPr lang="el-GR" altLang="el-GR" sz="1200" i="1">
                <a:solidFill>
                  <a:srgbClr val="663300"/>
                </a:solidFill>
              </a:rPr>
              <a:pPr algn="r" eaLnBrk="1" hangingPunct="1"/>
              <a:t>‹#›</a:t>
            </a:fld>
            <a:endParaRPr lang="el-GR" altLang="el-GR" sz="1200" i="1">
              <a:solidFill>
                <a:srgbClr val="663300"/>
              </a:solidFill>
            </a:endParaRPr>
          </a:p>
        </p:txBody>
      </p:sp>
      <p:sp>
        <p:nvSpPr>
          <p:cNvPr id="12" name="Line 99"/>
          <p:cNvSpPr>
            <a:spLocks noChangeShapeType="1"/>
          </p:cNvSpPr>
          <p:nvPr userDrawn="1"/>
        </p:nvSpPr>
        <p:spPr bwMode="auto">
          <a:xfrm flipH="1">
            <a:off x="68263" y="452438"/>
            <a:ext cx="8207375" cy="0"/>
          </a:xfrm>
          <a:prstGeom prst="line">
            <a:avLst/>
          </a:prstGeom>
          <a:noFill/>
          <a:ln w="1905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>
              <a:latin typeface="Arial" charset="0"/>
            </a:endParaRPr>
          </a:p>
        </p:txBody>
      </p:sp>
      <p:sp>
        <p:nvSpPr>
          <p:cNvPr id="13" name="Line 100"/>
          <p:cNvSpPr>
            <a:spLocks noChangeShapeType="1"/>
          </p:cNvSpPr>
          <p:nvPr userDrawn="1"/>
        </p:nvSpPr>
        <p:spPr bwMode="auto">
          <a:xfrm flipH="1">
            <a:off x="7110413" y="395288"/>
            <a:ext cx="1079500" cy="0"/>
          </a:xfrm>
          <a:prstGeom prst="line">
            <a:avLst/>
          </a:prstGeom>
          <a:noFill/>
          <a:ln w="19050">
            <a:solidFill>
              <a:srgbClr val="66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>
              <a:latin typeface="Arial" charset="0"/>
            </a:endParaRPr>
          </a:p>
        </p:txBody>
      </p:sp>
      <p:sp>
        <p:nvSpPr>
          <p:cNvPr id="14" name="Text Box 101"/>
          <p:cNvSpPr txBox="1">
            <a:spLocks noChangeArrowheads="1"/>
          </p:cNvSpPr>
          <p:nvPr userDrawn="1"/>
        </p:nvSpPr>
        <p:spPr bwMode="auto">
          <a:xfrm>
            <a:off x="4140200" y="53975"/>
            <a:ext cx="30956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110000"/>
              </a:lnSpc>
              <a:spcBef>
                <a:spcPct val="10000"/>
              </a:spcBef>
              <a:defRPr/>
            </a:pPr>
            <a:r>
              <a:rPr lang="el-GR" sz="1200" i="1" dirty="0">
                <a:solidFill>
                  <a:srgbClr val="634B1F"/>
                </a:solidFill>
                <a:latin typeface="HelveticaNeue LightExt" pitchFamily="34" charset="0"/>
              </a:rPr>
              <a:t>Προσομοίωση φορέα με χρήση πεπερασμένων στοιχείων</a:t>
            </a:r>
          </a:p>
        </p:txBody>
      </p:sp>
      <p:sp>
        <p:nvSpPr>
          <p:cNvPr id="15" name="Text Box 102"/>
          <p:cNvSpPr txBox="1">
            <a:spLocks noChangeArrowheads="1"/>
          </p:cNvSpPr>
          <p:nvPr userDrawn="1"/>
        </p:nvSpPr>
        <p:spPr bwMode="auto">
          <a:xfrm>
            <a:off x="555625" y="257175"/>
            <a:ext cx="367188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>
              <a:lnSpc>
                <a:spcPct val="110000"/>
              </a:lnSpc>
              <a:spcBef>
                <a:spcPct val="10000"/>
              </a:spcBef>
              <a:defRPr/>
            </a:pPr>
            <a:r>
              <a:rPr lang="el-GR" sz="1000" i="1">
                <a:solidFill>
                  <a:srgbClr val="634B1F"/>
                </a:solidFill>
                <a:latin typeface="HelveticaNeue LightExt" pitchFamily="34" charset="0"/>
              </a:rPr>
              <a:t>Τμήμα ΠΜ&amp;ΜΤΓ ΤΕ: Κατεύθυνση Πολ. Μηχανικών ΤΕ</a:t>
            </a:r>
          </a:p>
        </p:txBody>
      </p:sp>
      <p:sp>
        <p:nvSpPr>
          <p:cNvPr id="16" name="Text Box 103"/>
          <p:cNvSpPr txBox="1">
            <a:spLocks noChangeArrowheads="1"/>
          </p:cNvSpPr>
          <p:nvPr userDrawn="1"/>
        </p:nvSpPr>
        <p:spPr bwMode="auto">
          <a:xfrm>
            <a:off x="7161213" y="188913"/>
            <a:ext cx="10112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110000"/>
              </a:lnSpc>
              <a:spcBef>
                <a:spcPct val="10000"/>
              </a:spcBef>
              <a:defRPr/>
            </a:pPr>
            <a:r>
              <a:rPr lang="el-GR" sz="1000" i="1" dirty="0">
                <a:solidFill>
                  <a:srgbClr val="634B1F"/>
                </a:solidFill>
                <a:latin typeface="HelveticaNeue LightExt" pitchFamily="34" charset="0"/>
              </a:rPr>
              <a:t>(Κίρτας </a:t>
            </a:r>
            <a:r>
              <a:rPr lang="en-US" sz="1000" i="1" dirty="0">
                <a:solidFill>
                  <a:srgbClr val="634B1F"/>
                </a:solidFill>
                <a:latin typeface="HelveticaNeue LightExt" pitchFamily="34" charset="0"/>
              </a:rPr>
              <a:t>E.</a:t>
            </a:r>
            <a:r>
              <a:rPr lang="el-GR" sz="1000" i="1" dirty="0">
                <a:solidFill>
                  <a:srgbClr val="634B1F"/>
                </a:solidFill>
                <a:latin typeface="HelveticaNeue LightExt" pitchFamily="34" charset="0"/>
              </a:rPr>
              <a:t>)</a:t>
            </a:r>
          </a:p>
        </p:txBody>
      </p:sp>
      <p:sp>
        <p:nvSpPr>
          <p:cNvPr id="17" name="Line 104"/>
          <p:cNvSpPr>
            <a:spLocks noChangeShapeType="1"/>
          </p:cNvSpPr>
          <p:nvPr userDrawn="1"/>
        </p:nvSpPr>
        <p:spPr bwMode="auto">
          <a:xfrm flipH="1">
            <a:off x="68263" y="71438"/>
            <a:ext cx="8099425" cy="0"/>
          </a:xfrm>
          <a:prstGeom prst="line">
            <a:avLst/>
          </a:prstGeom>
          <a:noFill/>
          <a:ln w="1905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>
              <a:latin typeface="Arial" charset="0"/>
            </a:endParaRPr>
          </a:p>
        </p:txBody>
      </p:sp>
      <p:sp>
        <p:nvSpPr>
          <p:cNvPr id="18" name="Text Box 105"/>
          <p:cNvSpPr txBox="1">
            <a:spLocks noChangeArrowheads="1"/>
          </p:cNvSpPr>
          <p:nvPr userDrawn="1"/>
        </p:nvSpPr>
        <p:spPr bwMode="auto">
          <a:xfrm>
            <a:off x="579438" y="71438"/>
            <a:ext cx="3671887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>
              <a:lnSpc>
                <a:spcPct val="110000"/>
              </a:lnSpc>
              <a:spcBef>
                <a:spcPct val="10000"/>
              </a:spcBef>
              <a:defRPr/>
            </a:pPr>
            <a:r>
              <a:rPr lang="el-GR" sz="1000" i="1" dirty="0">
                <a:solidFill>
                  <a:srgbClr val="634B1F"/>
                </a:solidFill>
                <a:latin typeface="HelveticaNeue LightExt" pitchFamily="34" charset="0"/>
              </a:rPr>
              <a:t>Μάθημα: Ανάλυση Κατασκευών σε Η/Υ</a:t>
            </a:r>
          </a:p>
        </p:txBody>
      </p:sp>
      <p:pic>
        <p:nvPicPr>
          <p:cNvPr id="9226" name="Picture 2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25413"/>
            <a:ext cx="4667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4" descr="TEIcm logo sketch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57150"/>
            <a:ext cx="3032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8" name="Group 35"/>
          <p:cNvGrpSpPr>
            <a:grpSpLocks/>
          </p:cNvGrpSpPr>
          <p:nvPr userDrawn="1"/>
        </p:nvGrpSpPr>
        <p:grpSpPr bwMode="auto">
          <a:xfrm>
            <a:off x="8243888" y="22225"/>
            <a:ext cx="822325" cy="501650"/>
            <a:chOff x="5148064" y="4008239"/>
            <a:chExt cx="822236" cy="500881"/>
          </a:xfrm>
        </p:grpSpPr>
        <p:cxnSp>
          <p:nvCxnSpPr>
            <p:cNvPr id="22" name="Straight Connector 21"/>
            <p:cNvCxnSpPr/>
            <p:nvPr userDrawn="1"/>
          </p:nvCxnSpPr>
          <p:spPr>
            <a:xfrm>
              <a:off x="5219493" y="4008239"/>
              <a:ext cx="0" cy="4327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5376639" y="4009825"/>
              <a:ext cx="0" cy="4311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5533784" y="4009825"/>
              <a:ext cx="0" cy="4311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5213144" y="4019335"/>
              <a:ext cx="32381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5216319" y="4158821"/>
              <a:ext cx="32381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5219493" y="4284041"/>
              <a:ext cx="32381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5148064" y="4436207"/>
              <a:ext cx="4682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236" name="Picture 2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4" t="15587" r="14517" b="22063"/>
            <a:stretch>
              <a:fillRect/>
            </a:stretch>
          </p:blipFill>
          <p:spPr bwMode="auto">
            <a:xfrm>
              <a:off x="5349230" y="4337791"/>
              <a:ext cx="621070" cy="171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11" Type="http://schemas.openxmlformats.org/officeDocument/2006/relationships/image" Target="../media/image12.wmf"/><Relationship Id="rId5" Type="http://schemas.openxmlformats.org/officeDocument/2006/relationships/image" Target="../media/image15.emf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emf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7.bin"/><Relationship Id="rId3" Type="http://schemas.openxmlformats.org/officeDocument/2006/relationships/image" Target="../media/image58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7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61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60.png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54.wmf"/><Relationship Id="rId4" Type="http://schemas.openxmlformats.org/officeDocument/2006/relationships/image" Target="../media/image59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56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9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73.wmf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74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8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331913" y="2174875"/>
            <a:ext cx="619283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3200" b="0" i="1"/>
              <a:t>ΕΙΔΙΚΑ ΚΕΦΑΛΑΙΑ ΣΤΑΤΙΚΗΣ</a:t>
            </a:r>
            <a:endParaRPr lang="en-GB" altLang="el-GR" sz="3200" b="0" i="1"/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179388" y="4868863"/>
            <a:ext cx="61928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Διδάσκων:  Κίρτας Εμμανουήλ</a:t>
            </a:r>
            <a:endParaRPr lang="en-GB" altLang="el-GR" sz="2000" b="0" i="1"/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1258888" y="6345238"/>
            <a:ext cx="61928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 b="0" i="1"/>
              <a:t>Σέρρες, Σεπτέμβριος 20</a:t>
            </a:r>
            <a:r>
              <a:rPr lang="en-US" altLang="el-GR" sz="2000" b="0" i="1"/>
              <a:t>18</a:t>
            </a:r>
            <a:endParaRPr lang="en-GB" altLang="el-GR" sz="2000" b="0" i="1"/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476375" y="2997200"/>
            <a:ext cx="6192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Παραδόσεις Θεωρίας</a:t>
            </a:r>
            <a:endParaRPr lang="en-GB" altLang="el-GR" sz="2400" b="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Φέρων οργανισμός της κατασκευής</a:t>
            </a:r>
          </a:p>
        </p:txBody>
      </p:sp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179388" y="1628775"/>
            <a:ext cx="6337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Εύκαμπτα και δύσκαμπτα συστήματα</a:t>
            </a:r>
          </a:p>
        </p:txBody>
      </p:sp>
      <p:sp>
        <p:nvSpPr>
          <p:cNvPr id="210956" name="Text Box 12"/>
          <p:cNvSpPr txBox="1">
            <a:spLocks noChangeArrowheads="1"/>
          </p:cNvSpPr>
          <p:nvPr/>
        </p:nvSpPr>
        <p:spPr bwMode="auto">
          <a:xfrm>
            <a:off x="1690688" y="5373688"/>
            <a:ext cx="273685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sz="1600" b="0" i="1"/>
              <a:t>Αμιγώς πλαισιακά συστήματα</a:t>
            </a:r>
          </a:p>
        </p:txBody>
      </p:sp>
      <p:sp>
        <p:nvSpPr>
          <p:cNvPr id="210957" name="Text Box 13"/>
          <p:cNvSpPr txBox="1">
            <a:spLocks noChangeArrowheads="1"/>
          </p:cNvSpPr>
          <p:nvPr/>
        </p:nvSpPr>
        <p:spPr bwMode="auto">
          <a:xfrm>
            <a:off x="5364163" y="5373688"/>
            <a:ext cx="273685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sz="1600" b="0" i="1"/>
              <a:t>Μικτά συστήματα</a:t>
            </a:r>
          </a:p>
        </p:txBody>
      </p:sp>
      <p:pic>
        <p:nvPicPr>
          <p:cNvPr id="210958" name="Picture 14" descr="mikta vs amigws plaisiaka system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349500"/>
            <a:ext cx="727710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59" name="Text Box 15"/>
          <p:cNvSpPr txBox="1">
            <a:spLocks noChangeArrowheads="1"/>
          </p:cNvSpPr>
          <p:nvPr/>
        </p:nvSpPr>
        <p:spPr bwMode="auto">
          <a:xfrm>
            <a:off x="1692275" y="5805488"/>
            <a:ext cx="273685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sz="1600" b="0" i="1"/>
              <a:t>(Μεγάλη τιμή ιδιοπεριόδου Τ)</a:t>
            </a:r>
          </a:p>
        </p:txBody>
      </p:sp>
      <p:sp>
        <p:nvSpPr>
          <p:cNvPr id="210960" name="Text Box 16"/>
          <p:cNvSpPr txBox="1">
            <a:spLocks noChangeArrowheads="1"/>
          </p:cNvSpPr>
          <p:nvPr/>
        </p:nvSpPr>
        <p:spPr bwMode="auto">
          <a:xfrm>
            <a:off x="5435600" y="5805488"/>
            <a:ext cx="273685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sz="1600" b="0" i="1"/>
              <a:t>(Μικρή τιμή ιδιοπεριόδου Τ)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0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0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0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0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0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9" grpId="0"/>
      <p:bldP spid="210956" grpId="0"/>
      <p:bldP spid="210957" grpId="0"/>
      <p:bldP spid="210959" grpId="0"/>
      <p:bldP spid="2109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179388" y="1125538"/>
            <a:ext cx="3529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Σεισμός</a:t>
            </a:r>
          </a:p>
        </p:txBody>
      </p:sp>
      <p:sp>
        <p:nvSpPr>
          <p:cNvPr id="214064" name="Text Box 48"/>
          <p:cNvSpPr txBox="1">
            <a:spLocks noChangeArrowheads="1"/>
          </p:cNvSpPr>
          <p:nvPr/>
        </p:nvSpPr>
        <p:spPr bwMode="auto">
          <a:xfrm>
            <a:off x="179388" y="5751513"/>
            <a:ext cx="8713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sz="2000" b="0" i="1"/>
              <a:t>Διάδοση σεισμικής ενέργειας με τη μορφή σεισμικών κυμάτων από την πηγή (ρήγμα) έως την επιφάνεια του εδάφους και την υπό μελέτη κατασκευή</a:t>
            </a:r>
          </a:p>
        </p:txBody>
      </p:sp>
      <p:pic>
        <p:nvPicPr>
          <p:cNvPr id="214065" name="Picture 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989138"/>
            <a:ext cx="8604250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0" grpId="0"/>
      <p:bldP spid="2140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179388" y="1125538"/>
            <a:ext cx="3529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Επιταχυνσιογράφημα σεισμού</a:t>
            </a:r>
          </a:p>
        </p:txBody>
      </p:sp>
      <p:pic>
        <p:nvPicPr>
          <p:cNvPr id="2201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133600"/>
            <a:ext cx="60483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6" name="Text Box 6"/>
          <p:cNvSpPr txBox="1">
            <a:spLocks noChangeArrowheads="1"/>
          </p:cNvSpPr>
          <p:nvPr/>
        </p:nvSpPr>
        <p:spPr bwMode="auto">
          <a:xfrm>
            <a:off x="179388" y="4743450"/>
            <a:ext cx="84248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sz="2000" b="0" i="1"/>
              <a:t>Ένας σεισμός επηρεάζει διαφορετικά την κάθε κατασκευή φορτίζοντάς την με διαφορετικό επίπεδο φορτίου και προκαλώντας διαφορετική απόκριση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4" grpId="0"/>
      <p:bldP spid="2201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8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98"/>
          <a:stretch>
            <a:fillRect/>
          </a:stretch>
        </p:blipFill>
        <p:spPr bwMode="auto">
          <a:xfrm>
            <a:off x="5003800" y="6000750"/>
            <a:ext cx="2514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88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01506">
            <a:off x="1654175" y="4095750"/>
            <a:ext cx="200183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89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16737">
            <a:off x="7042944" y="3053557"/>
            <a:ext cx="22177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90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30707" flipV="1">
            <a:off x="5003007" y="2971006"/>
            <a:ext cx="24241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91" name="Picture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37190">
            <a:off x="6076156" y="3028157"/>
            <a:ext cx="2352675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92" name="Picture 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445783">
            <a:off x="2876550" y="3633788"/>
            <a:ext cx="2209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93" name="Picture 2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28081">
            <a:off x="3979862" y="3384551"/>
            <a:ext cx="2347913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 Box 30"/>
          <p:cNvSpPr txBox="1">
            <a:spLocks noChangeArrowheads="1"/>
          </p:cNvSpPr>
          <p:nvPr/>
        </p:nvSpPr>
        <p:spPr bwMode="auto">
          <a:xfrm>
            <a:off x="3255963" y="306388"/>
            <a:ext cx="3325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 b="0">
                <a:latin typeface="Verdana" panose="020B0604030504040204" pitchFamily="34" charset="0"/>
              </a:rPr>
              <a:t>Φάσμα απόκρισης σεισμού</a:t>
            </a:r>
          </a:p>
        </p:txBody>
      </p:sp>
      <p:sp>
        <p:nvSpPr>
          <p:cNvPr id="216095" name="Line 31"/>
          <p:cNvSpPr>
            <a:spLocks noChangeShapeType="1"/>
          </p:cNvSpPr>
          <p:nvPr/>
        </p:nvSpPr>
        <p:spPr bwMode="auto">
          <a:xfrm>
            <a:off x="7648575" y="4330700"/>
            <a:ext cx="0" cy="12588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216096" name="Line 32"/>
          <p:cNvSpPr>
            <a:spLocks noChangeShapeType="1"/>
          </p:cNvSpPr>
          <p:nvPr/>
        </p:nvSpPr>
        <p:spPr bwMode="auto">
          <a:xfrm>
            <a:off x="7453313" y="560705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216097" name="Rectangle 33"/>
          <p:cNvSpPr>
            <a:spLocks noChangeArrowheads="1"/>
          </p:cNvSpPr>
          <p:nvPr/>
        </p:nvSpPr>
        <p:spPr bwMode="auto">
          <a:xfrm>
            <a:off x="971550" y="5614988"/>
            <a:ext cx="6913563" cy="190500"/>
          </a:xfrm>
          <a:prstGeom prst="rect">
            <a:avLst/>
          </a:prstGeom>
          <a:pattFill prst="dkUpDiag">
            <a:fgClr>
              <a:schemeClr val="accent2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16098" name="Text Box 34"/>
          <p:cNvSpPr txBox="1">
            <a:spLocks noChangeArrowheads="1"/>
          </p:cNvSpPr>
          <p:nvPr/>
        </p:nvSpPr>
        <p:spPr bwMode="auto">
          <a:xfrm>
            <a:off x="2232025" y="5157788"/>
            <a:ext cx="6111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200" b="0">
                <a:latin typeface="Verdana" panose="020B0604030504040204" pitchFamily="34" charset="0"/>
              </a:rPr>
              <a:t>T</a:t>
            </a:r>
            <a:r>
              <a:rPr lang="en-US" altLang="el-GR" sz="2200" b="0" baseline="-25000">
                <a:latin typeface="Verdana" panose="020B0604030504040204" pitchFamily="34" charset="0"/>
              </a:rPr>
              <a:t>1</a:t>
            </a:r>
            <a:endParaRPr lang="el-GR" altLang="el-GR" sz="2200" b="0">
              <a:latin typeface="Verdana" panose="020B0604030504040204" pitchFamily="34" charset="0"/>
            </a:endParaRPr>
          </a:p>
        </p:txBody>
      </p:sp>
      <p:sp>
        <p:nvSpPr>
          <p:cNvPr id="216099" name="Line 35"/>
          <p:cNvSpPr>
            <a:spLocks noChangeShapeType="1"/>
          </p:cNvSpPr>
          <p:nvPr/>
        </p:nvSpPr>
        <p:spPr bwMode="auto">
          <a:xfrm>
            <a:off x="3924300" y="5949950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arrow" w="lg" len="lg"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graphicFrame>
        <p:nvGraphicFramePr>
          <p:cNvPr id="216100" name="Object 36"/>
          <p:cNvGraphicFramePr>
            <a:graphicFrameLocks noChangeAspect="1"/>
          </p:cNvGraphicFramePr>
          <p:nvPr/>
        </p:nvGraphicFramePr>
        <p:xfrm>
          <a:off x="3635375" y="5878513"/>
          <a:ext cx="500063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Equation" r:id="rId10" imgW="164880" imgH="253800" progId="Equation.DSMT4">
                  <p:embed/>
                </p:oleObj>
              </mc:Choice>
              <mc:Fallback>
                <p:oleObj name="Equation" r:id="rId10" imgW="164880" imgH="2538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5878513"/>
                        <a:ext cx="500063" cy="76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101" name="Line 37"/>
          <p:cNvSpPr>
            <a:spLocks noChangeShapeType="1"/>
          </p:cNvSpPr>
          <p:nvPr/>
        </p:nvSpPr>
        <p:spPr bwMode="auto">
          <a:xfrm>
            <a:off x="6638925" y="4510088"/>
            <a:ext cx="0" cy="10795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216102" name="Oval 38"/>
          <p:cNvSpPr>
            <a:spLocks noChangeArrowheads="1"/>
          </p:cNvSpPr>
          <p:nvPr/>
        </p:nvSpPr>
        <p:spPr bwMode="auto">
          <a:xfrm>
            <a:off x="6510338" y="4356100"/>
            <a:ext cx="249237" cy="2254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16103" name="Line 39"/>
          <p:cNvSpPr>
            <a:spLocks noChangeShapeType="1"/>
          </p:cNvSpPr>
          <p:nvPr/>
        </p:nvSpPr>
        <p:spPr bwMode="auto">
          <a:xfrm>
            <a:off x="6443663" y="560705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216104" name="Line 40"/>
          <p:cNvSpPr>
            <a:spLocks noChangeShapeType="1"/>
          </p:cNvSpPr>
          <p:nvPr/>
        </p:nvSpPr>
        <p:spPr bwMode="auto">
          <a:xfrm>
            <a:off x="5630863" y="4689475"/>
            <a:ext cx="0" cy="90011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216105" name="Line 41"/>
          <p:cNvSpPr>
            <a:spLocks noChangeShapeType="1"/>
          </p:cNvSpPr>
          <p:nvPr/>
        </p:nvSpPr>
        <p:spPr bwMode="auto">
          <a:xfrm>
            <a:off x="5435600" y="560705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216106" name="Line 42"/>
          <p:cNvSpPr>
            <a:spLocks noChangeShapeType="1"/>
          </p:cNvSpPr>
          <p:nvPr/>
        </p:nvSpPr>
        <p:spPr bwMode="auto">
          <a:xfrm>
            <a:off x="4551363" y="4870450"/>
            <a:ext cx="0" cy="7191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216107" name="Line 43"/>
          <p:cNvSpPr>
            <a:spLocks noChangeShapeType="1"/>
          </p:cNvSpPr>
          <p:nvPr/>
        </p:nvSpPr>
        <p:spPr bwMode="auto">
          <a:xfrm>
            <a:off x="4356100" y="560705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216108" name="Line 44"/>
          <p:cNvSpPr>
            <a:spLocks noChangeShapeType="1"/>
          </p:cNvSpPr>
          <p:nvPr/>
        </p:nvSpPr>
        <p:spPr bwMode="auto">
          <a:xfrm>
            <a:off x="2103438" y="5229225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216109" name="Line 45"/>
          <p:cNvSpPr>
            <a:spLocks noChangeShapeType="1"/>
          </p:cNvSpPr>
          <p:nvPr/>
        </p:nvSpPr>
        <p:spPr bwMode="auto">
          <a:xfrm>
            <a:off x="1908175" y="5589588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216110" name="Line 46"/>
          <p:cNvSpPr>
            <a:spLocks noChangeShapeType="1"/>
          </p:cNvSpPr>
          <p:nvPr/>
        </p:nvSpPr>
        <p:spPr bwMode="auto">
          <a:xfrm>
            <a:off x="3327400" y="5049838"/>
            <a:ext cx="0" cy="53975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216111" name="Line 47"/>
          <p:cNvSpPr>
            <a:spLocks noChangeShapeType="1"/>
          </p:cNvSpPr>
          <p:nvPr/>
        </p:nvSpPr>
        <p:spPr bwMode="auto">
          <a:xfrm>
            <a:off x="3132138" y="5589588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216112" name="Text Box 48"/>
          <p:cNvSpPr txBox="1">
            <a:spLocks noChangeArrowheads="1"/>
          </p:cNvSpPr>
          <p:nvPr/>
        </p:nvSpPr>
        <p:spPr bwMode="auto">
          <a:xfrm>
            <a:off x="3348038" y="5157788"/>
            <a:ext cx="6111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200" b="0">
                <a:latin typeface="Verdana" panose="020B0604030504040204" pitchFamily="34" charset="0"/>
              </a:rPr>
              <a:t>T</a:t>
            </a:r>
            <a:r>
              <a:rPr lang="en-US" altLang="el-GR" sz="2200" b="0" baseline="-25000">
                <a:latin typeface="Verdana" panose="020B0604030504040204" pitchFamily="34" charset="0"/>
              </a:rPr>
              <a:t>2</a:t>
            </a:r>
            <a:endParaRPr lang="el-GR" altLang="el-GR" sz="2200" b="0">
              <a:latin typeface="Verdana" panose="020B0604030504040204" pitchFamily="34" charset="0"/>
            </a:endParaRPr>
          </a:p>
        </p:txBody>
      </p:sp>
      <p:sp>
        <p:nvSpPr>
          <p:cNvPr id="216113" name="Text Box 49"/>
          <p:cNvSpPr txBox="1">
            <a:spLocks noChangeArrowheads="1"/>
          </p:cNvSpPr>
          <p:nvPr/>
        </p:nvSpPr>
        <p:spPr bwMode="auto">
          <a:xfrm>
            <a:off x="4537075" y="5157788"/>
            <a:ext cx="6111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200" b="0">
                <a:latin typeface="Verdana" panose="020B0604030504040204" pitchFamily="34" charset="0"/>
              </a:rPr>
              <a:t>T</a:t>
            </a:r>
            <a:r>
              <a:rPr lang="en-US" altLang="el-GR" sz="2200" b="0" baseline="-25000">
                <a:latin typeface="Verdana" panose="020B0604030504040204" pitchFamily="34" charset="0"/>
              </a:rPr>
              <a:t>3</a:t>
            </a:r>
            <a:endParaRPr lang="el-GR" altLang="el-GR" sz="2200" b="0">
              <a:latin typeface="Verdana" panose="020B0604030504040204" pitchFamily="34" charset="0"/>
            </a:endParaRPr>
          </a:p>
        </p:txBody>
      </p:sp>
      <p:sp>
        <p:nvSpPr>
          <p:cNvPr id="216114" name="Text Box 50"/>
          <p:cNvSpPr txBox="1">
            <a:spLocks noChangeArrowheads="1"/>
          </p:cNvSpPr>
          <p:nvPr/>
        </p:nvSpPr>
        <p:spPr bwMode="auto">
          <a:xfrm>
            <a:off x="5616575" y="5157788"/>
            <a:ext cx="6111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200" b="0">
                <a:latin typeface="Verdana" panose="020B0604030504040204" pitchFamily="34" charset="0"/>
              </a:rPr>
              <a:t>T</a:t>
            </a:r>
            <a:r>
              <a:rPr lang="en-US" altLang="el-GR" sz="2200" b="0" baseline="-25000">
                <a:latin typeface="Verdana" panose="020B0604030504040204" pitchFamily="34" charset="0"/>
              </a:rPr>
              <a:t>4</a:t>
            </a:r>
            <a:endParaRPr lang="el-GR" altLang="el-GR" sz="2200" b="0">
              <a:latin typeface="Verdana" panose="020B0604030504040204" pitchFamily="34" charset="0"/>
            </a:endParaRPr>
          </a:p>
        </p:txBody>
      </p:sp>
      <p:sp>
        <p:nvSpPr>
          <p:cNvPr id="216115" name="Text Box 51"/>
          <p:cNvSpPr txBox="1">
            <a:spLocks noChangeArrowheads="1"/>
          </p:cNvSpPr>
          <p:nvPr/>
        </p:nvSpPr>
        <p:spPr bwMode="auto">
          <a:xfrm>
            <a:off x="6624638" y="5157788"/>
            <a:ext cx="6111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200" b="0">
                <a:latin typeface="Verdana" panose="020B0604030504040204" pitchFamily="34" charset="0"/>
              </a:rPr>
              <a:t>T</a:t>
            </a:r>
            <a:r>
              <a:rPr lang="en-US" altLang="el-GR" sz="2200" b="0" baseline="-25000">
                <a:latin typeface="Verdana" panose="020B0604030504040204" pitchFamily="34" charset="0"/>
              </a:rPr>
              <a:t>5</a:t>
            </a:r>
            <a:endParaRPr lang="el-GR" altLang="el-GR" sz="2200" b="0">
              <a:latin typeface="Verdana" panose="020B0604030504040204" pitchFamily="34" charset="0"/>
            </a:endParaRPr>
          </a:p>
        </p:txBody>
      </p:sp>
      <p:sp>
        <p:nvSpPr>
          <p:cNvPr id="216116" name="Text Box 52"/>
          <p:cNvSpPr txBox="1">
            <a:spLocks noChangeArrowheads="1"/>
          </p:cNvSpPr>
          <p:nvPr/>
        </p:nvSpPr>
        <p:spPr bwMode="auto">
          <a:xfrm>
            <a:off x="7632700" y="5162550"/>
            <a:ext cx="6111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200" b="0">
                <a:latin typeface="Verdana" panose="020B0604030504040204" pitchFamily="34" charset="0"/>
              </a:rPr>
              <a:t>T</a:t>
            </a:r>
            <a:r>
              <a:rPr lang="en-US" altLang="el-GR" sz="2200" b="0" baseline="-25000">
                <a:latin typeface="Verdana" panose="020B0604030504040204" pitchFamily="34" charset="0"/>
              </a:rPr>
              <a:t>6</a:t>
            </a:r>
            <a:endParaRPr lang="el-GR" altLang="el-GR" sz="2200" b="0">
              <a:latin typeface="Verdana" panose="020B0604030504040204" pitchFamily="34" charset="0"/>
            </a:endParaRPr>
          </a:p>
        </p:txBody>
      </p:sp>
      <p:sp>
        <p:nvSpPr>
          <p:cNvPr id="216117" name="Text Box 53"/>
          <p:cNvSpPr txBox="1">
            <a:spLocks noChangeArrowheads="1"/>
          </p:cNvSpPr>
          <p:nvPr/>
        </p:nvSpPr>
        <p:spPr bwMode="auto">
          <a:xfrm>
            <a:off x="684213" y="5229225"/>
            <a:ext cx="8270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200" b="0">
                <a:latin typeface="Verdana" panose="020B0604030504040204" pitchFamily="34" charset="0"/>
              </a:rPr>
              <a:t>T=0</a:t>
            </a:r>
            <a:endParaRPr lang="el-GR" altLang="el-GR" sz="2200" b="0">
              <a:latin typeface="Verdana" panose="020B0604030504040204" pitchFamily="34" charset="0"/>
            </a:endParaRPr>
          </a:p>
        </p:txBody>
      </p:sp>
      <p:sp>
        <p:nvSpPr>
          <p:cNvPr id="216118" name="Text Box 54"/>
          <p:cNvSpPr txBox="1">
            <a:spLocks noChangeArrowheads="1"/>
          </p:cNvSpPr>
          <p:nvPr/>
        </p:nvSpPr>
        <p:spPr bwMode="auto">
          <a:xfrm>
            <a:off x="6372225" y="5876925"/>
            <a:ext cx="26638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200" b="0">
                <a:latin typeface="Verdana" panose="020B0604030504040204" pitchFamily="34" charset="0"/>
              </a:rPr>
              <a:t>PGA</a:t>
            </a:r>
            <a:r>
              <a:rPr lang="el-GR" altLang="el-GR" sz="2200" b="0">
                <a:latin typeface="Verdana" panose="020B0604030504040204" pitchFamily="34" charset="0"/>
              </a:rPr>
              <a:t> (</a:t>
            </a:r>
            <a:r>
              <a:rPr lang="en-US" altLang="el-GR" sz="1600" b="0">
                <a:latin typeface="Verdana" panose="020B0604030504040204" pitchFamily="34" charset="0"/>
              </a:rPr>
              <a:t>max </a:t>
            </a:r>
            <a:r>
              <a:rPr lang="el-GR" altLang="el-GR" sz="1600" b="0">
                <a:latin typeface="Verdana" panose="020B0604030504040204" pitchFamily="34" charset="0"/>
              </a:rPr>
              <a:t>επιτάχυνση</a:t>
            </a:r>
            <a:r>
              <a:rPr lang="el-GR" altLang="el-GR" sz="2200" b="0">
                <a:latin typeface="Verdana" panose="020B0604030504040204" pitchFamily="34" charset="0"/>
              </a:rPr>
              <a:t>)</a:t>
            </a:r>
          </a:p>
        </p:txBody>
      </p:sp>
      <p:sp>
        <p:nvSpPr>
          <p:cNvPr id="216119" name="Oval 55"/>
          <p:cNvSpPr>
            <a:spLocks noChangeArrowheads="1"/>
          </p:cNvSpPr>
          <p:nvPr/>
        </p:nvSpPr>
        <p:spPr bwMode="auto">
          <a:xfrm>
            <a:off x="5219700" y="6030913"/>
            <a:ext cx="144463" cy="1444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16120" name="Line 56"/>
          <p:cNvSpPr>
            <a:spLocks noChangeShapeType="1"/>
          </p:cNvSpPr>
          <p:nvPr/>
        </p:nvSpPr>
        <p:spPr bwMode="auto">
          <a:xfrm flipV="1">
            <a:off x="5368925" y="6021388"/>
            <a:ext cx="858838" cy="666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6121" name="Line 57"/>
          <p:cNvSpPr>
            <a:spLocks noChangeShapeType="1"/>
          </p:cNvSpPr>
          <p:nvPr/>
        </p:nvSpPr>
        <p:spPr bwMode="auto">
          <a:xfrm flipH="1">
            <a:off x="4500563" y="6453188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6122" name="Line 58"/>
          <p:cNvSpPr>
            <a:spLocks noChangeShapeType="1"/>
          </p:cNvSpPr>
          <p:nvPr/>
        </p:nvSpPr>
        <p:spPr bwMode="auto">
          <a:xfrm flipV="1">
            <a:off x="4500563" y="5949950"/>
            <a:ext cx="0" cy="50323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6123" name="Oval 59"/>
          <p:cNvSpPr>
            <a:spLocks noChangeArrowheads="1"/>
          </p:cNvSpPr>
          <p:nvPr/>
        </p:nvSpPr>
        <p:spPr bwMode="auto">
          <a:xfrm>
            <a:off x="2146300" y="4702175"/>
            <a:ext cx="144463" cy="14446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16124" name="Oval 60"/>
          <p:cNvSpPr>
            <a:spLocks noChangeArrowheads="1"/>
          </p:cNvSpPr>
          <p:nvPr/>
        </p:nvSpPr>
        <p:spPr bwMode="auto">
          <a:xfrm>
            <a:off x="3325813" y="4530725"/>
            <a:ext cx="144462" cy="14446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16125" name="Oval 61"/>
          <p:cNvSpPr>
            <a:spLocks noChangeArrowheads="1"/>
          </p:cNvSpPr>
          <p:nvPr/>
        </p:nvSpPr>
        <p:spPr bwMode="auto">
          <a:xfrm>
            <a:off x="5462588" y="3871913"/>
            <a:ext cx="144462" cy="1444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16126" name="Oval 62"/>
          <p:cNvSpPr>
            <a:spLocks noChangeArrowheads="1"/>
          </p:cNvSpPr>
          <p:nvPr/>
        </p:nvSpPr>
        <p:spPr bwMode="auto">
          <a:xfrm>
            <a:off x="5014913" y="4530725"/>
            <a:ext cx="144462" cy="14446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16127" name="Oval 63"/>
          <p:cNvSpPr>
            <a:spLocks noChangeArrowheads="1"/>
          </p:cNvSpPr>
          <p:nvPr/>
        </p:nvSpPr>
        <p:spPr bwMode="auto">
          <a:xfrm>
            <a:off x="7092950" y="4003675"/>
            <a:ext cx="144463" cy="14446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16128" name="Oval 64"/>
          <p:cNvSpPr>
            <a:spLocks noChangeArrowheads="1"/>
          </p:cNvSpPr>
          <p:nvPr/>
        </p:nvSpPr>
        <p:spPr bwMode="auto">
          <a:xfrm>
            <a:off x="8316913" y="3251200"/>
            <a:ext cx="144462" cy="14446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16129" name="Line 65"/>
          <p:cNvSpPr>
            <a:spLocks noChangeShapeType="1"/>
          </p:cNvSpPr>
          <p:nvPr/>
        </p:nvSpPr>
        <p:spPr bwMode="auto">
          <a:xfrm>
            <a:off x="1042988" y="2492375"/>
            <a:ext cx="7273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6130" name="Line 66"/>
          <p:cNvSpPr>
            <a:spLocks noChangeShapeType="1"/>
          </p:cNvSpPr>
          <p:nvPr/>
        </p:nvSpPr>
        <p:spPr bwMode="auto">
          <a:xfrm flipV="1">
            <a:off x="7656513" y="2530475"/>
            <a:ext cx="0" cy="18002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6131" name="Oval 67"/>
          <p:cNvSpPr>
            <a:spLocks noChangeArrowheads="1"/>
          </p:cNvSpPr>
          <p:nvPr/>
        </p:nvSpPr>
        <p:spPr bwMode="auto">
          <a:xfrm>
            <a:off x="7519988" y="4140200"/>
            <a:ext cx="249237" cy="2254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16132" name="Line 68"/>
          <p:cNvSpPr>
            <a:spLocks noChangeShapeType="1"/>
          </p:cNvSpPr>
          <p:nvPr/>
        </p:nvSpPr>
        <p:spPr bwMode="auto">
          <a:xfrm flipV="1">
            <a:off x="6637338" y="2530475"/>
            <a:ext cx="0" cy="18002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6133" name="Line 69"/>
          <p:cNvSpPr>
            <a:spLocks noChangeShapeType="1"/>
          </p:cNvSpPr>
          <p:nvPr/>
        </p:nvSpPr>
        <p:spPr bwMode="auto">
          <a:xfrm flipV="1">
            <a:off x="5629275" y="2525713"/>
            <a:ext cx="0" cy="2089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6134" name="Oval 70"/>
          <p:cNvSpPr>
            <a:spLocks noChangeArrowheads="1"/>
          </p:cNvSpPr>
          <p:nvPr/>
        </p:nvSpPr>
        <p:spPr bwMode="auto">
          <a:xfrm>
            <a:off x="5502275" y="4572000"/>
            <a:ext cx="249238" cy="2254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16135" name="Line 71"/>
          <p:cNvSpPr>
            <a:spLocks noChangeShapeType="1"/>
          </p:cNvSpPr>
          <p:nvPr/>
        </p:nvSpPr>
        <p:spPr bwMode="auto">
          <a:xfrm flipV="1">
            <a:off x="4560888" y="2541588"/>
            <a:ext cx="0" cy="226536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6136" name="Oval 72"/>
          <p:cNvSpPr>
            <a:spLocks noChangeArrowheads="1"/>
          </p:cNvSpPr>
          <p:nvPr/>
        </p:nvSpPr>
        <p:spPr bwMode="auto">
          <a:xfrm>
            <a:off x="4422775" y="4770438"/>
            <a:ext cx="249238" cy="2254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16137" name="Line 73"/>
          <p:cNvSpPr>
            <a:spLocks noChangeShapeType="1"/>
          </p:cNvSpPr>
          <p:nvPr/>
        </p:nvSpPr>
        <p:spPr bwMode="auto">
          <a:xfrm flipV="1">
            <a:off x="3348038" y="2536825"/>
            <a:ext cx="0" cy="254793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6138" name="Oval 74"/>
          <p:cNvSpPr>
            <a:spLocks noChangeArrowheads="1"/>
          </p:cNvSpPr>
          <p:nvPr/>
        </p:nvSpPr>
        <p:spPr bwMode="auto">
          <a:xfrm>
            <a:off x="3198813" y="5021263"/>
            <a:ext cx="249237" cy="2254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16139" name="Line 75"/>
          <p:cNvSpPr>
            <a:spLocks noChangeShapeType="1"/>
          </p:cNvSpPr>
          <p:nvPr/>
        </p:nvSpPr>
        <p:spPr bwMode="auto">
          <a:xfrm flipV="1">
            <a:off x="2101850" y="2565400"/>
            <a:ext cx="0" cy="26638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6140" name="Oval 76"/>
          <p:cNvSpPr>
            <a:spLocks noChangeArrowheads="1"/>
          </p:cNvSpPr>
          <p:nvPr/>
        </p:nvSpPr>
        <p:spPr bwMode="auto">
          <a:xfrm>
            <a:off x="1974850" y="5148263"/>
            <a:ext cx="249238" cy="2254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16141" name="Line 77"/>
          <p:cNvSpPr>
            <a:spLocks noChangeShapeType="1"/>
          </p:cNvSpPr>
          <p:nvPr/>
        </p:nvSpPr>
        <p:spPr bwMode="auto">
          <a:xfrm flipV="1">
            <a:off x="1042988" y="331788"/>
            <a:ext cx="0" cy="2160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6142" name="Freeform 78"/>
          <p:cNvSpPr>
            <a:spLocks/>
          </p:cNvSpPr>
          <p:nvPr/>
        </p:nvSpPr>
        <p:spPr bwMode="auto">
          <a:xfrm>
            <a:off x="1042988" y="895350"/>
            <a:ext cx="7405687" cy="1452563"/>
          </a:xfrm>
          <a:custGeom>
            <a:avLst/>
            <a:gdLst>
              <a:gd name="T0" fmla="*/ 0 w 4665"/>
              <a:gd name="T1" fmla="*/ 2147483647 h 915"/>
              <a:gd name="T2" fmla="*/ 2147483647 w 4665"/>
              <a:gd name="T3" fmla="*/ 2147483647 h 915"/>
              <a:gd name="T4" fmla="*/ 2147483647 w 4665"/>
              <a:gd name="T5" fmla="*/ 2147483647 h 915"/>
              <a:gd name="T6" fmla="*/ 2147483647 w 4665"/>
              <a:gd name="T7" fmla="*/ 2147483647 h 915"/>
              <a:gd name="T8" fmla="*/ 2147483647 w 4665"/>
              <a:gd name="T9" fmla="*/ 2147483647 h 915"/>
              <a:gd name="T10" fmla="*/ 2147483647 w 4665"/>
              <a:gd name="T11" fmla="*/ 2147483647 h 915"/>
              <a:gd name="T12" fmla="*/ 2147483647 w 4665"/>
              <a:gd name="T13" fmla="*/ 2147483647 h 915"/>
              <a:gd name="T14" fmla="*/ 2147483647 w 4665"/>
              <a:gd name="T15" fmla="*/ 2147483647 h 915"/>
              <a:gd name="T16" fmla="*/ 2147483647 w 4665"/>
              <a:gd name="T17" fmla="*/ 2147483647 h 915"/>
              <a:gd name="T18" fmla="*/ 2147483647 w 4665"/>
              <a:gd name="T19" fmla="*/ 2147483647 h 9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65"/>
              <a:gd name="T31" fmla="*/ 0 h 915"/>
              <a:gd name="T32" fmla="*/ 4665 w 4665"/>
              <a:gd name="T33" fmla="*/ 915 h 9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65" h="915">
                <a:moveTo>
                  <a:pt x="0" y="885"/>
                </a:moveTo>
                <a:cubicBezTo>
                  <a:pt x="166" y="854"/>
                  <a:pt x="333" y="824"/>
                  <a:pt x="454" y="794"/>
                </a:cubicBezTo>
                <a:cubicBezTo>
                  <a:pt x="575" y="764"/>
                  <a:pt x="560" y="772"/>
                  <a:pt x="726" y="704"/>
                </a:cubicBezTo>
                <a:cubicBezTo>
                  <a:pt x="892" y="636"/>
                  <a:pt x="1218" y="484"/>
                  <a:pt x="1452" y="386"/>
                </a:cubicBezTo>
                <a:cubicBezTo>
                  <a:pt x="1686" y="288"/>
                  <a:pt x="1905" y="175"/>
                  <a:pt x="2132" y="114"/>
                </a:cubicBezTo>
                <a:cubicBezTo>
                  <a:pt x="2359" y="53"/>
                  <a:pt x="2579" y="0"/>
                  <a:pt x="2813" y="23"/>
                </a:cubicBezTo>
                <a:cubicBezTo>
                  <a:pt x="3047" y="46"/>
                  <a:pt x="3319" y="137"/>
                  <a:pt x="3538" y="250"/>
                </a:cubicBezTo>
                <a:cubicBezTo>
                  <a:pt x="3757" y="363"/>
                  <a:pt x="3954" y="598"/>
                  <a:pt x="4128" y="704"/>
                </a:cubicBezTo>
                <a:cubicBezTo>
                  <a:pt x="4302" y="810"/>
                  <a:pt x="4499" y="855"/>
                  <a:pt x="4582" y="885"/>
                </a:cubicBezTo>
                <a:cubicBezTo>
                  <a:pt x="4665" y="915"/>
                  <a:pt x="4582" y="870"/>
                  <a:pt x="4627" y="885"/>
                </a:cubicBezTo>
              </a:path>
            </a:pathLst>
          </a:custGeom>
          <a:noFill/>
          <a:ln w="25400" cmpd="sng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6143" name="Text Box 79"/>
          <p:cNvSpPr txBox="1">
            <a:spLocks noChangeArrowheads="1"/>
          </p:cNvSpPr>
          <p:nvPr/>
        </p:nvSpPr>
        <p:spPr bwMode="auto">
          <a:xfrm rot="-5400000">
            <a:off x="13495" y="1218406"/>
            <a:ext cx="14398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600" b="0">
                <a:latin typeface="Verdana" panose="020B0604030504040204" pitchFamily="34" charset="0"/>
              </a:rPr>
              <a:t>Acc (m/sec</a:t>
            </a:r>
            <a:r>
              <a:rPr lang="el-GR" altLang="el-GR" sz="1600" b="0">
                <a:latin typeface="Verdana" panose="020B0604030504040204" pitchFamily="34" charset="0"/>
              </a:rPr>
              <a:t>²</a:t>
            </a:r>
            <a:r>
              <a:rPr lang="en-US" altLang="el-GR" sz="1600" b="0">
                <a:latin typeface="Verdana" panose="020B0604030504040204" pitchFamily="34" charset="0"/>
              </a:rPr>
              <a:t>)</a:t>
            </a:r>
            <a:endParaRPr lang="el-GR" altLang="el-GR" sz="1600" b="0">
              <a:latin typeface="Verdana" panose="020B0604030504040204" pitchFamily="34" charset="0"/>
            </a:endParaRPr>
          </a:p>
        </p:txBody>
      </p:sp>
      <p:sp>
        <p:nvSpPr>
          <p:cNvPr id="216144" name="Text Box 80"/>
          <p:cNvSpPr txBox="1">
            <a:spLocks noChangeArrowheads="1"/>
          </p:cNvSpPr>
          <p:nvPr/>
        </p:nvSpPr>
        <p:spPr bwMode="auto">
          <a:xfrm>
            <a:off x="6011863" y="2205038"/>
            <a:ext cx="21605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1600" b="0">
                <a:latin typeface="Verdana" panose="020B0604030504040204" pitchFamily="34" charset="0"/>
              </a:rPr>
              <a:t>περίοδος</a:t>
            </a:r>
            <a:r>
              <a:rPr lang="en-US" altLang="el-GR" sz="1600" b="0">
                <a:latin typeface="Verdana" panose="020B0604030504040204" pitchFamily="34" charset="0"/>
              </a:rPr>
              <a:t> T (sec)</a:t>
            </a:r>
            <a:endParaRPr lang="el-GR" altLang="el-GR" sz="1600" b="0">
              <a:latin typeface="Verdana" panose="020B0604030504040204" pitchFamily="34" charset="0"/>
            </a:endParaRPr>
          </a:p>
        </p:txBody>
      </p:sp>
      <p:sp>
        <p:nvSpPr>
          <p:cNvPr id="216145" name="Oval 81"/>
          <p:cNvSpPr>
            <a:spLocks noChangeArrowheads="1"/>
          </p:cNvSpPr>
          <p:nvPr/>
        </p:nvSpPr>
        <p:spPr bwMode="auto">
          <a:xfrm>
            <a:off x="1979613" y="1987550"/>
            <a:ext cx="144462" cy="14446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16146" name="Oval 82"/>
          <p:cNvSpPr>
            <a:spLocks noChangeArrowheads="1"/>
          </p:cNvSpPr>
          <p:nvPr/>
        </p:nvSpPr>
        <p:spPr bwMode="auto">
          <a:xfrm>
            <a:off x="3236913" y="1462088"/>
            <a:ext cx="144462" cy="1444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16147" name="Oval 83"/>
          <p:cNvSpPr>
            <a:spLocks noChangeArrowheads="1"/>
          </p:cNvSpPr>
          <p:nvPr/>
        </p:nvSpPr>
        <p:spPr bwMode="auto">
          <a:xfrm>
            <a:off x="4498975" y="979488"/>
            <a:ext cx="144463" cy="1444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16148" name="Oval 84"/>
          <p:cNvSpPr>
            <a:spLocks noChangeArrowheads="1"/>
          </p:cNvSpPr>
          <p:nvPr/>
        </p:nvSpPr>
        <p:spPr bwMode="auto">
          <a:xfrm>
            <a:off x="5564188" y="885825"/>
            <a:ext cx="144462" cy="14446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16149" name="Oval 85"/>
          <p:cNvSpPr>
            <a:spLocks noChangeArrowheads="1"/>
          </p:cNvSpPr>
          <p:nvPr/>
        </p:nvSpPr>
        <p:spPr bwMode="auto">
          <a:xfrm>
            <a:off x="6577013" y="1230313"/>
            <a:ext cx="144462" cy="1444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16150" name="Oval 86"/>
          <p:cNvSpPr>
            <a:spLocks noChangeArrowheads="1"/>
          </p:cNvSpPr>
          <p:nvPr/>
        </p:nvSpPr>
        <p:spPr bwMode="auto">
          <a:xfrm>
            <a:off x="7596188" y="1987550"/>
            <a:ext cx="144462" cy="14446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16151" name="Text Box 87"/>
          <p:cNvSpPr txBox="1">
            <a:spLocks noChangeArrowheads="1"/>
          </p:cNvSpPr>
          <p:nvPr/>
        </p:nvSpPr>
        <p:spPr bwMode="auto">
          <a:xfrm>
            <a:off x="2195513" y="4335463"/>
            <a:ext cx="3603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600" b="0">
                <a:latin typeface="Verdana" panose="020B0604030504040204" pitchFamily="34" charset="0"/>
              </a:rPr>
              <a:t>a1</a:t>
            </a:r>
            <a:endParaRPr lang="el-GR" altLang="el-GR" sz="1600" b="0">
              <a:latin typeface="Verdana" panose="020B0604030504040204" pitchFamily="34" charset="0"/>
            </a:endParaRPr>
          </a:p>
        </p:txBody>
      </p:sp>
      <p:sp>
        <p:nvSpPr>
          <p:cNvPr id="216152" name="Text Box 88"/>
          <p:cNvSpPr txBox="1">
            <a:spLocks noChangeArrowheads="1"/>
          </p:cNvSpPr>
          <p:nvPr/>
        </p:nvSpPr>
        <p:spPr bwMode="auto">
          <a:xfrm>
            <a:off x="3403600" y="4192588"/>
            <a:ext cx="360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600" b="0">
                <a:latin typeface="Verdana" panose="020B0604030504040204" pitchFamily="34" charset="0"/>
              </a:rPr>
              <a:t>a2</a:t>
            </a:r>
            <a:endParaRPr lang="el-GR" altLang="el-GR" sz="1600" b="0">
              <a:latin typeface="Verdana" panose="020B0604030504040204" pitchFamily="34" charset="0"/>
            </a:endParaRPr>
          </a:p>
        </p:txBody>
      </p:sp>
      <p:sp>
        <p:nvSpPr>
          <p:cNvPr id="216153" name="Text Box 89"/>
          <p:cNvSpPr txBox="1">
            <a:spLocks noChangeArrowheads="1"/>
          </p:cNvSpPr>
          <p:nvPr/>
        </p:nvSpPr>
        <p:spPr bwMode="auto">
          <a:xfrm>
            <a:off x="5003800" y="4724400"/>
            <a:ext cx="360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600" b="0">
                <a:latin typeface="Verdana" panose="020B0604030504040204" pitchFamily="34" charset="0"/>
              </a:rPr>
              <a:t>a3</a:t>
            </a:r>
            <a:endParaRPr lang="el-GR" altLang="el-GR" sz="1600" b="0">
              <a:latin typeface="Verdana" panose="020B0604030504040204" pitchFamily="34" charset="0"/>
            </a:endParaRPr>
          </a:p>
        </p:txBody>
      </p:sp>
      <p:sp>
        <p:nvSpPr>
          <p:cNvPr id="216154" name="Text Box 90"/>
          <p:cNvSpPr txBox="1">
            <a:spLocks noChangeArrowheads="1"/>
          </p:cNvSpPr>
          <p:nvPr/>
        </p:nvSpPr>
        <p:spPr bwMode="auto">
          <a:xfrm>
            <a:off x="5651500" y="3571875"/>
            <a:ext cx="360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600" b="0">
                <a:latin typeface="Verdana" panose="020B0604030504040204" pitchFamily="34" charset="0"/>
              </a:rPr>
              <a:t>a4</a:t>
            </a:r>
            <a:endParaRPr lang="el-GR" altLang="el-GR" sz="1600" b="0">
              <a:latin typeface="Verdana" panose="020B0604030504040204" pitchFamily="34" charset="0"/>
            </a:endParaRPr>
          </a:p>
        </p:txBody>
      </p:sp>
      <p:sp>
        <p:nvSpPr>
          <p:cNvPr id="216155" name="Text Box 91"/>
          <p:cNvSpPr txBox="1">
            <a:spLocks noChangeArrowheads="1"/>
          </p:cNvSpPr>
          <p:nvPr/>
        </p:nvSpPr>
        <p:spPr bwMode="auto">
          <a:xfrm>
            <a:off x="7091363" y="4192588"/>
            <a:ext cx="3603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600" b="0">
                <a:latin typeface="Verdana" panose="020B0604030504040204" pitchFamily="34" charset="0"/>
              </a:rPr>
              <a:t>a5</a:t>
            </a:r>
            <a:endParaRPr lang="el-GR" altLang="el-GR" sz="1600" b="0">
              <a:latin typeface="Verdana" panose="020B0604030504040204" pitchFamily="34" charset="0"/>
            </a:endParaRPr>
          </a:p>
        </p:txBody>
      </p:sp>
      <p:sp>
        <p:nvSpPr>
          <p:cNvPr id="216156" name="Text Box 92"/>
          <p:cNvSpPr txBox="1">
            <a:spLocks noChangeArrowheads="1"/>
          </p:cNvSpPr>
          <p:nvPr/>
        </p:nvSpPr>
        <p:spPr bwMode="auto">
          <a:xfrm>
            <a:off x="8316913" y="3429000"/>
            <a:ext cx="3603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600" b="0">
                <a:latin typeface="Verdana" panose="020B0604030504040204" pitchFamily="34" charset="0"/>
              </a:rPr>
              <a:t>a6</a:t>
            </a:r>
            <a:endParaRPr lang="el-GR" altLang="el-GR" sz="1600" b="0">
              <a:latin typeface="Verdana" panose="020B0604030504040204" pitchFamily="34" charset="0"/>
            </a:endParaRPr>
          </a:p>
        </p:txBody>
      </p:sp>
      <p:sp>
        <p:nvSpPr>
          <p:cNvPr id="216157" name="Text Box 93"/>
          <p:cNvSpPr txBox="1">
            <a:spLocks noChangeArrowheads="1"/>
          </p:cNvSpPr>
          <p:nvPr/>
        </p:nvSpPr>
        <p:spPr bwMode="auto">
          <a:xfrm>
            <a:off x="1908175" y="1700213"/>
            <a:ext cx="360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600" b="0">
                <a:latin typeface="Verdana" panose="020B0604030504040204" pitchFamily="34" charset="0"/>
              </a:rPr>
              <a:t>a1</a:t>
            </a:r>
            <a:endParaRPr lang="el-GR" altLang="el-GR" sz="1600" b="0">
              <a:latin typeface="Verdana" panose="020B0604030504040204" pitchFamily="34" charset="0"/>
            </a:endParaRPr>
          </a:p>
        </p:txBody>
      </p:sp>
      <p:sp>
        <p:nvSpPr>
          <p:cNvPr id="216158" name="Text Box 94"/>
          <p:cNvSpPr txBox="1">
            <a:spLocks noChangeArrowheads="1"/>
          </p:cNvSpPr>
          <p:nvPr/>
        </p:nvSpPr>
        <p:spPr bwMode="auto">
          <a:xfrm>
            <a:off x="3059113" y="1196975"/>
            <a:ext cx="3603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600" b="0">
                <a:latin typeface="Verdana" panose="020B0604030504040204" pitchFamily="34" charset="0"/>
              </a:rPr>
              <a:t>a2</a:t>
            </a:r>
            <a:endParaRPr lang="el-GR" altLang="el-GR" sz="1600" b="0">
              <a:latin typeface="Verdana" panose="020B0604030504040204" pitchFamily="34" charset="0"/>
            </a:endParaRPr>
          </a:p>
        </p:txBody>
      </p:sp>
      <p:sp>
        <p:nvSpPr>
          <p:cNvPr id="216159" name="Text Box 95"/>
          <p:cNvSpPr txBox="1">
            <a:spLocks noChangeArrowheads="1"/>
          </p:cNvSpPr>
          <p:nvPr/>
        </p:nvSpPr>
        <p:spPr bwMode="auto">
          <a:xfrm>
            <a:off x="4284663" y="763588"/>
            <a:ext cx="3603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600" b="0">
                <a:latin typeface="Verdana" panose="020B0604030504040204" pitchFamily="34" charset="0"/>
              </a:rPr>
              <a:t>a3</a:t>
            </a:r>
            <a:endParaRPr lang="el-GR" altLang="el-GR" sz="1600" b="0">
              <a:latin typeface="Verdana" panose="020B0604030504040204" pitchFamily="34" charset="0"/>
            </a:endParaRPr>
          </a:p>
        </p:txBody>
      </p:sp>
      <p:sp>
        <p:nvSpPr>
          <p:cNvPr id="216160" name="Text Box 96"/>
          <p:cNvSpPr txBox="1">
            <a:spLocks noChangeArrowheads="1"/>
          </p:cNvSpPr>
          <p:nvPr/>
        </p:nvSpPr>
        <p:spPr bwMode="auto">
          <a:xfrm>
            <a:off x="5724525" y="692150"/>
            <a:ext cx="360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600" b="0">
                <a:latin typeface="Verdana" panose="020B0604030504040204" pitchFamily="34" charset="0"/>
              </a:rPr>
              <a:t>a4</a:t>
            </a:r>
            <a:endParaRPr lang="el-GR" altLang="el-GR" sz="1600" b="0">
              <a:latin typeface="Verdana" panose="020B0604030504040204" pitchFamily="34" charset="0"/>
            </a:endParaRPr>
          </a:p>
        </p:txBody>
      </p:sp>
      <p:sp>
        <p:nvSpPr>
          <p:cNvPr id="216161" name="Text Box 97"/>
          <p:cNvSpPr txBox="1">
            <a:spLocks noChangeArrowheads="1"/>
          </p:cNvSpPr>
          <p:nvPr/>
        </p:nvSpPr>
        <p:spPr bwMode="auto">
          <a:xfrm>
            <a:off x="6588125" y="952500"/>
            <a:ext cx="360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600" b="0">
                <a:latin typeface="Verdana" panose="020B0604030504040204" pitchFamily="34" charset="0"/>
              </a:rPr>
              <a:t>a5</a:t>
            </a:r>
            <a:endParaRPr lang="el-GR" altLang="el-GR" sz="1600" b="0">
              <a:latin typeface="Verdana" panose="020B0604030504040204" pitchFamily="34" charset="0"/>
            </a:endParaRPr>
          </a:p>
        </p:txBody>
      </p:sp>
      <p:sp>
        <p:nvSpPr>
          <p:cNvPr id="216162" name="Text Box 98"/>
          <p:cNvSpPr txBox="1">
            <a:spLocks noChangeArrowheads="1"/>
          </p:cNvSpPr>
          <p:nvPr/>
        </p:nvSpPr>
        <p:spPr bwMode="auto">
          <a:xfrm>
            <a:off x="7596188" y="1700213"/>
            <a:ext cx="3603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600" b="0">
                <a:latin typeface="Verdana" panose="020B0604030504040204" pitchFamily="34" charset="0"/>
              </a:rPr>
              <a:t>a6</a:t>
            </a:r>
            <a:endParaRPr lang="el-GR" altLang="el-GR" sz="1600" b="0">
              <a:latin typeface="Verdana" panose="020B0604030504040204" pitchFamily="34" charset="0"/>
            </a:endParaRPr>
          </a:p>
        </p:txBody>
      </p:sp>
      <p:sp>
        <p:nvSpPr>
          <p:cNvPr id="216163" name="Line 99"/>
          <p:cNvSpPr>
            <a:spLocks noChangeShapeType="1"/>
          </p:cNvSpPr>
          <p:nvPr/>
        </p:nvSpPr>
        <p:spPr bwMode="auto">
          <a:xfrm>
            <a:off x="971550" y="6092825"/>
            <a:ext cx="1512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6164" name="Text Box 100"/>
          <p:cNvSpPr txBox="1">
            <a:spLocks noChangeArrowheads="1"/>
          </p:cNvSpPr>
          <p:nvPr/>
        </p:nvSpPr>
        <p:spPr bwMode="auto">
          <a:xfrm>
            <a:off x="323850" y="6164263"/>
            <a:ext cx="28082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600" b="0">
                <a:latin typeface="Verdana" panose="020B0604030504040204" pitchFamily="34" charset="0"/>
              </a:rPr>
              <a:t>Πιο εύκαμπτοι φορείς</a:t>
            </a:r>
            <a:endParaRPr lang="en-US" altLang="el-GR" sz="1600" b="0">
              <a:latin typeface="Verdana" panose="020B0604030504040204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l-GR" sz="1600" b="0">
                <a:latin typeface="Verdana" panose="020B0604030504040204" pitchFamily="34" charset="0"/>
              </a:rPr>
              <a:t>(</a:t>
            </a:r>
            <a:r>
              <a:rPr lang="el-GR" altLang="el-GR" sz="1600" b="0">
                <a:latin typeface="Verdana" panose="020B0604030504040204" pitchFamily="34" charset="0"/>
              </a:rPr>
              <a:t>μεγαλύτερη τιμή</a:t>
            </a:r>
            <a:r>
              <a:rPr lang="en-US" altLang="el-GR" sz="1600" b="0">
                <a:latin typeface="Verdana" panose="020B0604030504040204" pitchFamily="34" charset="0"/>
              </a:rPr>
              <a:t> T)</a:t>
            </a:r>
            <a:endParaRPr lang="el-GR" altLang="el-GR" sz="1600" b="0">
              <a:latin typeface="Verdana" panose="020B0604030504040204" pitchFamily="34" charset="0"/>
            </a:endParaRPr>
          </a:p>
        </p:txBody>
      </p:sp>
      <p:sp>
        <p:nvSpPr>
          <p:cNvPr id="216165" name="Oval 101"/>
          <p:cNvSpPr>
            <a:spLocks noChangeArrowheads="1"/>
          </p:cNvSpPr>
          <p:nvPr/>
        </p:nvSpPr>
        <p:spPr bwMode="auto">
          <a:xfrm>
            <a:off x="976313" y="2205038"/>
            <a:ext cx="144462" cy="1444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16166" name="Text Box 102"/>
          <p:cNvSpPr txBox="1">
            <a:spLocks noChangeArrowheads="1"/>
          </p:cNvSpPr>
          <p:nvPr/>
        </p:nvSpPr>
        <p:spPr bwMode="auto">
          <a:xfrm>
            <a:off x="1116013" y="1987550"/>
            <a:ext cx="576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600" b="0">
                <a:latin typeface="Verdana" panose="020B0604030504040204" pitchFamily="34" charset="0"/>
              </a:rPr>
              <a:t>PGA</a:t>
            </a:r>
            <a:endParaRPr lang="el-GR" altLang="el-GR" sz="1600" b="0">
              <a:latin typeface="Verdana" panose="020B0604030504040204" pitchFamily="34" charset="0"/>
            </a:endParaRPr>
          </a:p>
        </p:txBody>
      </p:sp>
      <p:sp>
        <p:nvSpPr>
          <p:cNvPr id="216167" name="Line 103"/>
          <p:cNvSpPr>
            <a:spLocks noChangeShapeType="1"/>
          </p:cNvSpPr>
          <p:nvPr/>
        </p:nvSpPr>
        <p:spPr bwMode="auto">
          <a:xfrm flipV="1">
            <a:off x="1042988" y="2563813"/>
            <a:ext cx="0" cy="26638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6168" name="Text Box 104"/>
          <p:cNvSpPr txBox="1">
            <a:spLocks noChangeArrowheads="1"/>
          </p:cNvSpPr>
          <p:nvPr/>
        </p:nvSpPr>
        <p:spPr bwMode="auto">
          <a:xfrm>
            <a:off x="360363" y="5516563"/>
            <a:ext cx="8270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200" b="0">
                <a:latin typeface="Verdana" panose="020B0604030504040204" pitchFamily="34" charset="0"/>
              </a:rPr>
              <a:t>soil</a:t>
            </a:r>
            <a:endParaRPr lang="el-GR" altLang="el-GR" sz="2200" b="0">
              <a:latin typeface="Verdana" panose="020B0604030504040204" pitchFamily="34" charset="0"/>
            </a:endParaRPr>
          </a:p>
        </p:txBody>
      </p:sp>
      <p:sp>
        <p:nvSpPr>
          <p:cNvPr id="216169" name="Rectangle 105"/>
          <p:cNvSpPr>
            <a:spLocks noChangeArrowheads="1"/>
          </p:cNvSpPr>
          <p:nvPr/>
        </p:nvSpPr>
        <p:spPr bwMode="auto">
          <a:xfrm>
            <a:off x="971550" y="5621338"/>
            <a:ext cx="6913563" cy="1841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16170" name="Text Box 106"/>
          <p:cNvSpPr txBox="1">
            <a:spLocks noChangeArrowheads="1"/>
          </p:cNvSpPr>
          <p:nvPr/>
        </p:nvSpPr>
        <p:spPr bwMode="auto">
          <a:xfrm>
            <a:off x="5508625" y="6477000"/>
            <a:ext cx="3527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600" b="0">
                <a:latin typeface="Verdana" panose="020B0604030504040204" pitchFamily="34" charset="0"/>
              </a:rPr>
              <a:t>1) </a:t>
            </a:r>
            <a:r>
              <a:rPr lang="el-GR" altLang="el-GR" sz="1600" b="0">
                <a:latin typeface="Verdana" panose="020B0604030504040204" pitchFamily="34" charset="0"/>
              </a:rPr>
              <a:t>Επιταχυνσιογράφημα σεισμού</a:t>
            </a:r>
          </a:p>
        </p:txBody>
      </p:sp>
      <p:sp>
        <p:nvSpPr>
          <p:cNvPr id="216171" name="Text Box 107"/>
          <p:cNvSpPr txBox="1">
            <a:spLocks noChangeArrowheads="1"/>
          </p:cNvSpPr>
          <p:nvPr/>
        </p:nvSpPr>
        <p:spPr bwMode="auto">
          <a:xfrm>
            <a:off x="71438" y="3500438"/>
            <a:ext cx="29876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 sz="1600" b="0">
                <a:latin typeface="Verdana" panose="020B0604030504040204" pitchFamily="34" charset="0"/>
              </a:rPr>
              <a:t>2) </a:t>
            </a:r>
            <a:r>
              <a:rPr lang="el-GR" altLang="el-GR" sz="1600" b="0">
                <a:latin typeface="Verdana" panose="020B0604030504040204" pitchFamily="34" charset="0"/>
              </a:rPr>
              <a:t>Μέτρηση τη απόκρισης για κάθε ιδιοπερίοδο Τ φορέα</a:t>
            </a:r>
          </a:p>
        </p:txBody>
      </p:sp>
      <p:sp>
        <p:nvSpPr>
          <p:cNvPr id="216172" name="Text Box 108"/>
          <p:cNvSpPr txBox="1">
            <a:spLocks noChangeArrowheads="1"/>
          </p:cNvSpPr>
          <p:nvPr/>
        </p:nvSpPr>
        <p:spPr bwMode="auto">
          <a:xfrm>
            <a:off x="3492500" y="1484313"/>
            <a:ext cx="33115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 sz="1600" b="0">
                <a:latin typeface="Verdana" panose="020B0604030504040204" pitchFamily="34" charset="0"/>
              </a:rPr>
              <a:t>3) </a:t>
            </a:r>
            <a:r>
              <a:rPr lang="el-GR" altLang="el-GR" sz="1600" b="0">
                <a:latin typeface="Verdana" panose="020B0604030504040204" pitchFamily="34" charset="0"/>
              </a:rPr>
              <a:t>Δημιουργία φάσματος από τη μέγιστη τιμή απόκρισης κάθε φορέα</a:t>
            </a:r>
          </a:p>
        </p:txBody>
      </p:sp>
      <p:sp>
        <p:nvSpPr>
          <p:cNvPr id="216173" name="Text Box 109"/>
          <p:cNvSpPr txBox="1">
            <a:spLocks noChangeArrowheads="1"/>
          </p:cNvSpPr>
          <p:nvPr/>
        </p:nvSpPr>
        <p:spPr bwMode="auto">
          <a:xfrm>
            <a:off x="7667625" y="4724400"/>
            <a:ext cx="1512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l-GR" altLang="el-GR" sz="1600" b="0">
                <a:latin typeface="Verdana" panose="020B0604030504040204" pitchFamily="34" charset="0"/>
              </a:rPr>
              <a:t>Φορείς</a:t>
            </a:r>
            <a:endParaRPr lang="en-US" altLang="el-GR" sz="1600" b="0"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l-GR" sz="1600" b="0">
                <a:latin typeface="Verdana" panose="020B0604030504040204" pitchFamily="34" charset="0"/>
              </a:rPr>
              <a:t>5% </a:t>
            </a:r>
            <a:r>
              <a:rPr lang="el-GR" altLang="el-GR" sz="1600" b="0">
                <a:latin typeface="Verdana" panose="020B0604030504040204" pitchFamily="34" charset="0"/>
              </a:rPr>
              <a:t>απόσβεση</a:t>
            </a:r>
          </a:p>
        </p:txBody>
      </p:sp>
      <p:sp>
        <p:nvSpPr>
          <p:cNvPr id="216174" name="Line 110"/>
          <p:cNvSpPr>
            <a:spLocks noChangeShapeType="1"/>
          </p:cNvSpPr>
          <p:nvPr/>
        </p:nvSpPr>
        <p:spPr bwMode="auto">
          <a:xfrm>
            <a:off x="5148263" y="6015038"/>
            <a:ext cx="0" cy="798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6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6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6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6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1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1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1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1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1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1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16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16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16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1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0" dur="1000"/>
                                        <p:tgtEl>
                                          <p:spTgt spid="21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1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1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2" dur="1000"/>
                                        <p:tgtEl>
                                          <p:spTgt spid="21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1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1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5" dur="500"/>
                                        <p:tgtEl>
                                          <p:spTgt spid="21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1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1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7" dur="1000"/>
                                        <p:tgtEl>
                                          <p:spTgt spid="21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1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1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0" dur="500"/>
                                        <p:tgtEl>
                                          <p:spTgt spid="21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1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1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2" dur="1000"/>
                                        <p:tgtEl>
                                          <p:spTgt spid="21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1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21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5" dur="500"/>
                                        <p:tgtEl>
                                          <p:spTgt spid="21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1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1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7" dur="1000"/>
                                        <p:tgtEl>
                                          <p:spTgt spid="21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216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21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 nodeType="clickPar">
                      <p:stCondLst>
                        <p:cond delay="indefinite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0" dur="500"/>
                                        <p:tgtEl>
                                          <p:spTgt spid="21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21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1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2" dur="1000"/>
                                        <p:tgtEl>
                                          <p:spTgt spid="21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21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216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5" dur="500"/>
                                        <p:tgtEl>
                                          <p:spTgt spid="21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21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21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 nodeType="clickPar">
                      <p:stCondLst>
                        <p:cond delay="indefinite"/>
                      </p:stCondLst>
                      <p:childTnLst>
                        <p:par>
                          <p:cTn id="2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7" dur="1000"/>
                                        <p:tgtEl>
                                          <p:spTgt spid="21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 nodeType="clickPar">
                      <p:stCondLst>
                        <p:cond delay="indefinite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216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21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 nodeType="clickPar">
                      <p:stCondLst>
                        <p:cond delay="indefinite"/>
                      </p:stCondLst>
                      <p:childTnLst>
                        <p:par>
                          <p:cTn id="3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0" dur="500"/>
                                        <p:tgtEl>
                                          <p:spTgt spid="21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21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21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2" dur="2000"/>
                                        <p:tgtEl>
                                          <p:spTgt spid="21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97" grpId="0" animBg="1"/>
      <p:bldP spid="216098" grpId="0"/>
      <p:bldP spid="216102" grpId="0" animBg="1"/>
      <p:bldP spid="216112" grpId="0"/>
      <p:bldP spid="216113" grpId="0"/>
      <p:bldP spid="216114" grpId="0"/>
      <p:bldP spid="216115" grpId="0"/>
      <p:bldP spid="216116" grpId="0"/>
      <p:bldP spid="216117" grpId="0"/>
      <p:bldP spid="216118" grpId="0"/>
      <p:bldP spid="216119" grpId="0" animBg="1"/>
      <p:bldP spid="216123" grpId="0" animBg="1"/>
      <p:bldP spid="216124" grpId="0" animBg="1"/>
      <p:bldP spid="216125" grpId="0" animBg="1"/>
      <p:bldP spid="216126" grpId="0" animBg="1"/>
      <p:bldP spid="216127" grpId="0" animBg="1"/>
      <p:bldP spid="216128" grpId="0" animBg="1"/>
      <p:bldP spid="216131" grpId="0" animBg="1"/>
      <p:bldP spid="216134" grpId="0" animBg="1"/>
      <p:bldP spid="216136" grpId="0" animBg="1"/>
      <p:bldP spid="216138" grpId="0" animBg="1"/>
      <p:bldP spid="216140" grpId="0" animBg="1"/>
      <p:bldP spid="216143" grpId="0"/>
      <p:bldP spid="216144" grpId="0"/>
      <p:bldP spid="216145" grpId="0" animBg="1"/>
      <p:bldP spid="216146" grpId="0" animBg="1"/>
      <p:bldP spid="216147" grpId="0" animBg="1"/>
      <p:bldP spid="216148" grpId="0" animBg="1"/>
      <p:bldP spid="216149" grpId="0" animBg="1"/>
      <p:bldP spid="216150" grpId="0" animBg="1"/>
      <p:bldP spid="216151" grpId="0"/>
      <p:bldP spid="216152" grpId="0"/>
      <p:bldP spid="216153" grpId="0"/>
      <p:bldP spid="216154" grpId="0"/>
      <p:bldP spid="216155" grpId="0"/>
      <p:bldP spid="216156" grpId="0"/>
      <p:bldP spid="216157" grpId="0"/>
      <p:bldP spid="216158" grpId="0"/>
      <p:bldP spid="216159" grpId="0"/>
      <p:bldP spid="216160" grpId="0"/>
      <p:bldP spid="216161" grpId="0"/>
      <p:bldP spid="216162" grpId="0"/>
      <p:bldP spid="216164" grpId="0"/>
      <p:bldP spid="216165" grpId="0" animBg="1"/>
      <p:bldP spid="216166" grpId="0"/>
      <p:bldP spid="216168" grpId="0"/>
      <p:bldP spid="216169" grpId="0" animBg="1"/>
      <p:bldP spid="216170" grpId="0"/>
      <p:bldP spid="216171" grpId="0"/>
      <p:bldP spid="216172" grpId="0"/>
      <p:bldP spid="2161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2441575"/>
            <a:ext cx="5021262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179388" y="1395413"/>
            <a:ext cx="6337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Μεγάλη τιμή ιδιοπεριόδου </a:t>
            </a:r>
            <a:r>
              <a:rPr lang="el-GR" altLang="el-GR" sz="2000" b="0" i="1">
                <a:sym typeface="Wingdings" panose="05000000000000000000" pitchFamily="2" charset="2"/>
              </a:rPr>
              <a:t> μειωμένα σεισμικά φορτία</a:t>
            </a:r>
            <a:endParaRPr lang="el-GR" altLang="el-GR" sz="2000" b="0" i="1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65150" y="2886075"/>
            <a:ext cx="636588" cy="2547938"/>
            <a:chOff x="978" y="1402"/>
            <a:chExt cx="467" cy="1907"/>
          </a:xfrm>
        </p:grpSpPr>
        <p:sp>
          <p:nvSpPr>
            <p:cNvPr id="2069" name="Line 8"/>
            <p:cNvSpPr>
              <a:spLocks noChangeShapeType="1"/>
            </p:cNvSpPr>
            <p:nvPr/>
          </p:nvSpPr>
          <p:spPr bwMode="auto">
            <a:xfrm>
              <a:off x="1189" y="1533"/>
              <a:ext cx="0" cy="162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070" name="Oval 9"/>
            <p:cNvSpPr>
              <a:spLocks noChangeArrowheads="1"/>
            </p:cNvSpPr>
            <p:nvPr/>
          </p:nvSpPr>
          <p:spPr bwMode="auto">
            <a:xfrm>
              <a:off x="1050" y="1402"/>
              <a:ext cx="270" cy="2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2071" name="Line 10"/>
            <p:cNvSpPr>
              <a:spLocks noChangeShapeType="1"/>
            </p:cNvSpPr>
            <p:nvPr/>
          </p:nvSpPr>
          <p:spPr bwMode="auto">
            <a:xfrm>
              <a:off x="978" y="3163"/>
              <a:ext cx="467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072" name="Rectangle 11"/>
            <p:cNvSpPr>
              <a:spLocks noChangeArrowheads="1"/>
            </p:cNvSpPr>
            <p:nvPr/>
          </p:nvSpPr>
          <p:spPr bwMode="auto">
            <a:xfrm>
              <a:off x="980" y="3172"/>
              <a:ext cx="465" cy="137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</p:grpSp>
      <p:sp>
        <p:nvSpPr>
          <p:cNvPr id="215052" name="Line 12"/>
          <p:cNvSpPr>
            <a:spLocks noChangeShapeType="1"/>
          </p:cNvSpPr>
          <p:nvPr/>
        </p:nvSpPr>
        <p:spPr bwMode="auto">
          <a:xfrm>
            <a:off x="1152525" y="3043238"/>
            <a:ext cx="766763" cy="0"/>
          </a:xfrm>
          <a:prstGeom prst="line">
            <a:avLst/>
          </a:prstGeom>
          <a:noFill/>
          <a:ln w="50800">
            <a:solidFill>
              <a:schemeClr val="tx2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215053" name="Text Box 13"/>
          <p:cNvSpPr txBox="1">
            <a:spLocks noChangeArrowheads="1"/>
          </p:cNvSpPr>
          <p:nvPr/>
        </p:nvSpPr>
        <p:spPr bwMode="auto">
          <a:xfrm>
            <a:off x="1270000" y="2420938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400" b="0">
                <a:solidFill>
                  <a:schemeClr val="tx2"/>
                </a:solidFill>
                <a:latin typeface="Verdana" panose="020B0604030504040204" pitchFamily="34" charset="0"/>
              </a:rPr>
              <a:t>F</a:t>
            </a:r>
            <a:r>
              <a:rPr lang="en-US" altLang="el-GR" sz="2400" b="0" baseline="-25000">
                <a:solidFill>
                  <a:schemeClr val="tx2"/>
                </a:solidFill>
                <a:latin typeface="Verdana" panose="020B0604030504040204" pitchFamily="34" charset="0"/>
              </a:rPr>
              <a:t>E</a:t>
            </a:r>
            <a:endParaRPr lang="el-GR" altLang="el-GR" sz="2400" b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215054" name="Text Box 14"/>
          <p:cNvSpPr txBox="1">
            <a:spLocks noChangeArrowheads="1"/>
          </p:cNvSpPr>
          <p:nvPr/>
        </p:nvSpPr>
        <p:spPr bwMode="auto">
          <a:xfrm>
            <a:off x="236538" y="2611438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400" b="0">
                <a:solidFill>
                  <a:schemeClr val="tx2"/>
                </a:solidFill>
                <a:latin typeface="Verdana" panose="020B0604030504040204" pitchFamily="34" charset="0"/>
              </a:rPr>
              <a:t>m</a:t>
            </a:r>
            <a:endParaRPr lang="el-GR" altLang="el-GR" sz="2400" b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215055" name="Text Box 15"/>
          <p:cNvSpPr txBox="1">
            <a:spLocks noChangeArrowheads="1"/>
          </p:cNvSpPr>
          <p:nvPr/>
        </p:nvSpPr>
        <p:spPr bwMode="auto">
          <a:xfrm>
            <a:off x="107950" y="5516563"/>
            <a:ext cx="143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400" b="0">
                <a:solidFill>
                  <a:schemeClr val="tx2"/>
                </a:solidFill>
                <a:latin typeface="Verdana" panose="020B0604030504040204" pitchFamily="34" charset="0"/>
              </a:rPr>
              <a:t>F</a:t>
            </a:r>
            <a:r>
              <a:rPr lang="en-US" altLang="el-GR" sz="2400" b="0" baseline="-25000">
                <a:solidFill>
                  <a:schemeClr val="tx2"/>
                </a:solidFill>
                <a:latin typeface="Verdana" panose="020B0604030504040204" pitchFamily="34" charset="0"/>
              </a:rPr>
              <a:t>E</a:t>
            </a:r>
            <a:r>
              <a:rPr lang="en-US" altLang="el-GR" sz="2400" b="0">
                <a:solidFill>
                  <a:schemeClr val="tx2"/>
                </a:solidFill>
                <a:latin typeface="Verdana" panose="020B0604030504040204" pitchFamily="34" charset="0"/>
              </a:rPr>
              <a:t>=m∙ü</a:t>
            </a:r>
          </a:p>
        </p:txBody>
      </p:sp>
      <p:sp>
        <p:nvSpPr>
          <p:cNvPr id="215056" name="Text Box 16"/>
          <p:cNvSpPr txBox="1">
            <a:spLocks noChangeArrowheads="1"/>
          </p:cNvSpPr>
          <p:nvPr/>
        </p:nvSpPr>
        <p:spPr bwMode="auto">
          <a:xfrm>
            <a:off x="3851275" y="5832475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 b="0">
                <a:solidFill>
                  <a:schemeClr val="tx2"/>
                </a:solidFill>
                <a:latin typeface="Verdana" panose="020B0604030504040204" pitchFamily="34" charset="0"/>
              </a:rPr>
              <a:t>Τ</a:t>
            </a:r>
            <a:r>
              <a:rPr lang="el-GR" altLang="el-GR" sz="2400" b="0" baseline="-25000">
                <a:solidFill>
                  <a:schemeClr val="tx2"/>
                </a:solidFill>
                <a:latin typeface="Verdana" panose="020B0604030504040204" pitchFamily="34" charset="0"/>
              </a:rPr>
              <a:t>1</a:t>
            </a:r>
          </a:p>
        </p:txBody>
      </p:sp>
      <p:sp>
        <p:nvSpPr>
          <p:cNvPr id="215057" name="Line 17"/>
          <p:cNvSpPr>
            <a:spLocks noChangeShapeType="1"/>
          </p:cNvSpPr>
          <p:nvPr/>
        </p:nvSpPr>
        <p:spPr bwMode="auto">
          <a:xfrm flipV="1">
            <a:off x="4059238" y="3608388"/>
            <a:ext cx="0" cy="2195512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5058" name="Line 18"/>
          <p:cNvSpPr>
            <a:spLocks noChangeShapeType="1"/>
          </p:cNvSpPr>
          <p:nvPr/>
        </p:nvSpPr>
        <p:spPr bwMode="auto">
          <a:xfrm rot="16200000" flipV="1">
            <a:off x="3517900" y="3079750"/>
            <a:ext cx="0" cy="10795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5059" name="Text Box 19"/>
          <p:cNvSpPr txBox="1">
            <a:spLocks noChangeArrowheads="1"/>
          </p:cNvSpPr>
          <p:nvPr/>
        </p:nvSpPr>
        <p:spPr bwMode="auto">
          <a:xfrm>
            <a:off x="2681288" y="3463925"/>
            <a:ext cx="431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400" b="0">
                <a:solidFill>
                  <a:schemeClr val="tx2"/>
                </a:solidFill>
                <a:latin typeface="Verdana" panose="020B0604030504040204" pitchFamily="34" charset="0"/>
              </a:rPr>
              <a:t>ü</a:t>
            </a:r>
            <a:r>
              <a:rPr lang="el-GR" altLang="el-GR" sz="2400" b="0" baseline="-25000">
                <a:solidFill>
                  <a:schemeClr val="tx2"/>
                </a:solidFill>
                <a:latin typeface="Verdana" panose="020B0604030504040204" pitchFamily="34" charset="0"/>
              </a:rPr>
              <a:t>1</a:t>
            </a:r>
            <a:endParaRPr lang="en-US" altLang="el-GR" sz="2400" b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215060" name="Text Box 20"/>
          <p:cNvSpPr txBox="1">
            <a:spLocks noChangeArrowheads="1"/>
          </p:cNvSpPr>
          <p:nvPr/>
        </p:nvSpPr>
        <p:spPr bwMode="auto">
          <a:xfrm>
            <a:off x="4392613" y="5876925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 b="0">
                <a:solidFill>
                  <a:schemeClr val="tx2"/>
                </a:solidFill>
                <a:latin typeface="Verdana" panose="020B0604030504040204" pitchFamily="34" charset="0"/>
              </a:rPr>
              <a:t>Τ</a:t>
            </a:r>
            <a:r>
              <a:rPr lang="el-GR" altLang="el-GR" sz="2400" b="0" baseline="-25000">
                <a:solidFill>
                  <a:schemeClr val="tx2"/>
                </a:solidFill>
                <a:latin typeface="Verdana" panose="020B0604030504040204" pitchFamily="34" charset="0"/>
              </a:rPr>
              <a:t>2</a:t>
            </a:r>
          </a:p>
        </p:txBody>
      </p:sp>
      <p:sp>
        <p:nvSpPr>
          <p:cNvPr id="215061" name="Line 21"/>
          <p:cNvSpPr>
            <a:spLocks noChangeShapeType="1"/>
          </p:cNvSpPr>
          <p:nvPr/>
        </p:nvSpPr>
        <p:spPr bwMode="auto">
          <a:xfrm flipV="1">
            <a:off x="4570413" y="5124450"/>
            <a:ext cx="0" cy="684213"/>
          </a:xfrm>
          <a:prstGeom prst="line">
            <a:avLst/>
          </a:prstGeom>
          <a:noFill/>
          <a:ln w="38100">
            <a:solidFill>
              <a:srgbClr val="3333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5062" name="Line 22"/>
          <p:cNvSpPr>
            <a:spLocks noChangeShapeType="1"/>
          </p:cNvSpPr>
          <p:nvPr/>
        </p:nvSpPr>
        <p:spPr bwMode="auto">
          <a:xfrm rot="16200000" flipV="1">
            <a:off x="3821907" y="4404518"/>
            <a:ext cx="0" cy="1439863"/>
          </a:xfrm>
          <a:prstGeom prst="line">
            <a:avLst/>
          </a:prstGeom>
          <a:noFill/>
          <a:ln w="38100">
            <a:solidFill>
              <a:srgbClr val="3333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5063" name="Text Box 23"/>
          <p:cNvSpPr txBox="1">
            <a:spLocks noChangeArrowheads="1"/>
          </p:cNvSpPr>
          <p:nvPr/>
        </p:nvSpPr>
        <p:spPr bwMode="auto">
          <a:xfrm>
            <a:off x="2700338" y="4908550"/>
            <a:ext cx="431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400" b="0">
                <a:solidFill>
                  <a:schemeClr val="tx2"/>
                </a:solidFill>
                <a:latin typeface="Verdana" panose="020B0604030504040204" pitchFamily="34" charset="0"/>
              </a:rPr>
              <a:t>ü</a:t>
            </a:r>
            <a:r>
              <a:rPr lang="el-GR" altLang="el-GR" sz="2400" b="0" baseline="-25000">
                <a:solidFill>
                  <a:schemeClr val="tx2"/>
                </a:solidFill>
                <a:latin typeface="Verdana" panose="020B0604030504040204" pitchFamily="34" charset="0"/>
              </a:rPr>
              <a:t>2</a:t>
            </a:r>
            <a:endParaRPr lang="en-US" altLang="el-GR" sz="2400" b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2067" name="Rectangle 25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graphicFrame>
        <p:nvGraphicFramePr>
          <p:cNvPr id="215064" name="Object 24"/>
          <p:cNvGraphicFramePr>
            <a:graphicFrameLocks noChangeAspect="1"/>
          </p:cNvGraphicFramePr>
          <p:nvPr/>
        </p:nvGraphicFramePr>
        <p:xfrm>
          <a:off x="900113" y="4149725"/>
          <a:ext cx="14573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4" imgW="761760" imgH="380880" progId="Equation.DSMT4">
                  <p:embed/>
                </p:oleObj>
              </mc:Choice>
              <mc:Fallback>
                <p:oleObj name="Equation" r:id="rId4" imgW="761760" imgH="3808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149725"/>
                        <a:ext cx="1457325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67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2808288"/>
            <a:ext cx="36703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5" dur="5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500"/>
                                        <p:tgtEl>
                                          <p:spTgt spid="21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1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6" grpId="0"/>
      <p:bldP spid="215053" grpId="0"/>
      <p:bldP spid="215054" grpId="0"/>
      <p:bldP spid="215055" grpId="0"/>
      <p:bldP spid="215056" grpId="0"/>
      <p:bldP spid="215059" grpId="0"/>
      <p:bldP spid="215060" grpId="0"/>
      <p:bldP spid="2150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2441575"/>
            <a:ext cx="5021262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179388" y="1395413"/>
            <a:ext cx="6337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Μεγάλη τιμή ιδιοπεριόδου </a:t>
            </a:r>
            <a:r>
              <a:rPr lang="el-GR" altLang="el-GR" sz="2000" b="0" i="1">
                <a:sym typeface="Wingdings" panose="05000000000000000000" pitchFamily="2" charset="2"/>
              </a:rPr>
              <a:t> μειωμένα σεισμικά φορτία</a:t>
            </a:r>
            <a:endParaRPr lang="el-GR" altLang="el-GR" sz="2000" b="0" i="1"/>
          </a:p>
        </p:txBody>
      </p:sp>
      <p:grpSp>
        <p:nvGrpSpPr>
          <p:cNvPr id="3078" name="Group 7"/>
          <p:cNvGrpSpPr>
            <a:grpSpLocks/>
          </p:cNvGrpSpPr>
          <p:nvPr/>
        </p:nvGrpSpPr>
        <p:grpSpPr bwMode="auto">
          <a:xfrm>
            <a:off x="565150" y="2886075"/>
            <a:ext cx="636588" cy="2547938"/>
            <a:chOff x="978" y="1402"/>
            <a:chExt cx="467" cy="1907"/>
          </a:xfrm>
        </p:grpSpPr>
        <p:sp>
          <p:nvSpPr>
            <p:cNvPr id="3084" name="Line 8"/>
            <p:cNvSpPr>
              <a:spLocks noChangeShapeType="1"/>
            </p:cNvSpPr>
            <p:nvPr/>
          </p:nvSpPr>
          <p:spPr bwMode="auto">
            <a:xfrm>
              <a:off x="1189" y="1533"/>
              <a:ext cx="0" cy="162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085" name="Oval 9"/>
            <p:cNvSpPr>
              <a:spLocks noChangeArrowheads="1"/>
            </p:cNvSpPr>
            <p:nvPr/>
          </p:nvSpPr>
          <p:spPr bwMode="auto">
            <a:xfrm>
              <a:off x="1050" y="1402"/>
              <a:ext cx="270" cy="2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3086" name="Line 10"/>
            <p:cNvSpPr>
              <a:spLocks noChangeShapeType="1"/>
            </p:cNvSpPr>
            <p:nvPr/>
          </p:nvSpPr>
          <p:spPr bwMode="auto">
            <a:xfrm>
              <a:off x="978" y="3163"/>
              <a:ext cx="467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087" name="Rectangle 11"/>
            <p:cNvSpPr>
              <a:spLocks noChangeArrowheads="1"/>
            </p:cNvSpPr>
            <p:nvPr/>
          </p:nvSpPr>
          <p:spPr bwMode="auto">
            <a:xfrm>
              <a:off x="980" y="3172"/>
              <a:ext cx="465" cy="137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</p:grpSp>
      <p:sp>
        <p:nvSpPr>
          <p:cNvPr id="3079" name="Line 12"/>
          <p:cNvSpPr>
            <a:spLocks noChangeShapeType="1"/>
          </p:cNvSpPr>
          <p:nvPr/>
        </p:nvSpPr>
        <p:spPr bwMode="auto">
          <a:xfrm>
            <a:off x="1152525" y="3043238"/>
            <a:ext cx="766763" cy="0"/>
          </a:xfrm>
          <a:prstGeom prst="line">
            <a:avLst/>
          </a:prstGeom>
          <a:noFill/>
          <a:ln w="50800">
            <a:solidFill>
              <a:schemeClr val="tx2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3080" name="Text Box 13"/>
          <p:cNvSpPr txBox="1">
            <a:spLocks noChangeArrowheads="1"/>
          </p:cNvSpPr>
          <p:nvPr/>
        </p:nvSpPr>
        <p:spPr bwMode="auto">
          <a:xfrm>
            <a:off x="1270000" y="2420938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400" b="0">
                <a:solidFill>
                  <a:schemeClr val="tx2"/>
                </a:solidFill>
                <a:latin typeface="Verdana" panose="020B0604030504040204" pitchFamily="34" charset="0"/>
              </a:rPr>
              <a:t>F</a:t>
            </a:r>
            <a:r>
              <a:rPr lang="en-US" altLang="el-GR" sz="2400" b="0" baseline="-25000">
                <a:solidFill>
                  <a:schemeClr val="tx2"/>
                </a:solidFill>
                <a:latin typeface="Verdana" panose="020B0604030504040204" pitchFamily="34" charset="0"/>
              </a:rPr>
              <a:t>E</a:t>
            </a:r>
            <a:endParaRPr lang="el-GR" altLang="el-GR" sz="2400" b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3081" name="Text Box 14"/>
          <p:cNvSpPr txBox="1">
            <a:spLocks noChangeArrowheads="1"/>
          </p:cNvSpPr>
          <p:nvPr/>
        </p:nvSpPr>
        <p:spPr bwMode="auto">
          <a:xfrm>
            <a:off x="236538" y="2611438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400" b="0">
                <a:solidFill>
                  <a:schemeClr val="tx2"/>
                </a:solidFill>
                <a:latin typeface="Verdana" panose="020B0604030504040204" pitchFamily="34" charset="0"/>
              </a:rPr>
              <a:t>m</a:t>
            </a:r>
            <a:endParaRPr lang="el-GR" altLang="el-GR" sz="2400" b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3082" name="Text Box 15"/>
          <p:cNvSpPr txBox="1">
            <a:spLocks noChangeArrowheads="1"/>
          </p:cNvSpPr>
          <p:nvPr/>
        </p:nvSpPr>
        <p:spPr bwMode="auto">
          <a:xfrm>
            <a:off x="107950" y="5516563"/>
            <a:ext cx="143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400" b="0">
                <a:solidFill>
                  <a:schemeClr val="tx2"/>
                </a:solidFill>
                <a:latin typeface="Verdana" panose="020B0604030504040204" pitchFamily="34" charset="0"/>
              </a:rPr>
              <a:t>F</a:t>
            </a:r>
            <a:r>
              <a:rPr lang="en-US" altLang="el-GR" sz="2400" b="0" baseline="-25000">
                <a:solidFill>
                  <a:schemeClr val="tx2"/>
                </a:solidFill>
                <a:latin typeface="Verdana" panose="020B0604030504040204" pitchFamily="34" charset="0"/>
              </a:rPr>
              <a:t>E</a:t>
            </a:r>
            <a:r>
              <a:rPr lang="en-US" altLang="el-GR" sz="2400" b="0">
                <a:solidFill>
                  <a:schemeClr val="tx2"/>
                </a:solidFill>
                <a:latin typeface="Verdana" panose="020B0604030504040204" pitchFamily="34" charset="0"/>
              </a:rPr>
              <a:t>=m∙ü</a:t>
            </a:r>
          </a:p>
        </p:txBody>
      </p:sp>
      <p:sp>
        <p:nvSpPr>
          <p:cNvPr id="3083" name="Rectangle 25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graphicFrame>
        <p:nvGraphicFramePr>
          <p:cNvPr id="215064" name="Object 24"/>
          <p:cNvGraphicFramePr>
            <a:graphicFrameLocks noChangeAspect="1"/>
          </p:cNvGraphicFramePr>
          <p:nvPr/>
        </p:nvGraphicFramePr>
        <p:xfrm>
          <a:off x="900113" y="4149725"/>
          <a:ext cx="14573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4" imgW="761760" imgH="380880" progId="Equation.DSMT4">
                  <p:embed/>
                </p:oleObj>
              </mc:Choice>
              <mc:Fallback>
                <p:oleObj name="Equation" r:id="rId4" imgW="761760" imgH="3808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149725"/>
                        <a:ext cx="1457325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143" name="Picture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3395663"/>
            <a:ext cx="36703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25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2852738"/>
            <a:ext cx="565626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179388" y="1395413"/>
            <a:ext cx="6337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Συντονισμός:</a:t>
            </a:r>
          </a:p>
        </p:txBody>
      </p:sp>
      <p:sp>
        <p:nvSpPr>
          <p:cNvPr id="217112" name="Text Box 24"/>
          <p:cNvSpPr txBox="1">
            <a:spLocks noChangeArrowheads="1"/>
          </p:cNvSpPr>
          <p:nvPr/>
        </p:nvSpPr>
        <p:spPr bwMode="auto">
          <a:xfrm>
            <a:off x="179388" y="1844675"/>
            <a:ext cx="8785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sz="2000" b="0"/>
              <a:t>Σύμπτωση της δεσπόζουσας περιόδου του σεισμού με την ιδιοπερίοδο της κατασκευής</a:t>
            </a:r>
          </a:p>
        </p:txBody>
      </p:sp>
      <p:pic>
        <p:nvPicPr>
          <p:cNvPr id="217124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2857500"/>
            <a:ext cx="56546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126" name="Text Box 38"/>
          <p:cNvSpPr txBox="1">
            <a:spLocks noChangeArrowheads="1"/>
          </p:cNvSpPr>
          <p:nvPr/>
        </p:nvSpPr>
        <p:spPr bwMode="auto">
          <a:xfrm>
            <a:off x="1127125" y="4843463"/>
            <a:ext cx="636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 b="0">
                <a:solidFill>
                  <a:schemeClr val="tx2"/>
                </a:solidFill>
                <a:latin typeface="Verdana" panose="020B0604030504040204" pitchFamily="34" charset="0"/>
              </a:rPr>
              <a:t>Τ</a:t>
            </a:r>
            <a:endParaRPr lang="el-GR" altLang="el-GR" sz="2400" b="0" baseline="-2500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217127" name="Line 39"/>
          <p:cNvSpPr>
            <a:spLocks noChangeShapeType="1"/>
          </p:cNvSpPr>
          <p:nvPr/>
        </p:nvSpPr>
        <p:spPr bwMode="auto">
          <a:xfrm flipV="1">
            <a:off x="1050925" y="3213100"/>
            <a:ext cx="1588" cy="18970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7128" name="Line 40"/>
          <p:cNvSpPr>
            <a:spLocks noChangeShapeType="1"/>
          </p:cNvSpPr>
          <p:nvPr/>
        </p:nvSpPr>
        <p:spPr bwMode="auto">
          <a:xfrm flipV="1">
            <a:off x="1050925" y="3800475"/>
            <a:ext cx="1588" cy="1335088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7129" name="Text Box 41"/>
          <p:cNvSpPr txBox="1">
            <a:spLocks noChangeArrowheads="1"/>
          </p:cNvSpPr>
          <p:nvPr/>
        </p:nvSpPr>
        <p:spPr bwMode="auto">
          <a:xfrm>
            <a:off x="34925" y="3568700"/>
            <a:ext cx="4492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400" b="0">
                <a:solidFill>
                  <a:srgbClr val="3333FF"/>
                </a:solidFill>
                <a:latin typeface="Verdana" panose="020B0604030504040204" pitchFamily="34" charset="0"/>
              </a:rPr>
              <a:t>ü</a:t>
            </a:r>
          </a:p>
        </p:txBody>
      </p:sp>
      <p:sp>
        <p:nvSpPr>
          <p:cNvPr id="217130" name="Text Box 42"/>
          <p:cNvSpPr txBox="1">
            <a:spLocks noChangeArrowheads="1"/>
          </p:cNvSpPr>
          <p:nvPr/>
        </p:nvSpPr>
        <p:spPr bwMode="auto">
          <a:xfrm>
            <a:off x="57150" y="3008313"/>
            <a:ext cx="4492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400" b="0">
                <a:solidFill>
                  <a:srgbClr val="FF3300"/>
                </a:solidFill>
                <a:latin typeface="Verdana" panose="020B0604030504040204" pitchFamily="34" charset="0"/>
              </a:rPr>
              <a:t>ü</a:t>
            </a:r>
          </a:p>
        </p:txBody>
      </p:sp>
      <p:sp>
        <p:nvSpPr>
          <p:cNvPr id="217131" name="Line 43"/>
          <p:cNvSpPr>
            <a:spLocks noChangeShapeType="1"/>
          </p:cNvSpPr>
          <p:nvPr/>
        </p:nvSpPr>
        <p:spPr bwMode="auto">
          <a:xfrm rot="16200000" flipV="1">
            <a:off x="662782" y="3448844"/>
            <a:ext cx="1587" cy="727075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7132" name="Line 44"/>
          <p:cNvSpPr>
            <a:spLocks noChangeShapeType="1"/>
          </p:cNvSpPr>
          <p:nvPr/>
        </p:nvSpPr>
        <p:spPr bwMode="auto">
          <a:xfrm rot="16200000" flipV="1">
            <a:off x="674688" y="2852738"/>
            <a:ext cx="1587" cy="7191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7133" name="Text Box 45"/>
          <p:cNvSpPr txBox="1">
            <a:spLocks noChangeArrowheads="1"/>
          </p:cNvSpPr>
          <p:nvPr/>
        </p:nvSpPr>
        <p:spPr bwMode="auto">
          <a:xfrm>
            <a:off x="250825" y="5387975"/>
            <a:ext cx="87852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>
                <a:solidFill>
                  <a:srgbClr val="FF3300"/>
                </a:solidFill>
              </a:rPr>
              <a:t>Σεισμός 1</a:t>
            </a:r>
            <a:r>
              <a:rPr lang="el-GR" altLang="el-GR" b="0"/>
              <a:t>: δυσμενής για κτίρια μικρής ιδιοπεριόδου (δύσκαμπτα, χαμηλά, με τοιχώματα)</a:t>
            </a:r>
          </a:p>
        </p:txBody>
      </p:sp>
      <p:sp>
        <p:nvSpPr>
          <p:cNvPr id="217135" name="Text Box 47"/>
          <p:cNvSpPr txBox="1">
            <a:spLocks noChangeArrowheads="1"/>
          </p:cNvSpPr>
          <p:nvPr/>
        </p:nvSpPr>
        <p:spPr bwMode="auto">
          <a:xfrm>
            <a:off x="2051050" y="3068638"/>
            <a:ext cx="122396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>
                <a:solidFill>
                  <a:srgbClr val="FF3300"/>
                </a:solidFill>
              </a:rPr>
              <a:t>Σεισμός 1</a:t>
            </a:r>
            <a:endParaRPr lang="el-GR" altLang="el-GR" b="0"/>
          </a:p>
        </p:txBody>
      </p:sp>
      <p:sp>
        <p:nvSpPr>
          <p:cNvPr id="217136" name="Text Box 48"/>
          <p:cNvSpPr txBox="1">
            <a:spLocks noChangeArrowheads="1"/>
          </p:cNvSpPr>
          <p:nvPr/>
        </p:nvSpPr>
        <p:spPr bwMode="auto">
          <a:xfrm>
            <a:off x="2482850" y="3573463"/>
            <a:ext cx="122396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>
                <a:solidFill>
                  <a:srgbClr val="3333FF"/>
                </a:solidFill>
              </a:rPr>
              <a:t>Σεισμός 2</a:t>
            </a:r>
          </a:p>
        </p:txBody>
      </p:sp>
      <p:sp>
        <p:nvSpPr>
          <p:cNvPr id="217137" name="Line 49"/>
          <p:cNvSpPr>
            <a:spLocks noChangeShapeType="1"/>
          </p:cNvSpPr>
          <p:nvPr/>
        </p:nvSpPr>
        <p:spPr bwMode="auto">
          <a:xfrm flipH="1">
            <a:off x="2389188" y="3933825"/>
            <a:ext cx="360362" cy="287338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7138" name="Line 50"/>
          <p:cNvSpPr>
            <a:spLocks noChangeShapeType="1"/>
          </p:cNvSpPr>
          <p:nvPr/>
        </p:nvSpPr>
        <p:spPr bwMode="auto">
          <a:xfrm flipH="1">
            <a:off x="1690688" y="3429000"/>
            <a:ext cx="576262" cy="10795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pic>
        <p:nvPicPr>
          <p:cNvPr id="217142" name="Picture 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2205038"/>
            <a:ext cx="36703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145" name="Oval 57"/>
          <p:cNvSpPr>
            <a:spLocks noChangeArrowheads="1"/>
          </p:cNvSpPr>
          <p:nvPr/>
        </p:nvSpPr>
        <p:spPr bwMode="auto">
          <a:xfrm>
            <a:off x="6275388" y="3357563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17146" name="Oval 58"/>
          <p:cNvSpPr>
            <a:spLocks noChangeArrowheads="1"/>
          </p:cNvSpPr>
          <p:nvPr/>
        </p:nvSpPr>
        <p:spPr bwMode="auto">
          <a:xfrm>
            <a:off x="6646863" y="3462338"/>
            <a:ext cx="107950" cy="1079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17147" name="Text Box 59"/>
          <p:cNvSpPr txBox="1">
            <a:spLocks noChangeArrowheads="1"/>
          </p:cNvSpPr>
          <p:nvPr/>
        </p:nvSpPr>
        <p:spPr bwMode="auto">
          <a:xfrm>
            <a:off x="7740650" y="3068638"/>
            <a:ext cx="122396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>
                <a:solidFill>
                  <a:srgbClr val="FF3300"/>
                </a:solidFill>
              </a:rPr>
              <a:t>Σεισμός 1</a:t>
            </a:r>
            <a:endParaRPr lang="el-GR" altLang="el-GR" b="0"/>
          </a:p>
        </p:txBody>
      </p:sp>
      <p:sp>
        <p:nvSpPr>
          <p:cNvPr id="217148" name="Text Box 60"/>
          <p:cNvSpPr txBox="1">
            <a:spLocks noChangeArrowheads="1"/>
          </p:cNvSpPr>
          <p:nvPr/>
        </p:nvSpPr>
        <p:spPr bwMode="auto">
          <a:xfrm>
            <a:off x="7740650" y="4292600"/>
            <a:ext cx="122396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>
                <a:solidFill>
                  <a:srgbClr val="3333FF"/>
                </a:solidFill>
              </a:rPr>
              <a:t>Σεισμός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7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7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7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7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4" grpId="0"/>
      <p:bldP spid="217112" grpId="0"/>
      <p:bldP spid="217126" grpId="0"/>
      <p:bldP spid="217129" grpId="0"/>
      <p:bldP spid="217130" grpId="0"/>
      <p:bldP spid="217133" grpId="0"/>
      <p:bldP spid="217135" grpId="0"/>
      <p:bldP spid="217136" grpId="0"/>
      <p:bldP spid="217145" grpId="0" animBg="1"/>
      <p:bldP spid="217146" grpId="0" animBg="1"/>
      <p:bldP spid="217147" grpId="0"/>
      <p:bldP spid="2171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2852738"/>
            <a:ext cx="565626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79388" y="1395413"/>
            <a:ext cx="6337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Συντονισμός: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179388" y="1844675"/>
            <a:ext cx="8785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sz="2000" b="0"/>
              <a:t>Σύμπτωση της δεσπόζουσας περιόδου του σεισμού με την ιδιοπερίοδο της κατασκευής</a:t>
            </a:r>
          </a:p>
        </p:txBody>
      </p:sp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2857500"/>
            <a:ext cx="56546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20" name="Text Box 8"/>
          <p:cNvSpPr txBox="1">
            <a:spLocks noChangeArrowheads="1"/>
          </p:cNvSpPr>
          <p:nvPr/>
        </p:nvSpPr>
        <p:spPr bwMode="auto">
          <a:xfrm>
            <a:off x="1630363" y="4843463"/>
            <a:ext cx="636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 b="0">
                <a:solidFill>
                  <a:schemeClr val="tx2"/>
                </a:solidFill>
                <a:latin typeface="Verdana" panose="020B0604030504040204" pitchFamily="34" charset="0"/>
              </a:rPr>
              <a:t>Τ</a:t>
            </a:r>
            <a:endParaRPr lang="el-GR" altLang="el-GR" sz="2400" b="0" baseline="-2500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218121" name="Line 9"/>
          <p:cNvSpPr>
            <a:spLocks noChangeShapeType="1"/>
          </p:cNvSpPr>
          <p:nvPr/>
        </p:nvSpPr>
        <p:spPr bwMode="auto">
          <a:xfrm flipV="1">
            <a:off x="1546225" y="3548063"/>
            <a:ext cx="1588" cy="15367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8122" name="Line 10"/>
          <p:cNvSpPr>
            <a:spLocks noChangeShapeType="1"/>
          </p:cNvSpPr>
          <p:nvPr/>
        </p:nvSpPr>
        <p:spPr bwMode="auto">
          <a:xfrm flipV="1">
            <a:off x="1546225" y="4429125"/>
            <a:ext cx="1588" cy="6159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8123" name="Text Box 11"/>
          <p:cNvSpPr txBox="1">
            <a:spLocks noChangeArrowheads="1"/>
          </p:cNvSpPr>
          <p:nvPr/>
        </p:nvSpPr>
        <p:spPr bwMode="auto">
          <a:xfrm>
            <a:off x="34925" y="3335338"/>
            <a:ext cx="4492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400" b="0">
                <a:solidFill>
                  <a:srgbClr val="3333FF"/>
                </a:solidFill>
                <a:latin typeface="Verdana" panose="020B0604030504040204" pitchFamily="34" charset="0"/>
              </a:rPr>
              <a:t>ü</a:t>
            </a:r>
          </a:p>
        </p:txBody>
      </p:sp>
      <p:sp>
        <p:nvSpPr>
          <p:cNvPr id="218124" name="Text Box 12"/>
          <p:cNvSpPr txBox="1">
            <a:spLocks noChangeArrowheads="1"/>
          </p:cNvSpPr>
          <p:nvPr/>
        </p:nvSpPr>
        <p:spPr bwMode="auto">
          <a:xfrm>
            <a:off x="34925" y="4225925"/>
            <a:ext cx="4492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400" b="0">
                <a:solidFill>
                  <a:srgbClr val="FF3300"/>
                </a:solidFill>
                <a:latin typeface="Verdana" panose="020B0604030504040204" pitchFamily="34" charset="0"/>
              </a:rPr>
              <a:t>ü</a:t>
            </a:r>
          </a:p>
        </p:txBody>
      </p:sp>
      <p:sp>
        <p:nvSpPr>
          <p:cNvPr id="218125" name="Line 13"/>
          <p:cNvSpPr>
            <a:spLocks noChangeShapeType="1"/>
          </p:cNvSpPr>
          <p:nvPr/>
        </p:nvSpPr>
        <p:spPr bwMode="auto">
          <a:xfrm rot="16200000" flipV="1">
            <a:off x="967581" y="3893344"/>
            <a:ext cx="1588" cy="10858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8126" name="Line 14"/>
          <p:cNvSpPr>
            <a:spLocks noChangeShapeType="1"/>
          </p:cNvSpPr>
          <p:nvPr/>
        </p:nvSpPr>
        <p:spPr bwMode="auto">
          <a:xfrm rot="16200000" flipV="1">
            <a:off x="969169" y="2991644"/>
            <a:ext cx="1588" cy="112395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3566" name="Text Box 15"/>
          <p:cNvSpPr txBox="1">
            <a:spLocks noChangeArrowheads="1"/>
          </p:cNvSpPr>
          <p:nvPr/>
        </p:nvSpPr>
        <p:spPr bwMode="auto">
          <a:xfrm>
            <a:off x="250825" y="5387975"/>
            <a:ext cx="87852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>
                <a:solidFill>
                  <a:srgbClr val="FF3300"/>
                </a:solidFill>
              </a:rPr>
              <a:t>Σεισμός 1</a:t>
            </a:r>
            <a:r>
              <a:rPr lang="el-GR" altLang="el-GR" b="0"/>
              <a:t>: δυσμενής για κτίρια μικρής ιδιοπεριόδου (δύσκαμπτα, χαμηλά, με τοιχώματα)</a:t>
            </a:r>
          </a:p>
        </p:txBody>
      </p:sp>
      <p:sp>
        <p:nvSpPr>
          <p:cNvPr id="218128" name="Text Box 16"/>
          <p:cNvSpPr txBox="1">
            <a:spLocks noChangeArrowheads="1"/>
          </p:cNvSpPr>
          <p:nvPr/>
        </p:nvSpPr>
        <p:spPr bwMode="auto">
          <a:xfrm>
            <a:off x="250825" y="6110288"/>
            <a:ext cx="87852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>
                <a:solidFill>
                  <a:srgbClr val="3333FF"/>
                </a:solidFill>
              </a:rPr>
              <a:t>Σεισμός 2</a:t>
            </a:r>
            <a:r>
              <a:rPr lang="el-GR" altLang="el-GR" b="0"/>
              <a:t>: δυσμενής για κτίρια μεγάλης ιδιοπεριόδου (εύκαμπτα, ψηλά, δίχως πολλά τοιχώματα)</a:t>
            </a:r>
          </a:p>
        </p:txBody>
      </p:sp>
      <p:sp>
        <p:nvSpPr>
          <p:cNvPr id="23568" name="Text Box 17"/>
          <p:cNvSpPr txBox="1">
            <a:spLocks noChangeArrowheads="1"/>
          </p:cNvSpPr>
          <p:nvPr/>
        </p:nvSpPr>
        <p:spPr bwMode="auto">
          <a:xfrm>
            <a:off x="2051050" y="3068638"/>
            <a:ext cx="122396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>
                <a:solidFill>
                  <a:srgbClr val="FF3300"/>
                </a:solidFill>
              </a:rPr>
              <a:t>Σεισμός 1</a:t>
            </a:r>
            <a:endParaRPr lang="el-GR" altLang="el-GR" b="0"/>
          </a:p>
        </p:txBody>
      </p:sp>
      <p:sp>
        <p:nvSpPr>
          <p:cNvPr id="23569" name="Text Box 18"/>
          <p:cNvSpPr txBox="1">
            <a:spLocks noChangeArrowheads="1"/>
          </p:cNvSpPr>
          <p:nvPr/>
        </p:nvSpPr>
        <p:spPr bwMode="auto">
          <a:xfrm>
            <a:off x="2482850" y="3573463"/>
            <a:ext cx="122396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>
                <a:solidFill>
                  <a:srgbClr val="3333FF"/>
                </a:solidFill>
              </a:rPr>
              <a:t>Σεισμός 2</a:t>
            </a:r>
          </a:p>
        </p:txBody>
      </p:sp>
      <p:sp>
        <p:nvSpPr>
          <p:cNvPr id="23570" name="Line 19"/>
          <p:cNvSpPr>
            <a:spLocks noChangeShapeType="1"/>
          </p:cNvSpPr>
          <p:nvPr/>
        </p:nvSpPr>
        <p:spPr bwMode="auto">
          <a:xfrm flipH="1">
            <a:off x="2389188" y="3933825"/>
            <a:ext cx="360362" cy="287338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3571" name="Line 20"/>
          <p:cNvSpPr>
            <a:spLocks noChangeShapeType="1"/>
          </p:cNvSpPr>
          <p:nvPr/>
        </p:nvSpPr>
        <p:spPr bwMode="auto">
          <a:xfrm flipH="1">
            <a:off x="1690688" y="3429000"/>
            <a:ext cx="576262" cy="10795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pic>
        <p:nvPicPr>
          <p:cNvPr id="23572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3395663"/>
            <a:ext cx="36703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3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2205038"/>
            <a:ext cx="36703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4" name="Oval 23"/>
          <p:cNvSpPr>
            <a:spLocks noChangeArrowheads="1"/>
          </p:cNvSpPr>
          <p:nvPr/>
        </p:nvSpPr>
        <p:spPr bwMode="auto">
          <a:xfrm>
            <a:off x="6275388" y="3357563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3575" name="Oval 24"/>
          <p:cNvSpPr>
            <a:spLocks noChangeArrowheads="1"/>
          </p:cNvSpPr>
          <p:nvPr/>
        </p:nvSpPr>
        <p:spPr bwMode="auto">
          <a:xfrm>
            <a:off x="6646863" y="3462338"/>
            <a:ext cx="107950" cy="1079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3576" name="Text Box 25"/>
          <p:cNvSpPr txBox="1">
            <a:spLocks noChangeArrowheads="1"/>
          </p:cNvSpPr>
          <p:nvPr/>
        </p:nvSpPr>
        <p:spPr bwMode="auto">
          <a:xfrm>
            <a:off x="7740650" y="3068638"/>
            <a:ext cx="122396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>
                <a:solidFill>
                  <a:srgbClr val="FF3300"/>
                </a:solidFill>
              </a:rPr>
              <a:t>Σεισμός 1</a:t>
            </a:r>
            <a:endParaRPr lang="el-GR" altLang="el-GR" b="0"/>
          </a:p>
        </p:txBody>
      </p:sp>
      <p:sp>
        <p:nvSpPr>
          <p:cNvPr id="23577" name="Text Box 26"/>
          <p:cNvSpPr txBox="1">
            <a:spLocks noChangeArrowheads="1"/>
          </p:cNvSpPr>
          <p:nvPr/>
        </p:nvSpPr>
        <p:spPr bwMode="auto">
          <a:xfrm>
            <a:off x="7740650" y="4292600"/>
            <a:ext cx="122396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>
                <a:solidFill>
                  <a:srgbClr val="3333FF"/>
                </a:solidFill>
              </a:rPr>
              <a:t>Σεισμός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8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8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8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20" grpId="0"/>
      <p:bldP spid="218123" grpId="0"/>
      <p:bldP spid="218124" grpId="0"/>
      <p:bldP spid="2181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250825" y="2187575"/>
            <a:ext cx="849788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Εύκαμπτα συστήματα </a:t>
            </a:r>
            <a:r>
              <a:rPr lang="el-GR" altLang="el-GR" sz="2000" b="0">
                <a:sym typeface="Wingdings" panose="05000000000000000000" pitchFamily="2" charset="2"/>
              </a:rPr>
              <a:t> μεγάλες μετακινήσεις</a:t>
            </a:r>
          </a:p>
          <a:p>
            <a:pPr eaLnBrk="1" hangingPunct="1">
              <a:lnSpc>
                <a:spcPct val="115000"/>
              </a:lnSpc>
            </a:pPr>
            <a:r>
              <a:rPr lang="el-GR" altLang="el-GR" sz="2000" b="0"/>
              <a:t>                                       </a:t>
            </a:r>
            <a:r>
              <a:rPr lang="el-GR" altLang="el-GR" sz="2000" b="0">
                <a:sym typeface="Wingdings" panose="05000000000000000000" pitchFamily="2" charset="2"/>
              </a:rPr>
              <a:t> πιθανότητα βλαβών σε μη φέροντα στοιχεία</a:t>
            </a:r>
          </a:p>
          <a:p>
            <a:pPr eaLnBrk="1" hangingPunct="1">
              <a:lnSpc>
                <a:spcPct val="115000"/>
              </a:lnSpc>
            </a:pPr>
            <a:r>
              <a:rPr lang="el-GR" altLang="el-GR" sz="2000" b="0">
                <a:sym typeface="Wingdings" panose="05000000000000000000" pitchFamily="2" charset="2"/>
              </a:rPr>
              <a:t>                                        απαίτηση επεμβάσεων και σε μικρούς σεισμούς</a:t>
            </a:r>
            <a:endParaRPr lang="el-GR" altLang="el-GR" sz="2000" b="0"/>
          </a:p>
        </p:txBody>
      </p:sp>
      <p:sp>
        <p:nvSpPr>
          <p:cNvPr id="211972" name="Text Box 4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Φέρων οργανισμός της κατασκευής</a:t>
            </a:r>
          </a:p>
        </p:txBody>
      </p:sp>
      <p:sp>
        <p:nvSpPr>
          <p:cNvPr id="211973" name="Text Box 5"/>
          <p:cNvSpPr txBox="1">
            <a:spLocks noChangeArrowheads="1"/>
          </p:cNvSpPr>
          <p:nvPr/>
        </p:nvSpPr>
        <p:spPr bwMode="auto">
          <a:xfrm>
            <a:off x="179388" y="1628775"/>
            <a:ext cx="6337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Χαρακτηριστικά αμιγώς πλαισιακών συστημάτων:</a:t>
            </a:r>
          </a:p>
        </p:txBody>
      </p:sp>
      <p:sp>
        <p:nvSpPr>
          <p:cNvPr id="211974" name="Text Box 6"/>
          <p:cNvSpPr txBox="1">
            <a:spLocks noChangeArrowheads="1"/>
          </p:cNvSpPr>
          <p:nvPr/>
        </p:nvSpPr>
        <p:spPr bwMode="auto">
          <a:xfrm>
            <a:off x="250825" y="3375025"/>
            <a:ext cx="8497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Εύκαμπτα συστήματα </a:t>
            </a:r>
            <a:r>
              <a:rPr lang="el-GR" altLang="el-GR" sz="2000" b="0">
                <a:sym typeface="Wingdings" panose="05000000000000000000" pitchFamily="2" charset="2"/>
              </a:rPr>
              <a:t> μεγάλη τιμή ιδιοπεριόδου</a:t>
            </a:r>
          </a:p>
          <a:p>
            <a:pPr eaLnBrk="1" hangingPunct="1">
              <a:lnSpc>
                <a:spcPct val="115000"/>
              </a:lnSpc>
            </a:pPr>
            <a:r>
              <a:rPr lang="el-GR" altLang="el-GR" sz="2000" b="0"/>
              <a:t>                                       </a:t>
            </a:r>
            <a:r>
              <a:rPr lang="el-GR" altLang="el-GR" sz="2000" b="0">
                <a:sym typeface="Wingdings" panose="05000000000000000000" pitchFamily="2" charset="2"/>
              </a:rPr>
              <a:t> μειωμένα σεισμικά φορτία</a:t>
            </a:r>
            <a:endParaRPr lang="el-GR" altLang="el-GR" sz="2000" b="0"/>
          </a:p>
        </p:txBody>
      </p:sp>
      <p:sp>
        <p:nvSpPr>
          <p:cNvPr id="211975" name="Text Box 7"/>
          <p:cNvSpPr txBox="1">
            <a:spLocks noChangeArrowheads="1"/>
          </p:cNvSpPr>
          <p:nvPr/>
        </p:nvSpPr>
        <p:spPr bwMode="auto">
          <a:xfrm>
            <a:off x="250825" y="4292600"/>
            <a:ext cx="849788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Πλεονεκτούν σε στιφρά εδάφη (μικρή Τ) λόγω αποφυγής συντονισμού</a:t>
            </a:r>
          </a:p>
        </p:txBody>
      </p:sp>
      <p:sp>
        <p:nvSpPr>
          <p:cNvPr id="211976" name="Text Box 8"/>
          <p:cNvSpPr txBox="1">
            <a:spLocks noChangeArrowheads="1"/>
          </p:cNvSpPr>
          <p:nvPr/>
        </p:nvSpPr>
        <p:spPr bwMode="auto">
          <a:xfrm>
            <a:off x="250825" y="4806950"/>
            <a:ext cx="849788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Μεγάλη δυνατότητα ανελαστικής συμπεριφοράς (πλαστιμότητα)</a:t>
            </a:r>
          </a:p>
        </p:txBody>
      </p:sp>
      <p:sp>
        <p:nvSpPr>
          <p:cNvPr id="211977" name="Text Box 9"/>
          <p:cNvSpPr txBox="1">
            <a:spLocks noChangeArrowheads="1"/>
          </p:cNvSpPr>
          <p:nvPr/>
        </p:nvSpPr>
        <p:spPr bwMode="auto">
          <a:xfrm>
            <a:off x="250825" y="5373688"/>
            <a:ext cx="849788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Αξιόπιστη υπολογιστική προσομοίωση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/>
      <p:bldP spid="211972" grpId="0"/>
      <p:bldP spid="211973" grpId="0"/>
      <p:bldP spid="211974" grpId="0"/>
      <p:bldP spid="211975" grpId="0"/>
      <p:bldP spid="211976" grpId="0"/>
      <p:bldP spid="2119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250825" y="2187575"/>
            <a:ext cx="849788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Δύσκαμπτα συστήματα </a:t>
            </a:r>
            <a:r>
              <a:rPr lang="el-GR" altLang="el-GR" sz="2000" b="0">
                <a:sym typeface="Wingdings" panose="05000000000000000000" pitchFamily="2" charset="2"/>
              </a:rPr>
              <a:t> μικρές μετακινήσεις</a:t>
            </a:r>
          </a:p>
          <a:p>
            <a:pPr eaLnBrk="1" hangingPunct="1">
              <a:lnSpc>
                <a:spcPct val="115000"/>
              </a:lnSpc>
            </a:pPr>
            <a:r>
              <a:rPr lang="el-GR" altLang="el-GR" sz="2000" b="0"/>
              <a:t>                                        </a:t>
            </a:r>
            <a:r>
              <a:rPr lang="el-GR" altLang="el-GR" sz="2000" b="0">
                <a:sym typeface="Wingdings" panose="05000000000000000000" pitchFamily="2" charset="2"/>
              </a:rPr>
              <a:t> περιορισμός βλαβών σε μη φέροντα στοιχεία</a:t>
            </a:r>
          </a:p>
          <a:p>
            <a:pPr eaLnBrk="1" hangingPunct="1">
              <a:lnSpc>
                <a:spcPct val="115000"/>
              </a:lnSpc>
            </a:pPr>
            <a:r>
              <a:rPr lang="el-GR" altLang="el-GR" sz="2000" b="0">
                <a:sym typeface="Wingdings" panose="05000000000000000000" pitchFamily="2" charset="2"/>
              </a:rPr>
              <a:t>                                         λειτουργικότητα μετά από μικρούς σεισμούς</a:t>
            </a:r>
            <a:endParaRPr lang="el-GR" altLang="el-GR" sz="2000" b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Φέρων οργανισμός της κατασκευής</a:t>
            </a:r>
          </a:p>
        </p:txBody>
      </p:sp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179388" y="1628775"/>
            <a:ext cx="6337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Χαρακτηριστικά μικτών πλαισιακών συστημάτων:</a:t>
            </a:r>
          </a:p>
        </p:txBody>
      </p:sp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250825" y="3375025"/>
            <a:ext cx="8497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Δύσκαμπτα συστήματα </a:t>
            </a:r>
            <a:r>
              <a:rPr lang="el-GR" altLang="el-GR" sz="2000" b="0">
                <a:sym typeface="Wingdings" panose="05000000000000000000" pitchFamily="2" charset="2"/>
              </a:rPr>
              <a:t> μικρή τιμή ιδιοπεριόδου</a:t>
            </a:r>
          </a:p>
          <a:p>
            <a:pPr eaLnBrk="1" hangingPunct="1">
              <a:lnSpc>
                <a:spcPct val="115000"/>
              </a:lnSpc>
            </a:pPr>
            <a:r>
              <a:rPr lang="el-GR" altLang="el-GR" sz="2000" b="0"/>
              <a:t>                                       </a:t>
            </a:r>
            <a:r>
              <a:rPr lang="en-US" altLang="el-GR" sz="2000" b="0"/>
              <a:t> </a:t>
            </a:r>
            <a:r>
              <a:rPr lang="el-GR" altLang="el-GR" sz="2000" b="0"/>
              <a:t> </a:t>
            </a:r>
            <a:r>
              <a:rPr lang="el-GR" altLang="el-GR" sz="2000" b="0">
                <a:sym typeface="Wingdings" panose="05000000000000000000" pitchFamily="2" charset="2"/>
              </a:rPr>
              <a:t> αυξημένα σεισμικά φορτία</a:t>
            </a:r>
            <a:endParaRPr lang="el-GR" altLang="el-GR" sz="2000" b="0"/>
          </a:p>
        </p:txBody>
      </p:sp>
      <p:sp>
        <p:nvSpPr>
          <p:cNvPr id="219143" name="Text Box 7"/>
          <p:cNvSpPr txBox="1">
            <a:spLocks noChangeArrowheads="1"/>
          </p:cNvSpPr>
          <p:nvPr/>
        </p:nvSpPr>
        <p:spPr bwMode="auto">
          <a:xfrm>
            <a:off x="250825" y="4292600"/>
            <a:ext cx="849788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Πλεονεκτούν σε μαλακά εδάφη (μεγάλη Τ) λόγω αποφυγής συντονισμού</a:t>
            </a:r>
          </a:p>
        </p:txBody>
      </p:sp>
      <p:sp>
        <p:nvSpPr>
          <p:cNvPr id="219144" name="Text Box 8"/>
          <p:cNvSpPr txBox="1">
            <a:spLocks noChangeArrowheads="1"/>
          </p:cNvSpPr>
          <p:nvPr/>
        </p:nvSpPr>
        <p:spPr bwMode="auto">
          <a:xfrm>
            <a:off x="250825" y="4806950"/>
            <a:ext cx="849788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Σημαντική δυνατότητα ανελαστικής συμπεριφοράς (πλαστιμότητα)</a:t>
            </a:r>
          </a:p>
        </p:txBody>
      </p:sp>
      <p:sp>
        <p:nvSpPr>
          <p:cNvPr id="219145" name="Text Box 9"/>
          <p:cNvSpPr txBox="1">
            <a:spLocks noChangeArrowheads="1"/>
          </p:cNvSpPr>
          <p:nvPr/>
        </p:nvSpPr>
        <p:spPr bwMode="auto">
          <a:xfrm>
            <a:off x="250825" y="5373688"/>
            <a:ext cx="849788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Απαιτητική υπολογιστική προσομοίωση</a:t>
            </a:r>
          </a:p>
        </p:txBody>
      </p:sp>
      <p:sp>
        <p:nvSpPr>
          <p:cNvPr id="219146" name="Text Box 10"/>
          <p:cNvSpPr txBox="1">
            <a:spLocks noChangeArrowheads="1"/>
          </p:cNvSpPr>
          <p:nvPr/>
        </p:nvSpPr>
        <p:spPr bwMode="auto">
          <a:xfrm>
            <a:off x="250825" y="5886450"/>
            <a:ext cx="849788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Αποφυγή ικανοτικού ελέγχου (επάρκεια τοιχωμάτων)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9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9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/>
      <p:bldP spid="219141" grpId="0"/>
      <p:bldP spid="219142" grpId="0"/>
      <p:bldP spid="219143" grpId="0"/>
      <p:bldP spid="219144" grpId="0"/>
      <p:bldP spid="219145" grpId="0"/>
      <p:bldP spid="2191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1331913" y="2205038"/>
            <a:ext cx="619283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3200" b="0" i="1"/>
              <a:t>ΚΕΦΑΛΑΙΟ 2</a:t>
            </a:r>
            <a:endParaRPr lang="en-GB" altLang="el-GR" sz="3200" b="0" i="1"/>
          </a:p>
        </p:txBody>
      </p:sp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1476375" y="3063875"/>
            <a:ext cx="6192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2400" b="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/>
      <p:bldP spid="1935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Φέρων οργανισμός της κατασκευής</a:t>
            </a: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179388" y="1628775"/>
            <a:ext cx="6337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Τύποι παραμόρφωσης δομικών συστημάτων</a:t>
            </a:r>
          </a:p>
        </p:txBody>
      </p:sp>
      <p:pic>
        <p:nvPicPr>
          <p:cNvPr id="22119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497138"/>
            <a:ext cx="89281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179388" y="1412875"/>
            <a:ext cx="6337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Α) Μορφολογία κτιρίου σε κάτοψη</a:t>
            </a:r>
          </a:p>
        </p:txBody>
      </p:sp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179388" y="1917700"/>
            <a:ext cx="6337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Β) Μορφολογία κτιρίου καθ’ ύψος</a:t>
            </a:r>
          </a:p>
        </p:txBody>
      </p:sp>
      <p:sp>
        <p:nvSpPr>
          <p:cNvPr id="222215" name="Text Box 7"/>
          <p:cNvSpPr txBox="1">
            <a:spLocks noChangeArrowheads="1"/>
          </p:cNvSpPr>
          <p:nvPr/>
        </p:nvSpPr>
        <p:spPr bwMode="auto">
          <a:xfrm>
            <a:off x="179388" y="2708275"/>
            <a:ext cx="8713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Η μορφολογία του κτιρίου επηρεάζει τον τρόπο απόκρισης της κατασκευής  </a:t>
            </a:r>
          </a:p>
          <a:p>
            <a:pPr eaLnBrk="1" hangingPunct="1">
              <a:lnSpc>
                <a:spcPct val="115000"/>
              </a:lnSpc>
            </a:pPr>
            <a:r>
              <a:rPr lang="el-GR" altLang="el-GR" sz="2000" b="0"/>
              <a:t>  τόσο σε στατικά αλλά κυρίως σε σεισμικά (οριζόντια) φορτία</a:t>
            </a:r>
          </a:p>
        </p:txBody>
      </p:sp>
      <p:sp>
        <p:nvSpPr>
          <p:cNvPr id="222216" name="Text Box 8"/>
          <p:cNvSpPr txBox="1">
            <a:spLocks noChangeArrowheads="1"/>
          </p:cNvSpPr>
          <p:nvPr/>
        </p:nvSpPr>
        <p:spPr bwMode="auto">
          <a:xfrm>
            <a:off x="179388" y="3519488"/>
            <a:ext cx="8713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Κτίρια με καλή μορφολογία σε κάτοψη και καθ’ ύψος έχουν προβλέψιμη </a:t>
            </a:r>
          </a:p>
          <a:p>
            <a:pPr eaLnBrk="1" hangingPunct="1">
              <a:lnSpc>
                <a:spcPct val="115000"/>
              </a:lnSpc>
            </a:pPr>
            <a:r>
              <a:rPr lang="el-GR" altLang="el-GR" sz="2000" b="0"/>
              <a:t>  σεισμική συμπεριφορά</a:t>
            </a:r>
          </a:p>
        </p:txBody>
      </p:sp>
      <p:sp>
        <p:nvSpPr>
          <p:cNvPr id="222217" name="Text Box 9"/>
          <p:cNvSpPr txBox="1">
            <a:spLocks noChangeArrowheads="1"/>
          </p:cNvSpPr>
          <p:nvPr/>
        </p:nvSpPr>
        <p:spPr bwMode="auto">
          <a:xfrm>
            <a:off x="179388" y="4437063"/>
            <a:ext cx="871378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l-GR" altLang="el-GR" sz="2000" b="0"/>
              <a:t>Τα παραπάνω κτίρια χαρακτηρίζονται από τους σύγχρονους αντισεισμικούς κανονισμούς ως κανονικά κτίρια (</a:t>
            </a:r>
            <a:r>
              <a:rPr lang="en-US" altLang="el-GR" sz="2000" b="0"/>
              <a:t>EC8 </a:t>
            </a:r>
            <a:r>
              <a:rPr lang="el-GR" altLang="el-GR" sz="2000" b="0"/>
              <a:t>§4.2.3, ΕΑΚ 2000 §3.5.1)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2" grpId="0"/>
      <p:bldP spid="222214" grpId="0"/>
      <p:bldP spid="222215" grpId="0"/>
      <p:bldP spid="222216" grpId="0"/>
      <p:bldP spid="2222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Μορφολογία κτιρίου σε κάτοψη</a:t>
            </a:r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179388" y="1628775"/>
            <a:ext cx="8208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Σχήμα κάτοψης κτιρίου (</a:t>
            </a:r>
            <a:r>
              <a:rPr lang="en-US" altLang="el-GR" sz="2000" b="0" i="1"/>
              <a:t>EC8 </a:t>
            </a:r>
            <a:r>
              <a:rPr lang="el-GR" altLang="el-GR" sz="2000" b="0" i="1"/>
              <a:t>§4.2.3.2, ΕΑΚ 2000 §3.5.1[4]α) </a:t>
            </a:r>
          </a:p>
        </p:txBody>
      </p:sp>
      <p:sp>
        <p:nvSpPr>
          <p:cNvPr id="223238" name="Text Box 6"/>
          <p:cNvSpPr txBox="1">
            <a:spLocks noChangeArrowheads="1"/>
          </p:cNvSpPr>
          <p:nvPr/>
        </p:nvSpPr>
        <p:spPr bwMode="auto">
          <a:xfrm>
            <a:off x="179388" y="2133600"/>
            <a:ext cx="8713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Τα πατώματα λειτουργούν ως απαραμόρφωτα διαφράγματα στο επίπεδο </a:t>
            </a:r>
          </a:p>
          <a:p>
            <a:pPr eaLnBrk="1" hangingPunct="1">
              <a:lnSpc>
                <a:spcPct val="115000"/>
              </a:lnSpc>
            </a:pPr>
            <a:r>
              <a:rPr lang="el-GR" altLang="el-GR" sz="2000" b="0"/>
              <a:t>   τους</a:t>
            </a:r>
          </a:p>
        </p:txBody>
      </p:sp>
      <p:pic>
        <p:nvPicPr>
          <p:cNvPr id="2232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5"/>
          <a:stretch>
            <a:fillRect/>
          </a:stretch>
        </p:blipFill>
        <p:spPr bwMode="auto">
          <a:xfrm>
            <a:off x="1258888" y="3319463"/>
            <a:ext cx="6696075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40" name="Text Box 8"/>
          <p:cNvSpPr txBox="1">
            <a:spLocks noChangeArrowheads="1"/>
          </p:cNvSpPr>
          <p:nvPr/>
        </p:nvSpPr>
        <p:spPr bwMode="auto">
          <a:xfrm>
            <a:off x="179388" y="2871788"/>
            <a:ext cx="871378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Ελαχιστοποίηση των αβεβαιοτήτων στην κατανομή των οριζόντιων φορτίων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/>
      <p:bldP spid="223236" grpId="0"/>
      <p:bldP spid="223238" grpId="0"/>
      <p:bldP spid="2232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Μορφολογία κτιρίου σε κάτοψη</a:t>
            </a:r>
          </a:p>
        </p:txBody>
      </p: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179388" y="2133600"/>
            <a:ext cx="87137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Εξασφαλισμένη διαφραγματική λειτουργία</a:t>
            </a:r>
          </a:p>
        </p:txBody>
      </p:sp>
      <p:pic>
        <p:nvPicPr>
          <p:cNvPr id="2242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708275"/>
            <a:ext cx="6840538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179388" y="1628775"/>
            <a:ext cx="8208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Σχήμα κάτοψης κτιρίου (</a:t>
            </a:r>
            <a:r>
              <a:rPr lang="en-US" altLang="el-GR" sz="2000" b="0" i="1"/>
              <a:t>EC8 </a:t>
            </a:r>
            <a:r>
              <a:rPr lang="el-GR" altLang="el-GR" sz="2000" b="0" i="1"/>
              <a:t>§4.2.3.2, ΕΑΚ 2000 §3.5.1[4]α)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Μορφολογία κτιρίου σε κάτοψη</a:t>
            </a: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179388" y="2133600"/>
            <a:ext cx="87137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Αμφίβολη διαφραγματική λειτουργία</a:t>
            </a:r>
          </a:p>
        </p:txBody>
      </p:sp>
      <p:pic>
        <p:nvPicPr>
          <p:cNvPr id="2252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708275"/>
            <a:ext cx="5616575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4"/>
          <p:cNvSpPr txBox="1">
            <a:spLocks noChangeArrowheads="1"/>
          </p:cNvSpPr>
          <p:nvPr/>
        </p:nvSpPr>
        <p:spPr bwMode="auto">
          <a:xfrm>
            <a:off x="179388" y="1628775"/>
            <a:ext cx="8208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Σχήμα κάτοψης κτιρίου (</a:t>
            </a:r>
            <a:r>
              <a:rPr lang="en-US" altLang="el-GR" sz="2000" b="0" i="1"/>
              <a:t>EC8 </a:t>
            </a:r>
            <a:r>
              <a:rPr lang="el-GR" altLang="el-GR" sz="2000" b="0" i="1"/>
              <a:t>§4.2.3.2, ΕΑΚ 2000 §3.5.1[4]α)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Μορφολογία κτιρίου σε κάτοψη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179388" y="2133600"/>
            <a:ext cx="87137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Αμφίβολη διαφραγματική λειτουργία</a:t>
            </a:r>
          </a:p>
        </p:txBody>
      </p:sp>
      <p:pic>
        <p:nvPicPr>
          <p:cNvPr id="2263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609850"/>
            <a:ext cx="6264275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4"/>
          <p:cNvSpPr txBox="1">
            <a:spLocks noChangeArrowheads="1"/>
          </p:cNvSpPr>
          <p:nvPr/>
        </p:nvSpPr>
        <p:spPr bwMode="auto">
          <a:xfrm>
            <a:off x="179388" y="1628775"/>
            <a:ext cx="8208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Σχήμα κάτοψης κτιρίου (</a:t>
            </a:r>
            <a:r>
              <a:rPr lang="en-US" altLang="el-GR" sz="2000" b="0" i="1"/>
              <a:t>EC8 </a:t>
            </a:r>
            <a:r>
              <a:rPr lang="el-GR" altLang="el-GR" sz="2000" b="0" i="1"/>
              <a:t>§4.2.3.2, ΕΑΚ 2000 §3.5.1[4]α)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Μορφολογία κτιρίου σε κάτοψη</a:t>
            </a: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179388" y="2133600"/>
            <a:ext cx="87137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Αμφίβολη διαφραγματική λειτουργία</a:t>
            </a:r>
          </a:p>
        </p:txBody>
      </p:sp>
      <p:pic>
        <p:nvPicPr>
          <p:cNvPr id="22733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5" b="76241"/>
          <a:stretch>
            <a:fillRect/>
          </a:stretch>
        </p:blipFill>
        <p:spPr bwMode="auto">
          <a:xfrm>
            <a:off x="250825" y="3648075"/>
            <a:ext cx="8637588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38" name="Text Box 10"/>
          <p:cNvSpPr txBox="1">
            <a:spLocks noChangeArrowheads="1"/>
          </p:cNvSpPr>
          <p:nvPr/>
        </p:nvSpPr>
        <p:spPr bwMode="auto">
          <a:xfrm>
            <a:off x="468313" y="3068638"/>
            <a:ext cx="27368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Κάτοψη αρχικού φορέα</a:t>
            </a:r>
          </a:p>
        </p:txBody>
      </p:sp>
      <p:sp>
        <p:nvSpPr>
          <p:cNvPr id="227339" name="Text Box 11"/>
          <p:cNvSpPr txBox="1">
            <a:spLocks noChangeArrowheads="1"/>
          </p:cNvSpPr>
          <p:nvPr/>
        </p:nvSpPr>
        <p:spPr bwMode="auto">
          <a:xfrm>
            <a:off x="3348038" y="3068638"/>
            <a:ext cx="27368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Προτεινόμενη βελτίωση</a:t>
            </a:r>
          </a:p>
        </p:txBody>
      </p:sp>
      <p:sp>
        <p:nvSpPr>
          <p:cNvPr id="227340" name="Text Box 12"/>
          <p:cNvSpPr txBox="1">
            <a:spLocks noChangeArrowheads="1"/>
          </p:cNvSpPr>
          <p:nvPr/>
        </p:nvSpPr>
        <p:spPr bwMode="auto">
          <a:xfrm>
            <a:off x="6156325" y="3068638"/>
            <a:ext cx="27368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Εναλλακτική προσέγγιση</a:t>
            </a:r>
          </a:p>
        </p:txBody>
      </p:sp>
      <p:sp>
        <p:nvSpPr>
          <p:cNvPr id="32777" name="Text Box 4"/>
          <p:cNvSpPr txBox="1">
            <a:spLocks noChangeArrowheads="1"/>
          </p:cNvSpPr>
          <p:nvPr/>
        </p:nvSpPr>
        <p:spPr bwMode="auto">
          <a:xfrm>
            <a:off x="179388" y="1628775"/>
            <a:ext cx="8208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Σχήμα κάτοψης κτιρίου (</a:t>
            </a:r>
            <a:r>
              <a:rPr lang="en-US" altLang="el-GR" sz="2000" b="0" i="1"/>
              <a:t>EC8 </a:t>
            </a:r>
            <a:r>
              <a:rPr lang="el-GR" altLang="el-GR" sz="2000" b="0" i="1"/>
              <a:t>§4.2.3.2, ΕΑΚ 2000 §3.5.1[4]α)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7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7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8" grpId="0"/>
      <p:bldP spid="227339" grpId="0"/>
      <p:bldP spid="2273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Μορφολογία κτιρίου σε κάτοψη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179388" y="2133600"/>
            <a:ext cx="87137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Αμφίβολη διαφραγματική λειτουργία</a:t>
            </a:r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468313" y="3068638"/>
            <a:ext cx="27368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Κάτοψη αρχικού φορέα</a:t>
            </a:r>
          </a:p>
        </p:txBody>
      </p:sp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3348038" y="3068638"/>
            <a:ext cx="27368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Προτεινόμενη βελτίωση</a:t>
            </a:r>
          </a:p>
        </p:txBody>
      </p:sp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6156325" y="3068638"/>
            <a:ext cx="27368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Εναλλακτική προσέγγιση</a:t>
            </a:r>
          </a:p>
        </p:txBody>
      </p:sp>
      <p:pic>
        <p:nvPicPr>
          <p:cNvPr id="22938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0" b="52429"/>
          <a:stretch>
            <a:fillRect/>
          </a:stretch>
        </p:blipFill>
        <p:spPr bwMode="auto">
          <a:xfrm>
            <a:off x="250825" y="3465513"/>
            <a:ext cx="8637588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Text Box 4"/>
          <p:cNvSpPr txBox="1">
            <a:spLocks noChangeArrowheads="1"/>
          </p:cNvSpPr>
          <p:nvPr/>
        </p:nvSpPr>
        <p:spPr bwMode="auto">
          <a:xfrm>
            <a:off x="179388" y="1628775"/>
            <a:ext cx="8208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Σχήμα κάτοψης κτιρίου (</a:t>
            </a:r>
            <a:r>
              <a:rPr lang="en-US" altLang="el-GR" sz="2000" b="0" i="1"/>
              <a:t>EC8 </a:t>
            </a:r>
            <a:r>
              <a:rPr lang="el-GR" altLang="el-GR" sz="2000" b="0" i="1"/>
              <a:t>§4.2.3.2, ΕΑΚ 2000 §3.5.1[4]α)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9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Μορφολογία κτιρίου σε κάτοψη</a:t>
            </a: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179388" y="2133600"/>
            <a:ext cx="87137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Αμφίβολη διαφραγματική λειτουργία</a:t>
            </a: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468313" y="3068638"/>
            <a:ext cx="27368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Κάτοψη αρχικού φορέα</a:t>
            </a: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3348038" y="3068638"/>
            <a:ext cx="27368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Προτεινόμενη βελτίωση</a:t>
            </a:r>
          </a:p>
        </p:txBody>
      </p:sp>
      <p:sp>
        <p:nvSpPr>
          <p:cNvPr id="34823" name="Text Box 8"/>
          <p:cNvSpPr txBox="1">
            <a:spLocks noChangeArrowheads="1"/>
          </p:cNvSpPr>
          <p:nvPr/>
        </p:nvSpPr>
        <p:spPr bwMode="auto">
          <a:xfrm>
            <a:off x="6156325" y="3068638"/>
            <a:ext cx="27368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Εναλλακτική προσέγγιση</a:t>
            </a:r>
          </a:p>
        </p:txBody>
      </p:sp>
      <p:pic>
        <p:nvPicPr>
          <p:cNvPr id="2314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57" b="19940"/>
          <a:stretch>
            <a:fillRect/>
          </a:stretch>
        </p:blipFill>
        <p:spPr bwMode="auto">
          <a:xfrm>
            <a:off x="250825" y="3357563"/>
            <a:ext cx="863758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 Box 4"/>
          <p:cNvSpPr txBox="1">
            <a:spLocks noChangeArrowheads="1"/>
          </p:cNvSpPr>
          <p:nvPr/>
        </p:nvSpPr>
        <p:spPr bwMode="auto">
          <a:xfrm>
            <a:off x="179388" y="1628775"/>
            <a:ext cx="8208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Σχήμα κάτοψης κτιρίου (</a:t>
            </a:r>
            <a:r>
              <a:rPr lang="en-US" altLang="el-GR" sz="2000" b="0" i="1"/>
              <a:t>EC8 </a:t>
            </a:r>
            <a:r>
              <a:rPr lang="el-GR" altLang="el-GR" sz="2000" b="0" i="1"/>
              <a:t>§4.2.3.2, ΕΑΚ 2000 §3.5.1[4]α)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Μορφολογία κτιρίου σε κάτοψη</a:t>
            </a: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179388" y="2133600"/>
            <a:ext cx="87137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Αμφίβολη διαφραγματική λειτουργία</a:t>
            </a:r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468313" y="3068638"/>
            <a:ext cx="27368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Κάτοψη αρχικού φορέα</a:t>
            </a:r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3348038" y="3068638"/>
            <a:ext cx="27368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Προτεινόμενη βελτίωση</a:t>
            </a:r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6156325" y="3068638"/>
            <a:ext cx="27368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Εναλλακτική προσέγγιση</a:t>
            </a:r>
          </a:p>
        </p:txBody>
      </p:sp>
      <p:pic>
        <p:nvPicPr>
          <p:cNvPr id="2324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67" b="954"/>
          <a:stretch>
            <a:fillRect/>
          </a:stretch>
        </p:blipFill>
        <p:spPr bwMode="auto">
          <a:xfrm>
            <a:off x="250825" y="3573463"/>
            <a:ext cx="86375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Text Box 4"/>
          <p:cNvSpPr txBox="1">
            <a:spLocks noChangeArrowheads="1"/>
          </p:cNvSpPr>
          <p:nvPr/>
        </p:nvSpPr>
        <p:spPr bwMode="auto">
          <a:xfrm>
            <a:off x="179388" y="1628775"/>
            <a:ext cx="8208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Σχήμα κάτοψης κτιρίου (</a:t>
            </a:r>
            <a:r>
              <a:rPr lang="en-US" altLang="el-GR" sz="2000" b="0" i="1"/>
              <a:t>EC8 </a:t>
            </a:r>
            <a:r>
              <a:rPr lang="el-GR" altLang="el-GR" sz="2000" b="0" i="1"/>
              <a:t>§4.2.3.2, ΕΑΚ 2000 §3.5.1[4]α)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Στάδια Δομοστατικής Μελέτης</a:t>
            </a:r>
            <a:endParaRPr lang="en-GB" altLang="el-GR" sz="1600" b="0" i="1"/>
          </a:p>
        </p:txBody>
      </p:sp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6588125" y="5878513"/>
            <a:ext cx="2160588" cy="935037"/>
          </a:xfrm>
          <a:prstGeom prst="rect">
            <a:avLst/>
          </a:prstGeom>
          <a:solidFill>
            <a:srgbClr val="4D4D4D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03781" name="AutoShape 5"/>
          <p:cNvSpPr>
            <a:spLocks noChangeArrowheads="1"/>
          </p:cNvSpPr>
          <p:nvPr/>
        </p:nvSpPr>
        <p:spPr bwMode="auto">
          <a:xfrm>
            <a:off x="4498975" y="4016375"/>
            <a:ext cx="1584325" cy="612775"/>
          </a:xfrm>
          <a:prstGeom prst="flowChartAlternateProcess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03782" name="AutoShape 6"/>
          <p:cNvSpPr>
            <a:spLocks noChangeArrowheads="1"/>
          </p:cNvSpPr>
          <p:nvPr/>
        </p:nvSpPr>
        <p:spPr bwMode="auto">
          <a:xfrm>
            <a:off x="4283075" y="1101725"/>
            <a:ext cx="2016125" cy="503238"/>
          </a:xfrm>
          <a:prstGeom prst="flowChartProcess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03783" name="AutoShape 7"/>
          <p:cNvSpPr>
            <a:spLocks noChangeArrowheads="1"/>
          </p:cNvSpPr>
          <p:nvPr/>
        </p:nvSpPr>
        <p:spPr bwMode="auto">
          <a:xfrm>
            <a:off x="4498975" y="2216150"/>
            <a:ext cx="1584325" cy="469900"/>
          </a:xfrm>
          <a:prstGeom prst="flowChartAlternateProcess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cxnSp>
        <p:nvCxnSpPr>
          <p:cNvPr id="203784" name="AutoShape 8"/>
          <p:cNvCxnSpPr>
            <a:cxnSpLocks noChangeShapeType="1"/>
            <a:stCxn id="203782" idx="2"/>
            <a:endCxn id="203783" idx="0"/>
          </p:cNvCxnSpPr>
          <p:nvPr/>
        </p:nvCxnSpPr>
        <p:spPr bwMode="auto">
          <a:xfrm>
            <a:off x="5291138" y="1604963"/>
            <a:ext cx="0" cy="6111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3785" name="Line 9"/>
          <p:cNvSpPr>
            <a:spLocks noChangeShapeType="1"/>
          </p:cNvSpPr>
          <p:nvPr/>
        </p:nvSpPr>
        <p:spPr bwMode="auto">
          <a:xfrm>
            <a:off x="5291138" y="1893888"/>
            <a:ext cx="1368425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03786" name="AutoShape 10"/>
          <p:cNvSpPr>
            <a:spLocks noChangeArrowheads="1"/>
          </p:cNvSpPr>
          <p:nvPr/>
        </p:nvSpPr>
        <p:spPr bwMode="auto">
          <a:xfrm>
            <a:off x="6659563" y="1573213"/>
            <a:ext cx="1655762" cy="663575"/>
          </a:xfrm>
          <a:prstGeom prst="flowChartAlternateProcess">
            <a:avLst/>
          </a:prstGeom>
          <a:solidFill>
            <a:srgbClr val="777777"/>
          </a:solidFill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03787" name="AutoShape 11"/>
          <p:cNvSpPr>
            <a:spLocks noChangeArrowheads="1"/>
          </p:cNvSpPr>
          <p:nvPr/>
        </p:nvSpPr>
        <p:spPr bwMode="auto">
          <a:xfrm>
            <a:off x="4498975" y="3151188"/>
            <a:ext cx="1584325" cy="469900"/>
          </a:xfrm>
          <a:prstGeom prst="flowChartAlternateProcess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cxnSp>
        <p:nvCxnSpPr>
          <p:cNvPr id="203788" name="AutoShape 12"/>
          <p:cNvCxnSpPr>
            <a:cxnSpLocks noChangeShapeType="1"/>
            <a:stCxn id="203783" idx="2"/>
            <a:endCxn id="203787" idx="0"/>
          </p:cNvCxnSpPr>
          <p:nvPr/>
        </p:nvCxnSpPr>
        <p:spPr bwMode="auto">
          <a:xfrm>
            <a:off x="5291138" y="2686050"/>
            <a:ext cx="0" cy="465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3789" name="Line 13"/>
          <p:cNvSpPr>
            <a:spLocks noChangeShapeType="1"/>
          </p:cNvSpPr>
          <p:nvPr/>
        </p:nvSpPr>
        <p:spPr bwMode="auto">
          <a:xfrm>
            <a:off x="5291138" y="2859088"/>
            <a:ext cx="1368425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03790" name="AutoShape 14"/>
          <p:cNvSpPr>
            <a:spLocks noChangeArrowheads="1"/>
          </p:cNvSpPr>
          <p:nvPr/>
        </p:nvSpPr>
        <p:spPr bwMode="auto">
          <a:xfrm>
            <a:off x="6659563" y="2538413"/>
            <a:ext cx="2376487" cy="663575"/>
          </a:xfrm>
          <a:prstGeom prst="flowChartAlternateProcess">
            <a:avLst/>
          </a:prstGeom>
          <a:solidFill>
            <a:srgbClr val="777777"/>
          </a:solidFill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03791" name="Line 15"/>
          <p:cNvSpPr>
            <a:spLocks noChangeShapeType="1"/>
          </p:cNvSpPr>
          <p:nvPr/>
        </p:nvSpPr>
        <p:spPr bwMode="auto">
          <a:xfrm>
            <a:off x="4592638" y="1893888"/>
            <a:ext cx="719137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03792" name="AutoShape 16"/>
          <p:cNvSpPr>
            <a:spLocks noChangeArrowheads="1"/>
          </p:cNvSpPr>
          <p:nvPr/>
        </p:nvSpPr>
        <p:spPr bwMode="auto">
          <a:xfrm>
            <a:off x="2724150" y="1677988"/>
            <a:ext cx="1873250" cy="447675"/>
          </a:xfrm>
          <a:prstGeom prst="flowChartAlternateProcess">
            <a:avLst/>
          </a:prstGeom>
          <a:solidFill>
            <a:srgbClr val="777777"/>
          </a:solidFill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03793" name="Line 17"/>
          <p:cNvSpPr>
            <a:spLocks noChangeShapeType="1"/>
          </p:cNvSpPr>
          <p:nvPr/>
        </p:nvSpPr>
        <p:spPr bwMode="auto">
          <a:xfrm>
            <a:off x="4343400" y="3776663"/>
            <a:ext cx="935038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03794" name="AutoShape 18"/>
          <p:cNvSpPr>
            <a:spLocks noChangeArrowheads="1"/>
          </p:cNvSpPr>
          <p:nvPr/>
        </p:nvSpPr>
        <p:spPr bwMode="auto">
          <a:xfrm>
            <a:off x="2508250" y="3549650"/>
            <a:ext cx="1944688" cy="447675"/>
          </a:xfrm>
          <a:prstGeom prst="flowChartAlternateProcess">
            <a:avLst/>
          </a:prstGeom>
          <a:solidFill>
            <a:srgbClr val="777777"/>
          </a:solidFill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cxnSp>
        <p:nvCxnSpPr>
          <p:cNvPr id="203795" name="AutoShape 19"/>
          <p:cNvCxnSpPr>
            <a:cxnSpLocks noChangeShapeType="1"/>
            <a:stCxn id="203787" idx="2"/>
            <a:endCxn id="203781" idx="0"/>
          </p:cNvCxnSpPr>
          <p:nvPr/>
        </p:nvCxnSpPr>
        <p:spPr bwMode="auto">
          <a:xfrm>
            <a:off x="5291138" y="3621088"/>
            <a:ext cx="0" cy="395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3796" name="AutoShape 20"/>
          <p:cNvSpPr>
            <a:spLocks noChangeArrowheads="1"/>
          </p:cNvSpPr>
          <p:nvPr/>
        </p:nvSpPr>
        <p:spPr bwMode="auto">
          <a:xfrm>
            <a:off x="4498975" y="5278438"/>
            <a:ext cx="1584325" cy="576262"/>
          </a:xfrm>
          <a:prstGeom prst="flowChartAlternateProcess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03797" name="AutoShape 21"/>
          <p:cNvSpPr>
            <a:spLocks noChangeArrowheads="1"/>
          </p:cNvSpPr>
          <p:nvPr/>
        </p:nvSpPr>
        <p:spPr bwMode="auto">
          <a:xfrm>
            <a:off x="4498975" y="6464300"/>
            <a:ext cx="1584325" cy="254000"/>
          </a:xfrm>
          <a:prstGeom prst="flowChartAlternateProcess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03798" name="AutoShape 22"/>
          <p:cNvSpPr>
            <a:spLocks noChangeArrowheads="1"/>
          </p:cNvSpPr>
          <p:nvPr/>
        </p:nvSpPr>
        <p:spPr bwMode="auto">
          <a:xfrm>
            <a:off x="6732588" y="5434013"/>
            <a:ext cx="1800225" cy="252412"/>
          </a:xfrm>
          <a:prstGeom prst="flowChartAlternateProcess">
            <a:avLst/>
          </a:prstGeom>
          <a:solidFill>
            <a:srgbClr val="777777"/>
          </a:solidFill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03799" name="AutoShape 23"/>
          <p:cNvSpPr>
            <a:spLocks noChangeArrowheads="1"/>
          </p:cNvSpPr>
          <p:nvPr/>
        </p:nvSpPr>
        <p:spPr bwMode="auto">
          <a:xfrm>
            <a:off x="6804025" y="6465888"/>
            <a:ext cx="1584325" cy="252412"/>
          </a:xfrm>
          <a:prstGeom prst="flowChartAlternateProcess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03800" name="Line 24"/>
          <p:cNvSpPr>
            <a:spLocks noChangeShapeType="1"/>
          </p:cNvSpPr>
          <p:nvPr/>
        </p:nvSpPr>
        <p:spPr bwMode="auto">
          <a:xfrm>
            <a:off x="5291138" y="3776663"/>
            <a:ext cx="1368425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03801" name="AutoShape 25"/>
          <p:cNvSpPr>
            <a:spLocks noChangeArrowheads="1"/>
          </p:cNvSpPr>
          <p:nvPr/>
        </p:nvSpPr>
        <p:spPr bwMode="auto">
          <a:xfrm>
            <a:off x="6659563" y="3622675"/>
            <a:ext cx="936625" cy="300038"/>
          </a:xfrm>
          <a:prstGeom prst="flowChartAlternateProcess">
            <a:avLst/>
          </a:prstGeom>
          <a:solidFill>
            <a:srgbClr val="777777"/>
          </a:solidFill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03802" name="AutoShape 26"/>
          <p:cNvSpPr>
            <a:spLocks noChangeArrowheads="1"/>
          </p:cNvSpPr>
          <p:nvPr/>
        </p:nvSpPr>
        <p:spPr bwMode="auto">
          <a:xfrm>
            <a:off x="6659563" y="4024313"/>
            <a:ext cx="1584325" cy="595312"/>
          </a:xfrm>
          <a:prstGeom prst="flowChartAlternateProcess">
            <a:avLst/>
          </a:prstGeom>
          <a:solidFill>
            <a:srgbClr val="777777"/>
          </a:solidFill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03803" name="Line 27"/>
          <p:cNvSpPr>
            <a:spLocks noChangeShapeType="1"/>
          </p:cNvSpPr>
          <p:nvPr/>
        </p:nvSpPr>
        <p:spPr bwMode="auto">
          <a:xfrm>
            <a:off x="4171950" y="4964113"/>
            <a:ext cx="1116013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03804" name="AutoShape 28"/>
          <p:cNvSpPr>
            <a:spLocks noChangeArrowheads="1"/>
          </p:cNvSpPr>
          <p:nvPr/>
        </p:nvSpPr>
        <p:spPr bwMode="auto">
          <a:xfrm>
            <a:off x="2782888" y="4829175"/>
            <a:ext cx="1393825" cy="250825"/>
          </a:xfrm>
          <a:prstGeom prst="flowChartAlternateProcess">
            <a:avLst/>
          </a:prstGeom>
          <a:solidFill>
            <a:srgbClr val="777777"/>
          </a:solidFill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cxnSp>
        <p:nvCxnSpPr>
          <p:cNvPr id="203805" name="AutoShape 29"/>
          <p:cNvCxnSpPr>
            <a:cxnSpLocks noChangeShapeType="1"/>
            <a:stCxn id="203781" idx="2"/>
            <a:endCxn id="203796" idx="0"/>
          </p:cNvCxnSpPr>
          <p:nvPr/>
        </p:nvCxnSpPr>
        <p:spPr bwMode="auto">
          <a:xfrm>
            <a:off x="5291138" y="4629150"/>
            <a:ext cx="0" cy="649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3806" name="Line 30"/>
          <p:cNvSpPr>
            <a:spLocks noChangeShapeType="1"/>
          </p:cNvSpPr>
          <p:nvPr/>
        </p:nvSpPr>
        <p:spPr bwMode="auto">
          <a:xfrm>
            <a:off x="5291138" y="4964113"/>
            <a:ext cx="1368425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03807" name="AutoShape 31"/>
          <p:cNvSpPr>
            <a:spLocks noChangeArrowheads="1"/>
          </p:cNvSpPr>
          <p:nvPr/>
        </p:nvSpPr>
        <p:spPr bwMode="auto">
          <a:xfrm>
            <a:off x="6659563" y="4810125"/>
            <a:ext cx="1584325" cy="300038"/>
          </a:xfrm>
          <a:prstGeom prst="flowChartAlternateProcess">
            <a:avLst/>
          </a:prstGeom>
          <a:solidFill>
            <a:srgbClr val="777777"/>
          </a:solidFill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03808" name="AutoShape 32"/>
          <p:cNvSpPr>
            <a:spLocks noChangeArrowheads="1"/>
          </p:cNvSpPr>
          <p:nvPr/>
        </p:nvSpPr>
        <p:spPr bwMode="auto">
          <a:xfrm>
            <a:off x="1809750" y="4222750"/>
            <a:ext cx="1393825" cy="250825"/>
          </a:xfrm>
          <a:prstGeom prst="flowChartAlternateProcess">
            <a:avLst/>
          </a:prstGeom>
          <a:solidFill>
            <a:srgbClr val="777777"/>
          </a:solidFill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cxnSp>
        <p:nvCxnSpPr>
          <p:cNvPr id="203809" name="AutoShape 33"/>
          <p:cNvCxnSpPr>
            <a:cxnSpLocks noChangeShapeType="1"/>
            <a:stCxn id="203794" idx="2"/>
          </p:cNvCxnSpPr>
          <p:nvPr/>
        </p:nvCxnSpPr>
        <p:spPr bwMode="auto">
          <a:xfrm rot="5400000">
            <a:off x="3159919" y="4040981"/>
            <a:ext cx="365125" cy="2778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3810" name="AutoShape 34"/>
          <p:cNvCxnSpPr>
            <a:cxnSpLocks noChangeShapeType="1"/>
            <a:stCxn id="203804" idx="0"/>
          </p:cNvCxnSpPr>
          <p:nvPr/>
        </p:nvCxnSpPr>
        <p:spPr bwMode="auto">
          <a:xfrm rot="5400000" flipH="1">
            <a:off x="3108325" y="4457700"/>
            <a:ext cx="466725" cy="2762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3811" name="AutoShape 35"/>
          <p:cNvCxnSpPr>
            <a:cxnSpLocks noChangeShapeType="1"/>
            <a:stCxn id="203796" idx="2"/>
            <a:endCxn id="203797" idx="0"/>
          </p:cNvCxnSpPr>
          <p:nvPr/>
        </p:nvCxnSpPr>
        <p:spPr bwMode="auto">
          <a:xfrm>
            <a:off x="5291138" y="58547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3812" name="Line 36"/>
          <p:cNvSpPr>
            <a:spLocks noChangeShapeType="1"/>
          </p:cNvSpPr>
          <p:nvPr/>
        </p:nvSpPr>
        <p:spPr bwMode="auto">
          <a:xfrm>
            <a:off x="4279900" y="6223000"/>
            <a:ext cx="1008063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03813" name="AutoShape 37"/>
          <p:cNvSpPr>
            <a:spLocks noChangeArrowheads="1"/>
          </p:cNvSpPr>
          <p:nvPr/>
        </p:nvSpPr>
        <p:spPr bwMode="auto">
          <a:xfrm>
            <a:off x="2411413" y="6007100"/>
            <a:ext cx="1873250" cy="447675"/>
          </a:xfrm>
          <a:prstGeom prst="flowChartAlternateProcess">
            <a:avLst/>
          </a:prstGeom>
          <a:solidFill>
            <a:srgbClr val="777777"/>
          </a:solidFill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cxnSp>
        <p:nvCxnSpPr>
          <p:cNvPr id="203814" name="AutoShape 38"/>
          <p:cNvCxnSpPr>
            <a:cxnSpLocks noChangeShapeType="1"/>
            <a:endCxn id="203802" idx="1"/>
          </p:cNvCxnSpPr>
          <p:nvPr/>
        </p:nvCxnSpPr>
        <p:spPr bwMode="auto">
          <a:xfrm flipV="1">
            <a:off x="6083300" y="4322763"/>
            <a:ext cx="576263" cy="4762"/>
          </a:xfrm>
          <a:prstGeom prst="straightConnector1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3815" name="AutoShape 39"/>
          <p:cNvSpPr>
            <a:spLocks noChangeArrowheads="1"/>
          </p:cNvSpPr>
          <p:nvPr/>
        </p:nvSpPr>
        <p:spPr bwMode="auto">
          <a:xfrm>
            <a:off x="6732588" y="5976938"/>
            <a:ext cx="1800225" cy="252412"/>
          </a:xfrm>
          <a:prstGeom prst="flowChartAlternateProcess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cxnSp>
        <p:nvCxnSpPr>
          <p:cNvPr id="203816" name="AutoShape 40"/>
          <p:cNvCxnSpPr>
            <a:cxnSpLocks noChangeShapeType="1"/>
          </p:cNvCxnSpPr>
          <p:nvPr/>
        </p:nvCxnSpPr>
        <p:spPr bwMode="auto">
          <a:xfrm>
            <a:off x="6083300" y="6592888"/>
            <a:ext cx="7207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3817" name="AutoShape 41"/>
          <p:cNvCxnSpPr>
            <a:cxnSpLocks noChangeShapeType="1"/>
            <a:stCxn id="203813" idx="0"/>
            <a:endCxn id="203808" idx="2"/>
          </p:cNvCxnSpPr>
          <p:nvPr/>
        </p:nvCxnSpPr>
        <p:spPr bwMode="auto">
          <a:xfrm rot="5400000" flipH="1">
            <a:off x="2160588" y="4819650"/>
            <a:ext cx="1533525" cy="841375"/>
          </a:xfrm>
          <a:prstGeom prst="bentConnector3">
            <a:avLst>
              <a:gd name="adj1" fmla="val 3788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3818" name="AutoShape 42"/>
          <p:cNvCxnSpPr>
            <a:cxnSpLocks noChangeShapeType="1"/>
            <a:endCxn id="203815" idx="1"/>
          </p:cNvCxnSpPr>
          <p:nvPr/>
        </p:nvCxnSpPr>
        <p:spPr bwMode="auto">
          <a:xfrm rot="16200000" flipH="1">
            <a:off x="5876925" y="5248276"/>
            <a:ext cx="269875" cy="14414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3819" name="AutoShape 43"/>
          <p:cNvCxnSpPr>
            <a:cxnSpLocks noChangeShapeType="1"/>
            <a:endCxn id="203798" idx="1"/>
          </p:cNvCxnSpPr>
          <p:nvPr/>
        </p:nvCxnSpPr>
        <p:spPr bwMode="auto">
          <a:xfrm>
            <a:off x="6083300" y="5561013"/>
            <a:ext cx="639763" cy="0"/>
          </a:xfrm>
          <a:prstGeom prst="straightConnector1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3820" name="Text Box 44"/>
          <p:cNvSpPr txBox="1">
            <a:spLocks noChangeArrowheads="1"/>
          </p:cNvSpPr>
          <p:nvPr/>
        </p:nvSpPr>
        <p:spPr bwMode="auto">
          <a:xfrm>
            <a:off x="322263" y="2492375"/>
            <a:ext cx="22336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b="0" i="1"/>
              <a:t>Σημαντικός ο ρόλος του Μηχανικού</a:t>
            </a:r>
          </a:p>
        </p:txBody>
      </p:sp>
      <p:sp>
        <p:nvSpPr>
          <p:cNvPr id="203821" name="Line 45"/>
          <p:cNvSpPr>
            <a:spLocks noChangeShapeType="1"/>
          </p:cNvSpPr>
          <p:nvPr/>
        </p:nvSpPr>
        <p:spPr bwMode="auto">
          <a:xfrm flipV="1">
            <a:off x="2627313" y="2492375"/>
            <a:ext cx="1728787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03822" name="Line 46"/>
          <p:cNvSpPr>
            <a:spLocks noChangeShapeType="1"/>
          </p:cNvSpPr>
          <p:nvPr/>
        </p:nvSpPr>
        <p:spPr bwMode="auto">
          <a:xfrm>
            <a:off x="2627313" y="2717800"/>
            <a:ext cx="1728787" cy="5667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03823" name="Text Box 47"/>
          <p:cNvSpPr txBox="1">
            <a:spLocks noChangeArrowheads="1"/>
          </p:cNvSpPr>
          <p:nvPr/>
        </p:nvSpPr>
        <p:spPr bwMode="auto">
          <a:xfrm>
            <a:off x="4498975" y="4052888"/>
            <a:ext cx="158432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1200" b="0"/>
              <a:t>Αποτελέσματα ανάλυσης (</a:t>
            </a:r>
            <a:r>
              <a:rPr lang="en-US" altLang="el-GR" sz="1200" b="0"/>
              <a:t>M, V, N, </a:t>
            </a:r>
            <a:r>
              <a:rPr lang="el-GR" altLang="el-GR" sz="1200" b="0"/>
              <a:t>παραμορφώσεις)</a:t>
            </a:r>
          </a:p>
        </p:txBody>
      </p:sp>
      <p:sp>
        <p:nvSpPr>
          <p:cNvPr id="203824" name="Text Box 48"/>
          <p:cNvSpPr txBox="1">
            <a:spLocks noChangeArrowheads="1"/>
          </p:cNvSpPr>
          <p:nvPr/>
        </p:nvSpPr>
        <p:spPr bwMode="auto">
          <a:xfrm>
            <a:off x="4343400" y="1173163"/>
            <a:ext cx="18716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1200"/>
              <a:t>Αρχιτεκτονική σύλληψη της κατασκευής</a:t>
            </a:r>
          </a:p>
        </p:txBody>
      </p:sp>
      <p:sp>
        <p:nvSpPr>
          <p:cNvPr id="203825" name="Text Box 49"/>
          <p:cNvSpPr txBox="1">
            <a:spLocks noChangeArrowheads="1"/>
          </p:cNvSpPr>
          <p:nvPr/>
        </p:nvSpPr>
        <p:spPr bwMode="auto">
          <a:xfrm>
            <a:off x="4498975" y="2252663"/>
            <a:ext cx="1584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1200" b="0"/>
              <a:t>Μόρφωση φέροντα οργανισμού</a:t>
            </a:r>
          </a:p>
        </p:txBody>
      </p:sp>
      <p:sp>
        <p:nvSpPr>
          <p:cNvPr id="203826" name="Text Box 50"/>
          <p:cNvSpPr txBox="1">
            <a:spLocks noChangeArrowheads="1"/>
          </p:cNvSpPr>
          <p:nvPr/>
        </p:nvSpPr>
        <p:spPr bwMode="auto">
          <a:xfrm>
            <a:off x="6802438" y="1609725"/>
            <a:ext cx="144145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1200" b="0"/>
              <a:t>Εμπειρία Μηχανικού</a:t>
            </a:r>
          </a:p>
          <a:p>
            <a:pPr eaLnBrk="1" hangingPunct="1"/>
            <a:r>
              <a:rPr lang="el-GR" altLang="el-GR" sz="1200" b="0"/>
              <a:t>Γνώση Κανονισμών</a:t>
            </a:r>
          </a:p>
          <a:p>
            <a:pPr eaLnBrk="1" hangingPunct="1"/>
            <a:r>
              <a:rPr lang="el-GR" altLang="el-GR" sz="1200" b="0"/>
              <a:t>Κρίση</a:t>
            </a:r>
          </a:p>
        </p:txBody>
      </p:sp>
      <p:sp>
        <p:nvSpPr>
          <p:cNvPr id="203827" name="Text Box 51"/>
          <p:cNvSpPr txBox="1">
            <a:spLocks noChangeArrowheads="1"/>
          </p:cNvSpPr>
          <p:nvPr/>
        </p:nvSpPr>
        <p:spPr bwMode="auto">
          <a:xfrm>
            <a:off x="4498975" y="3187700"/>
            <a:ext cx="1584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1200" b="0"/>
              <a:t>Υπολογιστικό προσομοίωμα</a:t>
            </a:r>
          </a:p>
        </p:txBody>
      </p:sp>
      <p:sp>
        <p:nvSpPr>
          <p:cNvPr id="203828" name="Text Box 52"/>
          <p:cNvSpPr txBox="1">
            <a:spLocks noChangeArrowheads="1"/>
          </p:cNvSpPr>
          <p:nvPr/>
        </p:nvSpPr>
        <p:spPr bwMode="auto">
          <a:xfrm>
            <a:off x="6802438" y="2574925"/>
            <a:ext cx="21621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1200" b="0"/>
              <a:t>Προσομοίωση φορέα, εδάφους, φορτίων (εξιδανικεύσεις, απλοποιήσεις</a:t>
            </a:r>
            <a:r>
              <a:rPr lang="en-US" altLang="el-GR" sz="1200" b="0"/>
              <a:t>,</a:t>
            </a:r>
            <a:r>
              <a:rPr lang="el-GR" altLang="el-GR" sz="1200" b="0"/>
              <a:t> παραδοχές)</a:t>
            </a:r>
          </a:p>
        </p:txBody>
      </p:sp>
      <p:sp>
        <p:nvSpPr>
          <p:cNvPr id="203829" name="Text Box 53"/>
          <p:cNvSpPr txBox="1">
            <a:spLocks noChangeArrowheads="1"/>
          </p:cNvSpPr>
          <p:nvPr/>
        </p:nvSpPr>
        <p:spPr bwMode="auto">
          <a:xfrm>
            <a:off x="2809875" y="1714500"/>
            <a:ext cx="1730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1200" b="0"/>
              <a:t>Πρόγραμμα </a:t>
            </a:r>
            <a:r>
              <a:rPr lang="en-US" altLang="el-GR" sz="1200" b="0"/>
              <a:t>CAD – H/Y</a:t>
            </a:r>
          </a:p>
          <a:p>
            <a:pPr eaLnBrk="1" hangingPunct="1"/>
            <a:r>
              <a:rPr lang="en-US" altLang="el-GR" sz="1200" b="0"/>
              <a:t>(Computer Aided Design)</a:t>
            </a:r>
            <a:endParaRPr lang="el-GR" altLang="el-GR" sz="1200" b="0"/>
          </a:p>
        </p:txBody>
      </p:sp>
      <p:sp>
        <p:nvSpPr>
          <p:cNvPr id="203830" name="Text Box 54"/>
          <p:cNvSpPr txBox="1">
            <a:spLocks noChangeArrowheads="1"/>
          </p:cNvSpPr>
          <p:nvPr/>
        </p:nvSpPr>
        <p:spPr bwMode="auto">
          <a:xfrm>
            <a:off x="2581275" y="3597275"/>
            <a:ext cx="18716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1200" b="0"/>
              <a:t>Πρόγραμμα </a:t>
            </a:r>
            <a:r>
              <a:rPr lang="en-US" altLang="el-GR" sz="1200" b="0"/>
              <a:t>CAA – H/Y</a:t>
            </a:r>
          </a:p>
          <a:p>
            <a:pPr eaLnBrk="1" hangingPunct="1"/>
            <a:r>
              <a:rPr lang="en-US" altLang="el-GR" sz="1200" b="0"/>
              <a:t>(Computer Aided Analysis)</a:t>
            </a:r>
            <a:endParaRPr lang="el-GR" altLang="el-GR" sz="1200" b="0"/>
          </a:p>
        </p:txBody>
      </p:sp>
      <p:sp>
        <p:nvSpPr>
          <p:cNvPr id="203831" name="Text Box 55"/>
          <p:cNvSpPr txBox="1">
            <a:spLocks noChangeArrowheads="1"/>
          </p:cNvSpPr>
          <p:nvPr/>
        </p:nvSpPr>
        <p:spPr bwMode="auto">
          <a:xfrm>
            <a:off x="4498975" y="5286375"/>
            <a:ext cx="158432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1200" b="0"/>
              <a:t>Αποτελέσματα διαστασιολόγησης (οπλισμοί)</a:t>
            </a:r>
          </a:p>
        </p:txBody>
      </p:sp>
      <p:sp>
        <p:nvSpPr>
          <p:cNvPr id="203832" name="Text Box 56"/>
          <p:cNvSpPr txBox="1">
            <a:spLocks noChangeArrowheads="1"/>
          </p:cNvSpPr>
          <p:nvPr/>
        </p:nvSpPr>
        <p:spPr bwMode="auto">
          <a:xfrm>
            <a:off x="4498975" y="6500813"/>
            <a:ext cx="15843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1200" b="0"/>
              <a:t>Σχέδια εφαρμογής</a:t>
            </a:r>
          </a:p>
        </p:txBody>
      </p:sp>
      <p:sp>
        <p:nvSpPr>
          <p:cNvPr id="203833" name="Text Box 57"/>
          <p:cNvSpPr txBox="1">
            <a:spLocks noChangeArrowheads="1"/>
          </p:cNvSpPr>
          <p:nvPr/>
        </p:nvSpPr>
        <p:spPr bwMode="auto">
          <a:xfrm>
            <a:off x="6791325" y="5467350"/>
            <a:ext cx="16938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1200" b="0"/>
              <a:t>Έλεγχος όπλισης φορέα</a:t>
            </a:r>
          </a:p>
        </p:txBody>
      </p:sp>
      <p:sp>
        <p:nvSpPr>
          <p:cNvPr id="203834" name="Text Box 58"/>
          <p:cNvSpPr txBox="1">
            <a:spLocks noChangeArrowheads="1"/>
          </p:cNvSpPr>
          <p:nvPr/>
        </p:nvSpPr>
        <p:spPr bwMode="auto">
          <a:xfrm>
            <a:off x="6804025" y="6502400"/>
            <a:ext cx="15843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1200"/>
              <a:t>Τεύχος σχεδίων</a:t>
            </a:r>
          </a:p>
        </p:txBody>
      </p:sp>
      <p:sp>
        <p:nvSpPr>
          <p:cNvPr id="203835" name="Text Box 59"/>
          <p:cNvSpPr txBox="1">
            <a:spLocks noChangeArrowheads="1"/>
          </p:cNvSpPr>
          <p:nvPr/>
        </p:nvSpPr>
        <p:spPr bwMode="auto">
          <a:xfrm>
            <a:off x="6802438" y="3668713"/>
            <a:ext cx="720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1200" b="0"/>
              <a:t>Ανάλυση</a:t>
            </a:r>
          </a:p>
        </p:txBody>
      </p:sp>
      <p:sp>
        <p:nvSpPr>
          <p:cNvPr id="203836" name="Text Box 60"/>
          <p:cNvSpPr txBox="1">
            <a:spLocks noChangeArrowheads="1"/>
          </p:cNvSpPr>
          <p:nvPr/>
        </p:nvSpPr>
        <p:spPr bwMode="auto">
          <a:xfrm>
            <a:off x="6802438" y="4051300"/>
            <a:ext cx="1370012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1200" b="0"/>
              <a:t>Έλεγχος επάρκειας υπολογιστικού μοντέλου και φορέα</a:t>
            </a:r>
          </a:p>
        </p:txBody>
      </p:sp>
      <p:sp>
        <p:nvSpPr>
          <p:cNvPr id="203837" name="Text Box 61"/>
          <p:cNvSpPr txBox="1">
            <a:spLocks noChangeArrowheads="1"/>
          </p:cNvSpPr>
          <p:nvPr/>
        </p:nvSpPr>
        <p:spPr bwMode="auto">
          <a:xfrm>
            <a:off x="2927350" y="4876800"/>
            <a:ext cx="12493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1200" b="0"/>
              <a:t>Πρόγραμμα </a:t>
            </a:r>
            <a:r>
              <a:rPr lang="en-US" altLang="el-GR" sz="1200" b="0"/>
              <a:t>H/Y</a:t>
            </a:r>
            <a:endParaRPr lang="el-GR" altLang="el-GR" sz="1200" b="0"/>
          </a:p>
        </p:txBody>
      </p:sp>
      <p:sp>
        <p:nvSpPr>
          <p:cNvPr id="203838" name="Text Box 62"/>
          <p:cNvSpPr txBox="1">
            <a:spLocks noChangeArrowheads="1"/>
          </p:cNvSpPr>
          <p:nvPr/>
        </p:nvSpPr>
        <p:spPr bwMode="auto">
          <a:xfrm>
            <a:off x="6802438" y="4845050"/>
            <a:ext cx="13700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1200" b="0"/>
              <a:t>Διαστασιολόγηση</a:t>
            </a:r>
          </a:p>
        </p:txBody>
      </p:sp>
      <p:sp>
        <p:nvSpPr>
          <p:cNvPr id="203839" name="Text Box 63"/>
          <p:cNvSpPr txBox="1">
            <a:spLocks noChangeArrowheads="1"/>
          </p:cNvSpPr>
          <p:nvPr/>
        </p:nvSpPr>
        <p:spPr bwMode="auto">
          <a:xfrm>
            <a:off x="1954213" y="4270375"/>
            <a:ext cx="12493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1200"/>
              <a:t>Στατικό πακέτο</a:t>
            </a:r>
          </a:p>
        </p:txBody>
      </p:sp>
      <p:sp>
        <p:nvSpPr>
          <p:cNvPr id="203840" name="Text Box 64"/>
          <p:cNvSpPr txBox="1">
            <a:spLocks noChangeArrowheads="1"/>
          </p:cNvSpPr>
          <p:nvPr/>
        </p:nvSpPr>
        <p:spPr bwMode="auto">
          <a:xfrm>
            <a:off x="2497138" y="6043613"/>
            <a:ext cx="1730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1200" b="0"/>
              <a:t>Πρόγραμμα </a:t>
            </a:r>
            <a:r>
              <a:rPr lang="en-US" altLang="el-GR" sz="1200" b="0"/>
              <a:t>CAD – H/Y</a:t>
            </a:r>
          </a:p>
          <a:p>
            <a:pPr eaLnBrk="1" hangingPunct="1"/>
            <a:r>
              <a:rPr lang="en-US" altLang="el-GR" sz="1200" b="0"/>
              <a:t>(Computer Aided Design)</a:t>
            </a:r>
            <a:endParaRPr lang="el-GR" altLang="el-GR" sz="1200" b="0"/>
          </a:p>
        </p:txBody>
      </p:sp>
      <p:sp>
        <p:nvSpPr>
          <p:cNvPr id="203841" name="Text Box 65"/>
          <p:cNvSpPr txBox="1">
            <a:spLocks noChangeArrowheads="1"/>
          </p:cNvSpPr>
          <p:nvPr/>
        </p:nvSpPr>
        <p:spPr bwMode="auto">
          <a:xfrm>
            <a:off x="6838950" y="6013450"/>
            <a:ext cx="15843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1200"/>
              <a:t>Τεύχος υπολογισμών</a:t>
            </a:r>
          </a:p>
        </p:txBody>
      </p:sp>
      <p:sp>
        <p:nvSpPr>
          <p:cNvPr id="203842" name="Oval 66"/>
          <p:cNvSpPr>
            <a:spLocks noChangeArrowheads="1"/>
          </p:cNvSpPr>
          <p:nvPr/>
        </p:nvSpPr>
        <p:spPr bwMode="auto">
          <a:xfrm>
            <a:off x="1619250" y="3213100"/>
            <a:ext cx="3168650" cy="350043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3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3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3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3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0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0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0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0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0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0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0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0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0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0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0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0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0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0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0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0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0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0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CC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500" fill="hold"/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CC"/>
                                      </p:to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500" fill="hold"/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2" dur="500" fill="hold"/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CC"/>
                                      </p:to>
                                    </p:animClr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CC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500" fill="hold"/>
                                        <p:tgtEl>
                                          <p:spTgt spid="2038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CC"/>
                                      </p:to>
                                    </p:animClr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2038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2038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500" fill="hold"/>
                                        <p:tgtEl>
                                          <p:spTgt spid="2038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CC"/>
                                      </p:to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2038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2038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500" fill="hold"/>
                                        <p:tgtEl>
                                          <p:spTgt spid="2038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CC"/>
                                      </p:to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2038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2038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500" fill="hold"/>
                                        <p:tgtEl>
                                          <p:spTgt spid="2038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CC"/>
                                      </p:to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2038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2038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6" dur="500" fill="hold"/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2" dur="500" fill="hold"/>
                                        <p:tgtEl>
                                          <p:spTgt spid="203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CC"/>
                                      </p:to>
                                    </p:animClr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203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2037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8" dur="500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500" fill="hold"/>
                                        <p:tgtEl>
                                          <p:spTgt spid="2038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2038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2038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8" dur="500" fill="hold"/>
                                        <p:tgtEl>
                                          <p:spTgt spid="2038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CC"/>
                                      </p:to>
                                    </p:animClr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2038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2038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500" fill="hold"/>
                                        <p:tgtEl>
                                          <p:spTgt spid="2037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  <p:set>
                                      <p:cBhvr>
                                        <p:cTn id="285" dur="500" fill="hold"/>
                                        <p:tgtEl>
                                          <p:spTgt spid="2037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2037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 nodeType="clickPar">
                      <p:stCondLst>
                        <p:cond delay="indefinite"/>
                      </p:stCondLst>
                      <p:childTnLst>
                        <p:par>
                          <p:cTn id="2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0" dur="500" fill="hold"/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 nodeType="clickPar">
                      <p:stCondLst>
                        <p:cond delay="indefinite"/>
                      </p:stCondLst>
                      <p:childTnLst>
                        <p:par>
                          <p:cTn id="2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6" dur="500" fill="hold"/>
                                        <p:tgtEl>
                                          <p:spTgt spid="2038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CC"/>
                                      </p:to>
                                    </p:animClr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2038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2038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20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 nodeType="clickPar">
                      <p:stCondLst>
                        <p:cond delay="indefinite"/>
                      </p:stCondLst>
                      <p:childTnLst>
                        <p:par>
                          <p:cTn id="3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20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20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20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/>
      <p:bldP spid="203780" grpId="0" animBg="1"/>
      <p:bldP spid="203781" grpId="0" animBg="1"/>
      <p:bldP spid="203782" grpId="0" animBg="1"/>
      <p:bldP spid="203783" grpId="0" animBg="1"/>
      <p:bldP spid="203786" grpId="0" animBg="1"/>
      <p:bldP spid="203787" grpId="0" animBg="1"/>
      <p:bldP spid="203790" grpId="0" animBg="1"/>
      <p:bldP spid="203792" grpId="0" animBg="1"/>
      <p:bldP spid="203794" grpId="0" animBg="1"/>
      <p:bldP spid="203796" grpId="0" animBg="1"/>
      <p:bldP spid="203797" grpId="0" animBg="1"/>
      <p:bldP spid="203798" grpId="0" animBg="1"/>
      <p:bldP spid="203799" grpId="0" animBg="1"/>
      <p:bldP spid="203801" grpId="0" animBg="1"/>
      <p:bldP spid="203802" grpId="0" animBg="1"/>
      <p:bldP spid="203804" grpId="0" animBg="1"/>
      <p:bldP spid="203807" grpId="0" animBg="1"/>
      <p:bldP spid="203808" grpId="0" animBg="1"/>
      <p:bldP spid="203813" grpId="0" animBg="1"/>
      <p:bldP spid="203815" grpId="0" animBg="1"/>
      <p:bldP spid="203820" grpId="0"/>
      <p:bldP spid="203823" grpId="0"/>
      <p:bldP spid="203824" grpId="0"/>
      <p:bldP spid="203825" grpId="0"/>
      <p:bldP spid="203826" grpId="0"/>
      <p:bldP spid="203827" grpId="0"/>
      <p:bldP spid="203828" grpId="0"/>
      <p:bldP spid="203829" grpId="0"/>
      <p:bldP spid="203830" grpId="0"/>
      <p:bldP spid="203831" grpId="0"/>
      <p:bldP spid="203832" grpId="0"/>
      <p:bldP spid="203833" grpId="0"/>
      <p:bldP spid="203834" grpId="0"/>
      <p:bldP spid="203835" grpId="0"/>
      <p:bldP spid="203836" grpId="0"/>
      <p:bldP spid="203837" grpId="0"/>
      <p:bldP spid="203838" grpId="0"/>
      <p:bldP spid="203839" grpId="0"/>
      <p:bldP spid="203840" grpId="0"/>
      <p:bldP spid="203841" grpId="0"/>
      <p:bldP spid="20384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233475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Μορφολογία κτιρίου σε κάτοψη – Κατανομή μάζας και δυσκαμψίας</a:t>
            </a:r>
          </a:p>
        </p:txBody>
      </p:sp>
      <p:sp>
        <p:nvSpPr>
          <p:cNvPr id="233477" name="Text Box 5"/>
          <p:cNvSpPr txBox="1">
            <a:spLocks noChangeArrowheads="1"/>
          </p:cNvSpPr>
          <p:nvPr/>
        </p:nvSpPr>
        <p:spPr bwMode="auto">
          <a:xfrm>
            <a:off x="179388" y="1773238"/>
            <a:ext cx="871378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Αποφυγή στρεπτικών επιπονήσεων</a:t>
            </a:r>
          </a:p>
        </p:txBody>
      </p:sp>
      <p:sp>
        <p:nvSpPr>
          <p:cNvPr id="233482" name="Text Box 10"/>
          <p:cNvSpPr txBox="1">
            <a:spLocks noChangeArrowheads="1"/>
          </p:cNvSpPr>
          <p:nvPr/>
        </p:nvSpPr>
        <p:spPr bwMode="auto">
          <a:xfrm>
            <a:off x="179388" y="2295525"/>
            <a:ext cx="8713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Το κέντρο ελαστικής στροφής (κέντρο δυσκαμψίας) πρέπει να είναι κοντά </a:t>
            </a:r>
          </a:p>
          <a:p>
            <a:pPr eaLnBrk="1" hangingPunct="1">
              <a:lnSpc>
                <a:spcPct val="115000"/>
              </a:lnSpc>
            </a:pPr>
            <a:r>
              <a:rPr lang="el-GR" altLang="el-GR" sz="2000" b="0"/>
              <a:t>   στο κέντρο βάρους της κάτοψης</a:t>
            </a:r>
          </a:p>
        </p:txBody>
      </p:sp>
      <p:sp>
        <p:nvSpPr>
          <p:cNvPr id="233483" name="Text Box 11"/>
          <p:cNvSpPr txBox="1">
            <a:spLocks noChangeArrowheads="1"/>
          </p:cNvSpPr>
          <p:nvPr/>
        </p:nvSpPr>
        <p:spPr bwMode="auto">
          <a:xfrm>
            <a:off x="179388" y="3159125"/>
            <a:ext cx="8713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Το κέντρο βάρους της κάτοψη ταυτίζεται με το γεωμετρικό της κέντρο όταν η </a:t>
            </a:r>
          </a:p>
          <a:p>
            <a:pPr eaLnBrk="1" hangingPunct="1">
              <a:lnSpc>
                <a:spcPct val="115000"/>
              </a:lnSpc>
            </a:pPr>
            <a:r>
              <a:rPr lang="el-GR" altLang="el-GR" sz="2000" b="0"/>
              <a:t>   κατανομή της μάζας σε κάτοψη είναι ομοιόμορφη</a:t>
            </a:r>
          </a:p>
        </p:txBody>
      </p:sp>
      <p:pic>
        <p:nvPicPr>
          <p:cNvPr id="23348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4" b="2898"/>
          <a:stretch>
            <a:fillRect/>
          </a:stretch>
        </p:blipFill>
        <p:spPr bwMode="auto">
          <a:xfrm>
            <a:off x="1042988" y="4141788"/>
            <a:ext cx="7058025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3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/>
      <p:bldP spid="233477" grpId="0"/>
      <p:bldP spid="233482" grpId="0"/>
      <p:bldP spid="23348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Μορφολογία κτιρίου σε κάτοψη – Κατανομή μάζας και δυσκαμψίας</a:t>
            </a:r>
          </a:p>
        </p:txBody>
      </p:sp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179388" y="1773238"/>
            <a:ext cx="871378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Μικρή απόσταση κέντρου βάρους με κέντρο ελαστικής στροφής</a:t>
            </a:r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179388" y="2781300"/>
            <a:ext cx="87137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Αποφυγή ασταθών διατάξεων τοποθέτησης τοιχωμάτων</a:t>
            </a:r>
          </a:p>
        </p:txBody>
      </p:sp>
      <p:sp>
        <p:nvSpPr>
          <p:cNvPr id="239622" name="Text Box 6"/>
          <p:cNvSpPr txBox="1">
            <a:spLocks noChangeArrowheads="1"/>
          </p:cNvSpPr>
          <p:nvPr/>
        </p:nvSpPr>
        <p:spPr bwMode="auto">
          <a:xfrm>
            <a:off x="179388" y="3267075"/>
            <a:ext cx="87137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Γενικός κανόνας: τοποθέτηση τοιχωμάτων στην περίμετρο</a:t>
            </a:r>
          </a:p>
        </p:txBody>
      </p:sp>
      <p:sp>
        <p:nvSpPr>
          <p:cNvPr id="239624" name="Text Box 8"/>
          <p:cNvSpPr txBox="1">
            <a:spLocks noChangeArrowheads="1"/>
          </p:cNvSpPr>
          <p:nvPr/>
        </p:nvSpPr>
        <p:spPr bwMode="auto">
          <a:xfrm>
            <a:off x="179388" y="2286000"/>
            <a:ext cx="87137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n-US" altLang="el-GR" sz="2000" b="0"/>
              <a:t> </a:t>
            </a:r>
            <a:r>
              <a:rPr lang="el-GR" altLang="el-GR" sz="2000" b="0"/>
              <a:t>Επάρκεια τοιχωμάτων και στις δυο διευθύνσεις</a:t>
            </a:r>
          </a:p>
        </p:txBody>
      </p:sp>
      <p:sp>
        <p:nvSpPr>
          <p:cNvPr id="239625" name="Text Box 9"/>
          <p:cNvSpPr txBox="1">
            <a:spLocks noChangeArrowheads="1"/>
          </p:cNvSpPr>
          <p:nvPr/>
        </p:nvSpPr>
        <p:spPr bwMode="auto">
          <a:xfrm>
            <a:off x="395288" y="3654425"/>
            <a:ext cx="77771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l-GR" altLang="el-GR" sz="2000" b="0"/>
              <a:t>- Αύξηση δυνατότητας παραλαβής φορτίων</a:t>
            </a:r>
          </a:p>
        </p:txBody>
      </p:sp>
      <p:sp>
        <p:nvSpPr>
          <p:cNvPr id="239626" name="Text Box 10"/>
          <p:cNvSpPr txBox="1">
            <a:spLocks noChangeArrowheads="1"/>
          </p:cNvSpPr>
          <p:nvPr/>
        </p:nvSpPr>
        <p:spPr bwMode="auto">
          <a:xfrm>
            <a:off x="395288" y="4086225"/>
            <a:ext cx="77771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l-GR" altLang="el-GR" sz="2000" b="0"/>
              <a:t>- Αύξηση προσφερόμενης δυστρεψίας</a:t>
            </a:r>
          </a:p>
        </p:txBody>
      </p:sp>
      <p:sp>
        <p:nvSpPr>
          <p:cNvPr id="239627" name="Text Box 11"/>
          <p:cNvSpPr txBox="1">
            <a:spLocks noChangeArrowheads="1"/>
          </p:cNvSpPr>
          <p:nvPr/>
        </p:nvSpPr>
        <p:spPr bwMode="auto">
          <a:xfrm>
            <a:off x="395288" y="4518025"/>
            <a:ext cx="77771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-"/>
            </a:pPr>
            <a:r>
              <a:rPr lang="el-GR" altLang="el-GR" sz="2000" b="0"/>
              <a:t> Προσοχή στους καταναγκασμούς (θερμοκρασιακές μεταβολές) από </a:t>
            </a:r>
          </a:p>
          <a:p>
            <a:pPr eaLnBrk="1" hangingPunct="1">
              <a:lnSpc>
                <a:spcPct val="115000"/>
              </a:lnSpc>
            </a:pPr>
            <a:r>
              <a:rPr lang="el-GR" altLang="el-GR" sz="2000" b="0"/>
              <a:t>   τοιχώματα τύπου Γ ή 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9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9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9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9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0" grpId="0"/>
      <p:bldP spid="239621" grpId="0"/>
      <p:bldP spid="239622" grpId="0"/>
      <p:bldP spid="239624" grpId="0"/>
      <p:bldP spid="239625" grpId="0"/>
      <p:bldP spid="239626" grpId="0"/>
      <p:bldP spid="2396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pic>
        <p:nvPicPr>
          <p:cNvPr id="2345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5" b="46742"/>
          <a:stretch>
            <a:fillRect/>
          </a:stretch>
        </p:blipFill>
        <p:spPr bwMode="auto">
          <a:xfrm>
            <a:off x="900113" y="1989138"/>
            <a:ext cx="737711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506" name="Text Box 10"/>
          <p:cNvSpPr txBox="1">
            <a:spLocks noChangeArrowheads="1"/>
          </p:cNvSpPr>
          <p:nvPr/>
        </p:nvSpPr>
        <p:spPr bwMode="auto">
          <a:xfrm>
            <a:off x="1619250" y="1557338"/>
            <a:ext cx="27368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Δυσμενής μορφολογία</a:t>
            </a:r>
          </a:p>
        </p:txBody>
      </p:sp>
      <p:sp>
        <p:nvSpPr>
          <p:cNvPr id="234507" name="Text Box 11"/>
          <p:cNvSpPr txBox="1">
            <a:spLocks noChangeArrowheads="1"/>
          </p:cNvSpPr>
          <p:nvPr/>
        </p:nvSpPr>
        <p:spPr bwMode="auto">
          <a:xfrm>
            <a:off x="4787900" y="1557338"/>
            <a:ext cx="27368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Ευνοϊκή μορφολογία</a:t>
            </a:r>
          </a:p>
        </p:txBody>
      </p:sp>
      <p:sp>
        <p:nvSpPr>
          <p:cNvPr id="38918" name="Text Box 12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Μορφολογία κτιρίου σε κάτοψη – Κατανομή μάζας και δυσκαμψίας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4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6" grpId="0"/>
      <p:bldP spid="23450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pic>
        <p:nvPicPr>
          <p:cNvPr id="2365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86" b="694"/>
          <a:stretch>
            <a:fillRect/>
          </a:stretch>
        </p:blipFill>
        <p:spPr bwMode="auto">
          <a:xfrm>
            <a:off x="900113" y="1989138"/>
            <a:ext cx="737711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548" name="Text Box 4"/>
          <p:cNvSpPr txBox="1">
            <a:spLocks noChangeArrowheads="1"/>
          </p:cNvSpPr>
          <p:nvPr/>
        </p:nvSpPr>
        <p:spPr bwMode="auto">
          <a:xfrm>
            <a:off x="1619250" y="1557338"/>
            <a:ext cx="27368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Δυσμενής μορφολογία</a:t>
            </a:r>
          </a:p>
        </p:txBody>
      </p:sp>
      <p:sp>
        <p:nvSpPr>
          <p:cNvPr id="236549" name="Text Box 5"/>
          <p:cNvSpPr txBox="1">
            <a:spLocks noChangeArrowheads="1"/>
          </p:cNvSpPr>
          <p:nvPr/>
        </p:nvSpPr>
        <p:spPr bwMode="auto">
          <a:xfrm>
            <a:off x="4787900" y="1557338"/>
            <a:ext cx="27368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Ευνοϊκή μορφολογία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Μορφολογία κτιρίου σε κάτοψη – Κατανομή μάζας και δυσκαμψίας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6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8" grpId="0"/>
      <p:bldP spid="23654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237572" name="Text Box 4"/>
          <p:cNvSpPr txBox="1">
            <a:spLocks noChangeArrowheads="1"/>
          </p:cNvSpPr>
          <p:nvPr/>
        </p:nvSpPr>
        <p:spPr bwMode="auto">
          <a:xfrm>
            <a:off x="250825" y="1744663"/>
            <a:ext cx="50419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(α)-(β)-(γ) κατάλληλες κατόψεις</a:t>
            </a: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Μορφολογία κτιρίου σε κάτοψη – Κατανομή μάζας και δυσκαμψίας</a:t>
            </a:r>
          </a:p>
        </p:txBody>
      </p:sp>
      <p:pic>
        <p:nvPicPr>
          <p:cNvPr id="2375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24175"/>
            <a:ext cx="669925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76" name="Text Box 8"/>
          <p:cNvSpPr txBox="1">
            <a:spLocks noChangeArrowheads="1"/>
          </p:cNvSpPr>
          <p:nvPr/>
        </p:nvSpPr>
        <p:spPr bwMode="auto">
          <a:xfrm>
            <a:off x="252413" y="2105025"/>
            <a:ext cx="84963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(δ)-(ε)-(ζ) σεισμικώς ανεπαρκείς ακατάλληλες κατόψεις</a:t>
            </a:r>
          </a:p>
        </p:txBody>
      </p:sp>
      <p:sp>
        <p:nvSpPr>
          <p:cNvPr id="237577" name="Text Box 9"/>
          <p:cNvSpPr txBox="1">
            <a:spLocks noChangeArrowheads="1"/>
          </p:cNvSpPr>
          <p:nvPr/>
        </p:nvSpPr>
        <p:spPr bwMode="auto">
          <a:xfrm>
            <a:off x="252413" y="2465388"/>
            <a:ext cx="88201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(η)-(θ)-(ι) δύστρεπτες σεισμικά επαρκείς κατόψεις αλλά με ενδεχόμενο καταναγκασμών</a:t>
            </a:r>
          </a:p>
        </p:txBody>
      </p:sp>
      <p:sp>
        <p:nvSpPr>
          <p:cNvPr id="237578" name="Text Box 10"/>
          <p:cNvSpPr txBox="1">
            <a:spLocks noChangeArrowheads="1"/>
          </p:cNvSpPr>
          <p:nvPr/>
        </p:nvSpPr>
        <p:spPr bwMode="auto">
          <a:xfrm>
            <a:off x="252413" y="1412875"/>
            <a:ext cx="50419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 u="sng"/>
              <a:t>ΕΑΚ 2000 (§Σ4.1.7.1α)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7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7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7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2" grpId="0"/>
      <p:bldP spid="237576" grpId="0"/>
      <p:bldP spid="237577" grpId="0"/>
      <p:bldP spid="23757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Μορφολογία κτιρίου σε κάτοψη – Κατανομή μάζας και δυσκαμψίας</a:t>
            </a:r>
          </a:p>
        </p:txBody>
      </p:sp>
      <p:sp>
        <p:nvSpPr>
          <p:cNvPr id="238600" name="Text Box 8"/>
          <p:cNvSpPr txBox="1">
            <a:spLocks noChangeArrowheads="1"/>
          </p:cNvSpPr>
          <p:nvPr/>
        </p:nvSpPr>
        <p:spPr bwMode="auto">
          <a:xfrm>
            <a:off x="322263" y="1744663"/>
            <a:ext cx="50419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Βελτίωση της κάτοψης (γ)</a:t>
            </a:r>
          </a:p>
        </p:txBody>
      </p:sp>
      <p:pic>
        <p:nvPicPr>
          <p:cNvPr id="23860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83" r="71542" b="6720"/>
          <a:stretch>
            <a:fillRect/>
          </a:stretch>
        </p:blipFill>
        <p:spPr bwMode="auto">
          <a:xfrm>
            <a:off x="179388" y="4797425"/>
            <a:ext cx="338455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8602" name="Text Box 10"/>
          <p:cNvSpPr txBox="1">
            <a:spLocks noChangeArrowheads="1"/>
          </p:cNvSpPr>
          <p:nvPr/>
        </p:nvSpPr>
        <p:spPr bwMode="auto">
          <a:xfrm>
            <a:off x="1979613" y="4287838"/>
            <a:ext cx="50419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Ποια κάτοψη είναι δυσμενέστερη ?</a:t>
            </a:r>
          </a:p>
        </p:txBody>
      </p:sp>
      <p:pic>
        <p:nvPicPr>
          <p:cNvPr id="2385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07" r="70869" b="6798"/>
          <a:stretch>
            <a:fillRect/>
          </a:stretch>
        </p:blipFill>
        <p:spPr bwMode="auto">
          <a:xfrm>
            <a:off x="107950" y="2060575"/>
            <a:ext cx="3455988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8603" name="Rectangle 11"/>
          <p:cNvSpPr>
            <a:spLocks noChangeArrowheads="1"/>
          </p:cNvSpPr>
          <p:nvPr/>
        </p:nvSpPr>
        <p:spPr bwMode="auto">
          <a:xfrm>
            <a:off x="1403350" y="2349500"/>
            <a:ext cx="936625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pic>
        <p:nvPicPr>
          <p:cNvPr id="238610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876800"/>
            <a:ext cx="325437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8612" name="Oval 20"/>
          <p:cNvSpPr>
            <a:spLocks noChangeArrowheads="1"/>
          </p:cNvSpPr>
          <p:nvPr/>
        </p:nvSpPr>
        <p:spPr bwMode="auto">
          <a:xfrm>
            <a:off x="1812925" y="3606800"/>
            <a:ext cx="71438" cy="7143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38613" name="Oval 21"/>
          <p:cNvSpPr>
            <a:spLocks noChangeArrowheads="1"/>
          </p:cNvSpPr>
          <p:nvPr/>
        </p:nvSpPr>
        <p:spPr bwMode="auto">
          <a:xfrm>
            <a:off x="1812925" y="3257550"/>
            <a:ext cx="71438" cy="7143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38614" name="Oval 22"/>
          <p:cNvSpPr>
            <a:spLocks noChangeArrowheads="1"/>
          </p:cNvSpPr>
          <p:nvPr/>
        </p:nvSpPr>
        <p:spPr bwMode="auto">
          <a:xfrm>
            <a:off x="1812925" y="3119438"/>
            <a:ext cx="71438" cy="71437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38615" name="Text Box 23"/>
          <p:cNvSpPr txBox="1">
            <a:spLocks noChangeArrowheads="1"/>
          </p:cNvSpPr>
          <p:nvPr/>
        </p:nvSpPr>
        <p:spPr bwMode="auto">
          <a:xfrm>
            <a:off x="2052638" y="3473450"/>
            <a:ext cx="35877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>
                <a:solidFill>
                  <a:srgbClr val="FF3300"/>
                </a:solidFill>
              </a:rPr>
              <a:t>Κ</a:t>
            </a:r>
          </a:p>
        </p:txBody>
      </p:sp>
      <p:sp>
        <p:nvSpPr>
          <p:cNvPr id="238616" name="Text Box 24"/>
          <p:cNvSpPr txBox="1">
            <a:spLocks noChangeArrowheads="1"/>
          </p:cNvSpPr>
          <p:nvPr/>
        </p:nvSpPr>
        <p:spPr bwMode="auto">
          <a:xfrm>
            <a:off x="1908175" y="2852738"/>
            <a:ext cx="35877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>
                <a:solidFill>
                  <a:srgbClr val="3333FF"/>
                </a:solidFill>
              </a:rPr>
              <a:t>Μ</a:t>
            </a:r>
          </a:p>
        </p:txBody>
      </p:sp>
      <p:sp>
        <p:nvSpPr>
          <p:cNvPr id="238617" name="Text Box 25"/>
          <p:cNvSpPr txBox="1">
            <a:spLocks noChangeArrowheads="1"/>
          </p:cNvSpPr>
          <p:nvPr/>
        </p:nvSpPr>
        <p:spPr bwMode="auto">
          <a:xfrm>
            <a:off x="1908175" y="3141663"/>
            <a:ext cx="35877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>
                <a:solidFill>
                  <a:srgbClr val="FF3300"/>
                </a:solidFill>
              </a:rPr>
              <a:t>Κ΄</a:t>
            </a:r>
          </a:p>
        </p:txBody>
      </p:sp>
      <p:sp>
        <p:nvSpPr>
          <p:cNvPr id="238618" name="Oval 26"/>
          <p:cNvSpPr>
            <a:spLocks noChangeArrowheads="1"/>
          </p:cNvSpPr>
          <p:nvPr/>
        </p:nvSpPr>
        <p:spPr bwMode="auto">
          <a:xfrm>
            <a:off x="1874838" y="5662613"/>
            <a:ext cx="71437" cy="71437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38619" name="Text Box 27"/>
          <p:cNvSpPr txBox="1">
            <a:spLocks noChangeArrowheads="1"/>
          </p:cNvSpPr>
          <p:nvPr/>
        </p:nvSpPr>
        <p:spPr bwMode="auto">
          <a:xfrm>
            <a:off x="1970088" y="5395913"/>
            <a:ext cx="35877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>
                <a:solidFill>
                  <a:srgbClr val="3333FF"/>
                </a:solidFill>
              </a:rPr>
              <a:t>Μ</a:t>
            </a:r>
          </a:p>
        </p:txBody>
      </p:sp>
      <p:sp>
        <p:nvSpPr>
          <p:cNvPr id="238620" name="Oval 28"/>
          <p:cNvSpPr>
            <a:spLocks noChangeArrowheads="1"/>
          </p:cNvSpPr>
          <p:nvPr/>
        </p:nvSpPr>
        <p:spPr bwMode="auto">
          <a:xfrm>
            <a:off x="6659563" y="5711825"/>
            <a:ext cx="71437" cy="71438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38621" name="Text Box 29"/>
          <p:cNvSpPr txBox="1">
            <a:spLocks noChangeArrowheads="1"/>
          </p:cNvSpPr>
          <p:nvPr/>
        </p:nvSpPr>
        <p:spPr bwMode="auto">
          <a:xfrm>
            <a:off x="6300788" y="5422900"/>
            <a:ext cx="35877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>
                <a:solidFill>
                  <a:srgbClr val="3333FF"/>
                </a:solidFill>
              </a:rPr>
              <a:t>Μ</a:t>
            </a:r>
          </a:p>
        </p:txBody>
      </p:sp>
      <p:sp>
        <p:nvSpPr>
          <p:cNvPr id="238622" name="Oval 30"/>
          <p:cNvSpPr>
            <a:spLocks noChangeArrowheads="1"/>
          </p:cNvSpPr>
          <p:nvPr/>
        </p:nvSpPr>
        <p:spPr bwMode="auto">
          <a:xfrm>
            <a:off x="1874838" y="6176963"/>
            <a:ext cx="71437" cy="7143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38623" name="Text Box 31"/>
          <p:cNvSpPr txBox="1">
            <a:spLocks noChangeArrowheads="1"/>
          </p:cNvSpPr>
          <p:nvPr/>
        </p:nvSpPr>
        <p:spPr bwMode="auto">
          <a:xfrm>
            <a:off x="1260475" y="6021388"/>
            <a:ext cx="35877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>
                <a:solidFill>
                  <a:srgbClr val="FF3300"/>
                </a:solidFill>
              </a:rPr>
              <a:t>Κ</a:t>
            </a:r>
          </a:p>
        </p:txBody>
      </p:sp>
      <p:sp>
        <p:nvSpPr>
          <p:cNvPr id="238624" name="Oval 32"/>
          <p:cNvSpPr>
            <a:spLocks noChangeArrowheads="1"/>
          </p:cNvSpPr>
          <p:nvPr/>
        </p:nvSpPr>
        <p:spPr bwMode="auto">
          <a:xfrm>
            <a:off x="7989888" y="5716588"/>
            <a:ext cx="71437" cy="7143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38625" name="Text Box 33"/>
          <p:cNvSpPr txBox="1">
            <a:spLocks noChangeArrowheads="1"/>
          </p:cNvSpPr>
          <p:nvPr/>
        </p:nvSpPr>
        <p:spPr bwMode="auto">
          <a:xfrm>
            <a:off x="7740650" y="5949950"/>
            <a:ext cx="35877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>
                <a:solidFill>
                  <a:srgbClr val="FF3300"/>
                </a:solidFill>
              </a:rPr>
              <a:t>Κ</a:t>
            </a:r>
          </a:p>
        </p:txBody>
      </p:sp>
      <p:sp>
        <p:nvSpPr>
          <p:cNvPr id="238626" name="Line 34"/>
          <p:cNvSpPr>
            <a:spLocks noChangeShapeType="1"/>
          </p:cNvSpPr>
          <p:nvPr/>
        </p:nvSpPr>
        <p:spPr bwMode="auto">
          <a:xfrm>
            <a:off x="2017713" y="5700713"/>
            <a:ext cx="1657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38627" name="Line 35"/>
          <p:cNvSpPr>
            <a:spLocks noChangeShapeType="1"/>
          </p:cNvSpPr>
          <p:nvPr/>
        </p:nvSpPr>
        <p:spPr bwMode="auto">
          <a:xfrm>
            <a:off x="2017713" y="6215063"/>
            <a:ext cx="1657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38628" name="Text Box 36"/>
          <p:cNvSpPr txBox="1">
            <a:spLocks noChangeArrowheads="1"/>
          </p:cNvSpPr>
          <p:nvPr/>
        </p:nvSpPr>
        <p:spPr bwMode="auto">
          <a:xfrm>
            <a:off x="3565525" y="5756275"/>
            <a:ext cx="35877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n-US" altLang="el-GR" b="0" i="1">
                <a:solidFill>
                  <a:srgbClr val="FF3300"/>
                </a:solidFill>
              </a:rPr>
              <a:t>L</a:t>
            </a:r>
            <a:r>
              <a:rPr lang="en-US" altLang="el-GR" b="0" i="1" baseline="-25000">
                <a:solidFill>
                  <a:srgbClr val="FF3300"/>
                </a:solidFill>
              </a:rPr>
              <a:t>1</a:t>
            </a:r>
            <a:endParaRPr lang="el-GR" altLang="el-GR" b="0" i="1">
              <a:solidFill>
                <a:srgbClr val="FF3300"/>
              </a:solidFill>
            </a:endParaRPr>
          </a:p>
        </p:txBody>
      </p:sp>
      <p:sp>
        <p:nvSpPr>
          <p:cNvPr id="238629" name="Text Box 37"/>
          <p:cNvSpPr txBox="1">
            <a:spLocks noChangeArrowheads="1"/>
          </p:cNvSpPr>
          <p:nvPr/>
        </p:nvSpPr>
        <p:spPr bwMode="auto">
          <a:xfrm>
            <a:off x="7091363" y="4464050"/>
            <a:ext cx="72072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n-US" altLang="el-GR" b="0" i="1">
                <a:solidFill>
                  <a:srgbClr val="FF3300"/>
                </a:solidFill>
              </a:rPr>
              <a:t>L</a:t>
            </a:r>
            <a:r>
              <a:rPr lang="en-US" altLang="el-GR" b="0" i="1" baseline="-25000">
                <a:solidFill>
                  <a:srgbClr val="FF3300"/>
                </a:solidFill>
              </a:rPr>
              <a:t>2</a:t>
            </a:r>
            <a:r>
              <a:rPr lang="en-US" altLang="el-GR" b="0" i="1">
                <a:solidFill>
                  <a:srgbClr val="FF3300"/>
                </a:solidFill>
              </a:rPr>
              <a:t>&gt; L</a:t>
            </a:r>
            <a:r>
              <a:rPr lang="en-US" altLang="el-GR" b="0" i="1" baseline="-25000">
                <a:solidFill>
                  <a:srgbClr val="FF3300"/>
                </a:solidFill>
              </a:rPr>
              <a:t>1</a:t>
            </a:r>
            <a:endParaRPr lang="el-GR" altLang="el-GR" b="0" i="1">
              <a:solidFill>
                <a:srgbClr val="FF3300"/>
              </a:solidFill>
            </a:endParaRPr>
          </a:p>
        </p:txBody>
      </p:sp>
      <p:sp>
        <p:nvSpPr>
          <p:cNvPr id="238630" name="Line 38"/>
          <p:cNvSpPr>
            <a:spLocks noChangeShapeType="1"/>
          </p:cNvSpPr>
          <p:nvPr/>
        </p:nvSpPr>
        <p:spPr bwMode="auto">
          <a:xfrm>
            <a:off x="3563938" y="57054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38632" name="Line 40"/>
          <p:cNvSpPr>
            <a:spLocks noChangeShapeType="1"/>
          </p:cNvSpPr>
          <p:nvPr/>
        </p:nvSpPr>
        <p:spPr bwMode="auto">
          <a:xfrm rot="-5400000">
            <a:off x="7523163" y="5168900"/>
            <a:ext cx="1009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38633" name="Line 41"/>
          <p:cNvSpPr>
            <a:spLocks noChangeShapeType="1"/>
          </p:cNvSpPr>
          <p:nvPr/>
        </p:nvSpPr>
        <p:spPr bwMode="auto">
          <a:xfrm rot="-5400000">
            <a:off x="7369176" y="4183062"/>
            <a:ext cx="0" cy="131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38634" name="Line 42"/>
          <p:cNvSpPr>
            <a:spLocks noChangeShapeType="1"/>
          </p:cNvSpPr>
          <p:nvPr/>
        </p:nvSpPr>
        <p:spPr bwMode="auto">
          <a:xfrm rot="-5400000">
            <a:off x="6188075" y="5157788"/>
            <a:ext cx="1009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8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8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00" grpId="0"/>
      <p:bldP spid="238602" grpId="0"/>
      <p:bldP spid="238603" grpId="0" animBg="1"/>
      <p:bldP spid="238612" grpId="0" animBg="1"/>
      <p:bldP spid="238612" grpId="1" animBg="1"/>
      <p:bldP spid="238613" grpId="0" animBg="1"/>
      <p:bldP spid="238614" grpId="0" animBg="1"/>
      <p:bldP spid="238615" grpId="0"/>
      <p:bldP spid="238615" grpId="1"/>
      <p:bldP spid="238616" grpId="0"/>
      <p:bldP spid="238617" grpId="0"/>
      <p:bldP spid="238618" grpId="0" animBg="1"/>
      <p:bldP spid="238619" grpId="0"/>
      <p:bldP spid="238620" grpId="0" animBg="1"/>
      <p:bldP spid="238621" grpId="0"/>
      <p:bldP spid="238622" grpId="0" animBg="1"/>
      <p:bldP spid="238623" grpId="0"/>
      <p:bldP spid="238624" grpId="0" animBg="1"/>
      <p:bldP spid="238625" grpId="0"/>
      <p:bldP spid="238628" grpId="0"/>
      <p:bldP spid="23862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Μορφολογία κτιρίου σε κάτοψη – Κατανομή μάζας και δυσκαμψίας</a:t>
            </a:r>
          </a:p>
        </p:txBody>
      </p:sp>
      <p:sp>
        <p:nvSpPr>
          <p:cNvPr id="272388" name="Text Box 4"/>
          <p:cNvSpPr txBox="1">
            <a:spLocks noChangeArrowheads="1"/>
          </p:cNvSpPr>
          <p:nvPr/>
        </p:nvSpPr>
        <p:spPr bwMode="auto">
          <a:xfrm>
            <a:off x="322263" y="1744663"/>
            <a:ext cx="273685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Παράδειγμα επιρροής θέσης τοιχωμάτων (Χριστοπούλου, 2005) </a:t>
            </a:r>
          </a:p>
        </p:txBody>
      </p:sp>
      <p:pic>
        <p:nvPicPr>
          <p:cNvPr id="272416" name="Picture 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3" y="1700213"/>
            <a:ext cx="26479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417" name="Picture 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700213"/>
            <a:ext cx="26193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418" name="Picture 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4221163"/>
            <a:ext cx="2630488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419" name="Picture 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4248150"/>
            <a:ext cx="2619375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2420" name="Text Box 36"/>
          <p:cNvSpPr txBox="1">
            <a:spLocks noChangeArrowheads="1"/>
          </p:cNvSpPr>
          <p:nvPr/>
        </p:nvSpPr>
        <p:spPr bwMode="auto">
          <a:xfrm>
            <a:off x="3924300" y="2060575"/>
            <a:ext cx="503238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Π1</a:t>
            </a:r>
          </a:p>
        </p:txBody>
      </p:sp>
      <p:sp>
        <p:nvSpPr>
          <p:cNvPr id="272421" name="Text Box 37"/>
          <p:cNvSpPr txBox="1">
            <a:spLocks noChangeArrowheads="1"/>
          </p:cNvSpPr>
          <p:nvPr/>
        </p:nvSpPr>
        <p:spPr bwMode="auto">
          <a:xfrm>
            <a:off x="6732588" y="2060575"/>
            <a:ext cx="50323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Π2</a:t>
            </a:r>
          </a:p>
        </p:txBody>
      </p:sp>
      <p:sp>
        <p:nvSpPr>
          <p:cNvPr id="272422" name="Text Box 38"/>
          <p:cNvSpPr txBox="1">
            <a:spLocks noChangeArrowheads="1"/>
          </p:cNvSpPr>
          <p:nvPr/>
        </p:nvSpPr>
        <p:spPr bwMode="auto">
          <a:xfrm>
            <a:off x="3886200" y="4565650"/>
            <a:ext cx="503238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Π3</a:t>
            </a:r>
          </a:p>
        </p:txBody>
      </p:sp>
      <p:sp>
        <p:nvSpPr>
          <p:cNvPr id="272423" name="Text Box 39"/>
          <p:cNvSpPr txBox="1">
            <a:spLocks noChangeArrowheads="1"/>
          </p:cNvSpPr>
          <p:nvPr/>
        </p:nvSpPr>
        <p:spPr bwMode="auto">
          <a:xfrm>
            <a:off x="6694488" y="4565650"/>
            <a:ext cx="50323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Π4</a:t>
            </a:r>
          </a:p>
        </p:txBody>
      </p:sp>
      <p:sp>
        <p:nvSpPr>
          <p:cNvPr id="272424" name="Text Box 40"/>
          <p:cNvSpPr txBox="1">
            <a:spLocks noChangeArrowheads="1"/>
          </p:cNvSpPr>
          <p:nvPr/>
        </p:nvSpPr>
        <p:spPr bwMode="auto">
          <a:xfrm>
            <a:off x="179388" y="4365625"/>
            <a:ext cx="27368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Ποια θέση τοιχωμάτων φαίνεται ευμενέστερη ??</a:t>
            </a:r>
          </a:p>
        </p:txBody>
      </p:sp>
      <p:sp>
        <p:nvSpPr>
          <p:cNvPr id="272425" name="Oval 41"/>
          <p:cNvSpPr>
            <a:spLocks noChangeArrowheads="1"/>
          </p:cNvSpPr>
          <p:nvPr/>
        </p:nvSpPr>
        <p:spPr bwMode="auto">
          <a:xfrm>
            <a:off x="4846638" y="2852738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72426" name="Text Box 42"/>
          <p:cNvSpPr txBox="1">
            <a:spLocks noChangeArrowheads="1"/>
          </p:cNvSpPr>
          <p:nvPr/>
        </p:nvSpPr>
        <p:spPr bwMode="auto">
          <a:xfrm>
            <a:off x="4572000" y="2547938"/>
            <a:ext cx="503238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n-US" altLang="el-GR" b="0" i="1"/>
              <a:t>m</a:t>
            </a:r>
            <a:endParaRPr lang="el-GR" altLang="el-GR" b="0" i="1"/>
          </a:p>
        </p:txBody>
      </p:sp>
      <p:sp>
        <p:nvSpPr>
          <p:cNvPr id="272427" name="Oval 43"/>
          <p:cNvSpPr>
            <a:spLocks noChangeArrowheads="1"/>
          </p:cNvSpPr>
          <p:nvPr/>
        </p:nvSpPr>
        <p:spPr bwMode="auto">
          <a:xfrm>
            <a:off x="7656513" y="2870200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72428" name="Text Box 44"/>
          <p:cNvSpPr txBox="1">
            <a:spLocks noChangeArrowheads="1"/>
          </p:cNvSpPr>
          <p:nvPr/>
        </p:nvSpPr>
        <p:spPr bwMode="auto">
          <a:xfrm>
            <a:off x="7381875" y="2565400"/>
            <a:ext cx="503238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n-US" altLang="el-GR" b="0" i="1"/>
              <a:t>m</a:t>
            </a:r>
            <a:endParaRPr lang="el-GR" altLang="el-GR" b="0" i="1"/>
          </a:p>
        </p:txBody>
      </p:sp>
      <p:sp>
        <p:nvSpPr>
          <p:cNvPr id="272429" name="Oval 45"/>
          <p:cNvSpPr>
            <a:spLocks noChangeArrowheads="1"/>
          </p:cNvSpPr>
          <p:nvPr/>
        </p:nvSpPr>
        <p:spPr bwMode="auto">
          <a:xfrm>
            <a:off x="4846638" y="5391150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72430" name="Text Box 46"/>
          <p:cNvSpPr txBox="1">
            <a:spLocks noChangeArrowheads="1"/>
          </p:cNvSpPr>
          <p:nvPr/>
        </p:nvSpPr>
        <p:spPr bwMode="auto">
          <a:xfrm>
            <a:off x="4572000" y="5086350"/>
            <a:ext cx="503238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n-US" altLang="el-GR" b="0" i="1"/>
              <a:t>m</a:t>
            </a:r>
            <a:endParaRPr lang="el-GR" altLang="el-GR" b="0" i="1"/>
          </a:p>
        </p:txBody>
      </p:sp>
      <p:sp>
        <p:nvSpPr>
          <p:cNvPr id="272431" name="Oval 47"/>
          <p:cNvSpPr>
            <a:spLocks noChangeArrowheads="1"/>
          </p:cNvSpPr>
          <p:nvPr/>
        </p:nvSpPr>
        <p:spPr bwMode="auto">
          <a:xfrm>
            <a:off x="7656513" y="5408613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72432" name="Text Box 48"/>
          <p:cNvSpPr txBox="1">
            <a:spLocks noChangeArrowheads="1"/>
          </p:cNvSpPr>
          <p:nvPr/>
        </p:nvSpPr>
        <p:spPr bwMode="auto">
          <a:xfrm>
            <a:off x="7381875" y="5103813"/>
            <a:ext cx="503238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n-US" altLang="el-GR" b="0" i="1"/>
              <a:t>m</a:t>
            </a:r>
            <a:endParaRPr lang="el-GR" altLang="el-GR" b="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2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2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2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8" grpId="0"/>
      <p:bldP spid="272420" grpId="0"/>
      <p:bldP spid="272421" grpId="0"/>
      <p:bldP spid="272422" grpId="0"/>
      <p:bldP spid="272423" grpId="0"/>
      <p:bldP spid="272424" grpId="0"/>
      <p:bldP spid="272425" grpId="0" animBg="1"/>
      <p:bldP spid="272426" grpId="0"/>
      <p:bldP spid="272427" grpId="0" animBg="1"/>
      <p:bldP spid="272428" grpId="0"/>
      <p:bldP spid="272429" grpId="0" animBg="1"/>
      <p:bldP spid="272430" grpId="0"/>
      <p:bldP spid="272431" grpId="0" animBg="1"/>
      <p:bldP spid="27243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Μορφολογία κτιρίου σε κάτοψη – Κατανομή μάζας και δυσκαμψίας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22263" y="1744663"/>
            <a:ext cx="273685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Παράδειγμα επιρροής θέσης τοιχωμάτων (Χριστοπούλου, 2005) </a:t>
            </a:r>
          </a:p>
        </p:txBody>
      </p:sp>
      <p:pic>
        <p:nvPicPr>
          <p:cNvPr id="273430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" t="7672" r="2470" b="7672"/>
          <a:stretch>
            <a:fillRect/>
          </a:stretch>
        </p:blipFill>
        <p:spPr bwMode="auto">
          <a:xfrm>
            <a:off x="2736850" y="2528888"/>
            <a:ext cx="3024188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431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" t="7672" r="2486" b="7672"/>
          <a:stretch>
            <a:fillRect/>
          </a:stretch>
        </p:blipFill>
        <p:spPr bwMode="auto">
          <a:xfrm>
            <a:off x="6046788" y="2528888"/>
            <a:ext cx="3027362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432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" t="7672" r="2495" b="7672"/>
          <a:stretch>
            <a:fillRect/>
          </a:stretch>
        </p:blipFill>
        <p:spPr bwMode="auto">
          <a:xfrm>
            <a:off x="2736850" y="4616450"/>
            <a:ext cx="3027363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433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" t="7672" r="2690" b="7672"/>
          <a:stretch>
            <a:fillRect/>
          </a:stretch>
        </p:blipFill>
        <p:spPr bwMode="auto">
          <a:xfrm>
            <a:off x="6049963" y="4616450"/>
            <a:ext cx="3059112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434" name="Text Box 26"/>
          <p:cNvSpPr txBox="1">
            <a:spLocks noChangeArrowheads="1"/>
          </p:cNvSpPr>
          <p:nvPr/>
        </p:nvSpPr>
        <p:spPr bwMode="auto">
          <a:xfrm>
            <a:off x="4283075" y="1916113"/>
            <a:ext cx="3529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Ροπή κάμψης υποστυλώματος</a:t>
            </a:r>
          </a:p>
        </p:txBody>
      </p:sp>
      <p:sp>
        <p:nvSpPr>
          <p:cNvPr id="273435" name="Line 27"/>
          <p:cNvSpPr>
            <a:spLocks noChangeShapeType="1"/>
          </p:cNvSpPr>
          <p:nvPr/>
        </p:nvSpPr>
        <p:spPr bwMode="auto">
          <a:xfrm>
            <a:off x="3203575" y="4724400"/>
            <a:ext cx="1944688" cy="1295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3436" name="Line 28"/>
          <p:cNvSpPr>
            <a:spLocks noChangeShapeType="1"/>
          </p:cNvSpPr>
          <p:nvPr/>
        </p:nvSpPr>
        <p:spPr bwMode="auto">
          <a:xfrm flipH="1">
            <a:off x="3276600" y="4724400"/>
            <a:ext cx="1944688" cy="1295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3437" name="Line 29"/>
          <p:cNvSpPr>
            <a:spLocks noChangeShapeType="1"/>
          </p:cNvSpPr>
          <p:nvPr/>
        </p:nvSpPr>
        <p:spPr bwMode="auto">
          <a:xfrm>
            <a:off x="6586538" y="2635250"/>
            <a:ext cx="1944687" cy="1295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3438" name="Line 30"/>
          <p:cNvSpPr>
            <a:spLocks noChangeShapeType="1"/>
          </p:cNvSpPr>
          <p:nvPr/>
        </p:nvSpPr>
        <p:spPr bwMode="auto">
          <a:xfrm flipH="1">
            <a:off x="6659563" y="2635250"/>
            <a:ext cx="1944687" cy="1295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3439" name="Text Box 31"/>
          <p:cNvSpPr txBox="1">
            <a:spLocks noChangeArrowheads="1"/>
          </p:cNvSpPr>
          <p:nvPr/>
        </p:nvSpPr>
        <p:spPr bwMode="auto">
          <a:xfrm>
            <a:off x="179388" y="4891088"/>
            <a:ext cx="27368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Γιατί να προτιμηθεί το </a:t>
            </a:r>
          </a:p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Π1 από το Π4 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34" grpId="0"/>
      <p:bldP spid="27343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51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1315" r="1176" b="1315"/>
          <a:stretch>
            <a:fillRect/>
          </a:stretch>
        </p:blipFill>
        <p:spPr bwMode="auto">
          <a:xfrm>
            <a:off x="5934075" y="3178175"/>
            <a:ext cx="3144838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5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" t="1308" r="1161" b="1308"/>
          <a:stretch>
            <a:fillRect/>
          </a:stretch>
        </p:blipFill>
        <p:spPr bwMode="auto">
          <a:xfrm>
            <a:off x="2741613" y="3178175"/>
            <a:ext cx="3160712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45061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Μορφολογία κτιρίου σε κάτοψη – Κατανομή μάζας και δυσκαμψίας</a:t>
            </a:r>
          </a:p>
        </p:txBody>
      </p:sp>
      <p:sp>
        <p:nvSpPr>
          <p:cNvPr id="45062" name="Text Box 4"/>
          <p:cNvSpPr txBox="1">
            <a:spLocks noChangeArrowheads="1"/>
          </p:cNvSpPr>
          <p:nvPr/>
        </p:nvSpPr>
        <p:spPr bwMode="auto">
          <a:xfrm>
            <a:off x="322263" y="1744663"/>
            <a:ext cx="273685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Παράδειγμα επιρροής θέσης τοιχωμάτων (Χριστοπούλου, 2005) </a:t>
            </a:r>
          </a:p>
        </p:txBody>
      </p:sp>
      <p:sp>
        <p:nvSpPr>
          <p:cNvPr id="274441" name="Text Box 9"/>
          <p:cNvSpPr txBox="1">
            <a:spLocks noChangeArrowheads="1"/>
          </p:cNvSpPr>
          <p:nvPr/>
        </p:nvSpPr>
        <p:spPr bwMode="auto">
          <a:xfrm>
            <a:off x="3635375" y="2149475"/>
            <a:ext cx="42481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Εφαρμογή πλήρους δυναμικής φασματικής ανάλυσης (</a:t>
            </a:r>
            <a:r>
              <a:rPr lang="en-US" altLang="el-GR" b="0" i="1"/>
              <a:t>EC8 - </a:t>
            </a:r>
            <a:r>
              <a:rPr lang="el-GR" altLang="el-GR" b="0" i="1"/>
              <a:t>ΕΑΚ 2000</a:t>
            </a:r>
            <a:r>
              <a:rPr lang="en-US" altLang="el-GR" b="0" i="1"/>
              <a:t>)</a:t>
            </a:r>
            <a:endParaRPr lang="el-GR" altLang="el-GR" b="0" i="1"/>
          </a:p>
        </p:txBody>
      </p:sp>
      <p:sp>
        <p:nvSpPr>
          <p:cNvPr id="274446" name="Text Box 14"/>
          <p:cNvSpPr txBox="1">
            <a:spLocks noChangeArrowheads="1"/>
          </p:cNvSpPr>
          <p:nvPr/>
        </p:nvSpPr>
        <p:spPr bwMode="auto">
          <a:xfrm>
            <a:off x="2843213" y="6065838"/>
            <a:ext cx="619283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Μετακίνηση της μάζας σε 4 θέσεις (τυχηματική εκκεντρότητα)</a:t>
            </a:r>
          </a:p>
        </p:txBody>
      </p:sp>
      <p:sp>
        <p:nvSpPr>
          <p:cNvPr id="274449" name="Text Box 17"/>
          <p:cNvSpPr txBox="1">
            <a:spLocks noChangeArrowheads="1"/>
          </p:cNvSpPr>
          <p:nvPr/>
        </p:nvSpPr>
        <p:spPr bwMode="auto">
          <a:xfrm>
            <a:off x="179388" y="4470400"/>
            <a:ext cx="25209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Για πιο λόγο επιβάλλεται η μετακίνηση της μάζας από το γεωμετρικό κέντρο της κάτοψης 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4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4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41" grpId="0"/>
      <p:bldP spid="274446" grpId="0"/>
      <p:bldP spid="27444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6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032125"/>
            <a:ext cx="3357562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Μορφολογία κτιρίου σε κάτοψη – Κατανομή μάζας και δυσκαμψίας</a:t>
            </a:r>
          </a:p>
        </p:txBody>
      </p:sp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322263" y="1744663"/>
            <a:ext cx="273685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Παράδειγμα επιρροής θέσης τοιχωμάτων (Χριστοπούλου, 2005) </a:t>
            </a:r>
          </a:p>
        </p:txBody>
      </p:sp>
      <p:sp>
        <p:nvSpPr>
          <p:cNvPr id="275461" name="Text Box 5"/>
          <p:cNvSpPr txBox="1">
            <a:spLocks noChangeArrowheads="1"/>
          </p:cNvSpPr>
          <p:nvPr/>
        </p:nvSpPr>
        <p:spPr bwMode="auto">
          <a:xfrm>
            <a:off x="3635375" y="2149475"/>
            <a:ext cx="42481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Υπάρχουν στρεπτικές επιπονήσεις που πρέπει να ληφθούν υπόψη</a:t>
            </a:r>
          </a:p>
        </p:txBody>
      </p:sp>
      <p:sp>
        <p:nvSpPr>
          <p:cNvPr id="275462" name="Text Box 6"/>
          <p:cNvSpPr txBox="1">
            <a:spLocks noChangeArrowheads="1"/>
          </p:cNvSpPr>
          <p:nvPr/>
        </p:nvSpPr>
        <p:spPr bwMode="auto">
          <a:xfrm>
            <a:off x="250825" y="6092825"/>
            <a:ext cx="36734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Πραγματική κατανομή της μάζας την ώρα του σεισμού</a:t>
            </a:r>
          </a:p>
        </p:txBody>
      </p:sp>
      <p:pic>
        <p:nvPicPr>
          <p:cNvPr id="27546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068638"/>
            <a:ext cx="3613150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5468" name="Text Box 12"/>
          <p:cNvSpPr txBox="1">
            <a:spLocks noChangeArrowheads="1"/>
          </p:cNvSpPr>
          <p:nvPr/>
        </p:nvSpPr>
        <p:spPr bwMode="auto">
          <a:xfrm>
            <a:off x="4356100" y="6092825"/>
            <a:ext cx="4752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Διαφορική εισαγωγή της κίνησης του εδάφους στην κατασκευή κατά τη διάρκεια του σεισμού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5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1" grpId="0"/>
      <p:bldP spid="275462" grpId="0"/>
      <p:bldP spid="2754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204803" name="Text Box 3"/>
          <p:cNvSpPr txBox="1">
            <a:spLocks noChangeArrowheads="1"/>
          </p:cNvSpPr>
          <p:nvPr/>
        </p:nvSpPr>
        <p:spPr bwMode="auto">
          <a:xfrm>
            <a:off x="250825" y="2044700"/>
            <a:ext cx="2881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l-GR" sz="2000" b="0"/>
              <a:t> </a:t>
            </a:r>
            <a:r>
              <a:rPr lang="el-GR" altLang="el-GR" sz="2000" b="0"/>
              <a:t>Πλάκες</a:t>
            </a:r>
          </a:p>
        </p:txBody>
      </p:sp>
      <p:sp>
        <p:nvSpPr>
          <p:cNvPr id="204826" name="Text Box 26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Φέρων οργανισμός της κατασκευής</a:t>
            </a:r>
          </a:p>
        </p:txBody>
      </p:sp>
      <p:sp>
        <p:nvSpPr>
          <p:cNvPr id="204827" name="Text Box 27"/>
          <p:cNvSpPr txBox="1">
            <a:spLocks noChangeArrowheads="1"/>
          </p:cNvSpPr>
          <p:nvPr/>
        </p:nvSpPr>
        <p:spPr bwMode="auto">
          <a:xfrm>
            <a:off x="250825" y="2549525"/>
            <a:ext cx="2881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altLang="el-GR" sz="2000" b="0"/>
              <a:t> Δοκοί</a:t>
            </a:r>
          </a:p>
        </p:txBody>
      </p:sp>
      <p:sp>
        <p:nvSpPr>
          <p:cNvPr id="204828" name="Text Box 28"/>
          <p:cNvSpPr txBox="1">
            <a:spLocks noChangeArrowheads="1"/>
          </p:cNvSpPr>
          <p:nvPr/>
        </p:nvSpPr>
        <p:spPr bwMode="auto">
          <a:xfrm>
            <a:off x="250825" y="3052763"/>
            <a:ext cx="2881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altLang="el-GR" sz="2000" b="0"/>
              <a:t> Υποστυλώματα</a:t>
            </a:r>
          </a:p>
        </p:txBody>
      </p:sp>
      <p:sp>
        <p:nvSpPr>
          <p:cNvPr id="204829" name="Text Box 29"/>
          <p:cNvSpPr txBox="1">
            <a:spLocks noChangeArrowheads="1"/>
          </p:cNvSpPr>
          <p:nvPr/>
        </p:nvSpPr>
        <p:spPr bwMode="auto">
          <a:xfrm>
            <a:off x="250825" y="3556000"/>
            <a:ext cx="2881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altLang="el-GR" sz="2000" b="0"/>
              <a:t> Τοιχώματα</a:t>
            </a:r>
          </a:p>
        </p:txBody>
      </p:sp>
      <p:sp>
        <p:nvSpPr>
          <p:cNvPr id="204830" name="Text Box 30"/>
          <p:cNvSpPr txBox="1">
            <a:spLocks noChangeArrowheads="1"/>
          </p:cNvSpPr>
          <p:nvPr/>
        </p:nvSpPr>
        <p:spPr bwMode="auto">
          <a:xfrm>
            <a:off x="250825" y="4060825"/>
            <a:ext cx="2881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altLang="el-GR" sz="2000" b="0"/>
              <a:t> Στοιχεία θεμελίωσης</a:t>
            </a:r>
          </a:p>
        </p:txBody>
      </p:sp>
      <p:pic>
        <p:nvPicPr>
          <p:cNvPr id="204831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552575"/>
            <a:ext cx="5856288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2" name="Text Box 32"/>
          <p:cNvSpPr txBox="1">
            <a:spLocks noChangeArrowheads="1"/>
          </p:cNvSpPr>
          <p:nvPr/>
        </p:nvSpPr>
        <p:spPr bwMode="auto">
          <a:xfrm>
            <a:off x="179388" y="1628775"/>
            <a:ext cx="3960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Δομικά στοιχεία: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/>
      <p:bldP spid="204803" grpId="0"/>
      <p:bldP spid="204826" grpId="0"/>
      <p:bldP spid="204827" grpId="0"/>
      <p:bldP spid="204828" grpId="0"/>
      <p:bldP spid="204829" grpId="0"/>
      <p:bldP spid="204830" grpId="0"/>
      <p:bldP spid="20483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Μορφολογία κτιρίου σε κάτοψη – Κατανομή μάζας και δυσκαμψίας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22263" y="1744663"/>
            <a:ext cx="273685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Παράδειγμα επιρροής θέσης τοιχωμάτων (Χριστοπούλου, 2005) </a:t>
            </a:r>
          </a:p>
        </p:txBody>
      </p:sp>
      <p:sp>
        <p:nvSpPr>
          <p:cNvPr id="276490" name="Text Box 10"/>
          <p:cNvSpPr txBox="1">
            <a:spLocks noChangeArrowheads="1"/>
          </p:cNvSpPr>
          <p:nvPr/>
        </p:nvSpPr>
        <p:spPr bwMode="auto">
          <a:xfrm>
            <a:off x="3635375" y="1916113"/>
            <a:ext cx="42481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Εφαρμογή πλήρους δυναμικής φασματικής ανάλυσης </a:t>
            </a:r>
            <a:r>
              <a:rPr lang="en-US" altLang="el-GR" b="0" i="1"/>
              <a:t>(EC8 - </a:t>
            </a:r>
            <a:r>
              <a:rPr lang="el-GR" altLang="el-GR" b="0" i="1"/>
              <a:t>ΕΑΚ 2000</a:t>
            </a:r>
            <a:r>
              <a:rPr lang="en-US" altLang="el-GR" b="0" i="1"/>
              <a:t>)</a:t>
            </a:r>
            <a:endParaRPr lang="el-GR" altLang="el-GR" b="0" i="1"/>
          </a:p>
        </p:txBody>
      </p:sp>
      <p:pic>
        <p:nvPicPr>
          <p:cNvPr id="27649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" t="7672" r="2545" b="7672"/>
          <a:stretch>
            <a:fillRect/>
          </a:stretch>
        </p:blipFill>
        <p:spPr bwMode="auto">
          <a:xfrm>
            <a:off x="1692275" y="3068638"/>
            <a:ext cx="3367088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49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" t="7672" r="2545" b="7672"/>
          <a:stretch>
            <a:fillRect/>
          </a:stretch>
        </p:blipFill>
        <p:spPr bwMode="auto">
          <a:xfrm>
            <a:off x="5508625" y="3068638"/>
            <a:ext cx="3440113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93" name="Text Box 13"/>
          <p:cNvSpPr txBox="1">
            <a:spLocks noChangeArrowheads="1"/>
          </p:cNvSpPr>
          <p:nvPr/>
        </p:nvSpPr>
        <p:spPr bwMode="auto">
          <a:xfrm>
            <a:off x="2338388" y="5229225"/>
            <a:ext cx="208915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Προσομοίωμα Π1</a:t>
            </a:r>
          </a:p>
        </p:txBody>
      </p:sp>
      <p:sp>
        <p:nvSpPr>
          <p:cNvPr id="276494" name="Text Box 14"/>
          <p:cNvSpPr txBox="1">
            <a:spLocks noChangeArrowheads="1"/>
          </p:cNvSpPr>
          <p:nvPr/>
        </p:nvSpPr>
        <p:spPr bwMode="auto">
          <a:xfrm>
            <a:off x="6299200" y="5229225"/>
            <a:ext cx="208915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Προσομοίωμα Π4</a:t>
            </a:r>
          </a:p>
        </p:txBody>
      </p:sp>
      <p:sp>
        <p:nvSpPr>
          <p:cNvPr id="276495" name="Text Box 15"/>
          <p:cNvSpPr txBox="1">
            <a:spLocks noChangeArrowheads="1"/>
          </p:cNvSpPr>
          <p:nvPr/>
        </p:nvSpPr>
        <p:spPr bwMode="auto">
          <a:xfrm>
            <a:off x="5653088" y="5661025"/>
            <a:ext cx="32400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Αυξημένη ένταση κατά 30%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6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6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0" grpId="0"/>
      <p:bldP spid="276493" grpId="0"/>
      <p:bldP spid="276494" grpId="0"/>
      <p:bldP spid="27649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Μορφολογία κτιρίου καθ’ ύψος</a:t>
            </a:r>
          </a:p>
        </p:txBody>
      </p:sp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179388" y="1628775"/>
            <a:ext cx="6337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Σχήμα κτιρίου καθ’ ύψος</a:t>
            </a:r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179388" y="2133600"/>
            <a:ext cx="8713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Κανονικό ορθογωνικό σχήμα διασφαλίζει την ομαλή ροή των σεισμικών </a:t>
            </a:r>
          </a:p>
          <a:p>
            <a:pPr eaLnBrk="1" hangingPunct="1">
              <a:lnSpc>
                <a:spcPct val="115000"/>
              </a:lnSpc>
            </a:pPr>
            <a:r>
              <a:rPr lang="el-GR" altLang="el-GR" sz="2000" b="0"/>
              <a:t>  φορτίων από την ανωδομή στο έδαφος</a:t>
            </a:r>
          </a:p>
        </p:txBody>
      </p:sp>
      <p:sp>
        <p:nvSpPr>
          <p:cNvPr id="240647" name="Text Box 7"/>
          <p:cNvSpPr txBox="1">
            <a:spLocks noChangeArrowheads="1"/>
          </p:cNvSpPr>
          <p:nvPr/>
        </p:nvSpPr>
        <p:spPr bwMode="auto">
          <a:xfrm>
            <a:off x="179388" y="2943225"/>
            <a:ext cx="8713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Σε περίπτωση απόκλισης η μετάβαση να γίνεται από μεγαλύτερο όγκο </a:t>
            </a:r>
          </a:p>
          <a:p>
            <a:pPr eaLnBrk="1" hangingPunct="1">
              <a:lnSpc>
                <a:spcPct val="115000"/>
              </a:lnSpc>
            </a:pPr>
            <a:r>
              <a:rPr lang="el-GR" altLang="el-GR" sz="2000" b="0"/>
              <a:t>  στους χαμηλούς ορόφους προς μικρότερο στους ψηλούς ορόφους</a:t>
            </a:r>
          </a:p>
        </p:txBody>
      </p:sp>
      <p:pic>
        <p:nvPicPr>
          <p:cNvPr id="2406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0" b="60268"/>
          <a:stretch>
            <a:fillRect/>
          </a:stretch>
        </p:blipFill>
        <p:spPr bwMode="auto">
          <a:xfrm>
            <a:off x="900113" y="4197350"/>
            <a:ext cx="7127875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9" name="Text Box 9"/>
          <p:cNvSpPr txBox="1">
            <a:spLocks noChangeArrowheads="1"/>
          </p:cNvSpPr>
          <p:nvPr/>
        </p:nvSpPr>
        <p:spPr bwMode="auto">
          <a:xfrm>
            <a:off x="1187450" y="3833813"/>
            <a:ext cx="27368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Δυσμενής μορφολογία</a:t>
            </a:r>
          </a:p>
        </p:txBody>
      </p:sp>
      <p:sp>
        <p:nvSpPr>
          <p:cNvPr id="240650" name="Text Box 10"/>
          <p:cNvSpPr txBox="1">
            <a:spLocks noChangeArrowheads="1"/>
          </p:cNvSpPr>
          <p:nvPr/>
        </p:nvSpPr>
        <p:spPr bwMode="auto">
          <a:xfrm>
            <a:off x="4572000" y="3833813"/>
            <a:ext cx="27368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Ευνοϊκή μορφολογία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0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0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/>
      <p:bldP spid="240644" grpId="0"/>
      <p:bldP spid="240645" grpId="0"/>
      <p:bldP spid="240647" grpId="0"/>
      <p:bldP spid="240649" grpId="0"/>
      <p:bldP spid="24065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Μορφολογία κτιρίου καθ’ ύψος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79388" y="1628775"/>
            <a:ext cx="6337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Σχήμα κτιρίου καθ’ ύψος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79388" y="2133600"/>
            <a:ext cx="8713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Κανονικό ορθογωνικό σχήμα διασφαλίζει την ομαλή ροή των σεισμικών </a:t>
            </a:r>
          </a:p>
          <a:p>
            <a:pPr eaLnBrk="1" hangingPunct="1">
              <a:lnSpc>
                <a:spcPct val="115000"/>
              </a:lnSpc>
            </a:pPr>
            <a:r>
              <a:rPr lang="el-GR" altLang="el-GR" sz="2000" b="0"/>
              <a:t>  φορτίων από την ανωδομή στο έδαφος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179388" y="2943225"/>
            <a:ext cx="8713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Σε περίπτωση απόκλισης η μετάβαση να γίνεται από μεγαλύτερο όγκο </a:t>
            </a:r>
          </a:p>
          <a:p>
            <a:pPr eaLnBrk="1" hangingPunct="1">
              <a:lnSpc>
                <a:spcPct val="115000"/>
              </a:lnSpc>
            </a:pPr>
            <a:r>
              <a:rPr lang="el-GR" altLang="el-GR" sz="2000" b="0"/>
              <a:t>  στους χαμηλούς ορόφους προς μικρότερο στους ψηλούς ορόφους</a:t>
            </a:r>
          </a:p>
        </p:txBody>
      </p:sp>
      <p:pic>
        <p:nvPicPr>
          <p:cNvPr id="2416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29" b="30231"/>
          <a:stretch>
            <a:fillRect/>
          </a:stretch>
        </p:blipFill>
        <p:spPr bwMode="auto">
          <a:xfrm>
            <a:off x="900113" y="4221163"/>
            <a:ext cx="712787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187450" y="3833813"/>
            <a:ext cx="27368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Δυσμενής μορφολογία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4572000" y="3833813"/>
            <a:ext cx="27368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Ευνοϊκή μορφολογία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Μορφολογία κτιρίου καθ’ ύψος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79388" y="1628775"/>
            <a:ext cx="6337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Σχήμα κτιρίου καθ’ ύψος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79388" y="2133600"/>
            <a:ext cx="8713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Κανονικό ορθογωνικό σχήμα διασφαλίζει την ομαλή ροή των σεισμικών </a:t>
            </a:r>
          </a:p>
          <a:p>
            <a:pPr eaLnBrk="1" hangingPunct="1">
              <a:lnSpc>
                <a:spcPct val="115000"/>
              </a:lnSpc>
            </a:pPr>
            <a:r>
              <a:rPr lang="el-GR" altLang="el-GR" sz="2000" b="0"/>
              <a:t>  φορτίων από την ανωδομή στο έδαφος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79388" y="2943225"/>
            <a:ext cx="8713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Σε περίπτωση απόκλισης η μετάβαση να γίνεται από μεγαλύτερο όγκο </a:t>
            </a:r>
          </a:p>
          <a:p>
            <a:pPr eaLnBrk="1" hangingPunct="1">
              <a:lnSpc>
                <a:spcPct val="115000"/>
              </a:lnSpc>
            </a:pPr>
            <a:r>
              <a:rPr lang="el-GR" altLang="el-GR" sz="2000" b="0"/>
              <a:t>  στους χαμηλούς ορόφους προς μικρότερο στους ψηλούς ορόφους</a:t>
            </a:r>
          </a:p>
        </p:txBody>
      </p:sp>
      <p:pic>
        <p:nvPicPr>
          <p:cNvPr id="2426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40" b="-784"/>
          <a:stretch>
            <a:fillRect/>
          </a:stretch>
        </p:blipFill>
        <p:spPr bwMode="auto">
          <a:xfrm>
            <a:off x="900113" y="4365625"/>
            <a:ext cx="712787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1187450" y="3833813"/>
            <a:ext cx="27368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Δυσμενής μορφολογία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4572000" y="3833813"/>
            <a:ext cx="27368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Ευνοϊκή μορφολογία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4104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Μορφολογία κτιρίου καθ’ ύψος</a:t>
            </a:r>
          </a:p>
        </p:txBody>
      </p:sp>
      <p:sp>
        <p:nvSpPr>
          <p:cNvPr id="4105" name="Text Box 4"/>
          <p:cNvSpPr txBox="1">
            <a:spLocks noChangeArrowheads="1"/>
          </p:cNvSpPr>
          <p:nvPr/>
        </p:nvSpPr>
        <p:spPr bwMode="auto">
          <a:xfrm>
            <a:off x="179388" y="1628775"/>
            <a:ext cx="6337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Σχήμα κτιρίου καθ’ ύψος</a:t>
            </a:r>
            <a:r>
              <a:rPr lang="en-US" altLang="el-GR" sz="2000" b="0" i="1"/>
              <a:t> (EC8 §4.2.3.3(5))</a:t>
            </a:r>
            <a:endParaRPr lang="el-GR" altLang="el-GR" sz="2000" b="0" i="1"/>
          </a:p>
        </p:txBody>
      </p:sp>
      <p:pic>
        <p:nvPicPr>
          <p:cNvPr id="4106" name="Picture 6" descr="C:\Users\KIRTAS\AppData\Local\Temp\SNAGHTML1a6fe74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2133600"/>
            <a:ext cx="21050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8" descr="C:\Users\KIRTAS\AppData\Local\Temp\SNAGHTML1a703c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205038"/>
            <a:ext cx="301942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0" descr="C:\Users\KIRTAS\AppData\Local\Temp\SNAGHTML1a7089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4292600"/>
            <a:ext cx="2789237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2" descr="C:\Users\KIRTAS\AppData\Local\Temp\SNAGHTML1a70c1b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508500"/>
            <a:ext cx="1944688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graphicFrame>
        <p:nvGraphicFramePr>
          <p:cNvPr id="4098" name="Object 13"/>
          <p:cNvGraphicFramePr>
            <a:graphicFrameLocks noChangeAspect="1"/>
          </p:cNvGraphicFramePr>
          <p:nvPr/>
        </p:nvGraphicFramePr>
        <p:xfrm>
          <a:off x="2862263" y="2924175"/>
          <a:ext cx="122078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r:id="rId7" imgW="939392" imgH="444307" progId="Equation.3">
                  <p:embed/>
                </p:oleObj>
              </mc:Choice>
              <mc:Fallback>
                <p:oleObj r:id="rId7" imgW="939392" imgH="444307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2263" y="2924175"/>
                        <a:ext cx="1220787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graphicFrame>
        <p:nvGraphicFramePr>
          <p:cNvPr id="4099" name="Object 15"/>
          <p:cNvGraphicFramePr>
            <a:graphicFrameLocks noChangeAspect="1"/>
          </p:cNvGraphicFramePr>
          <p:nvPr/>
        </p:nvGraphicFramePr>
        <p:xfrm>
          <a:off x="7596188" y="2349500"/>
          <a:ext cx="1204912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r:id="rId9" imgW="926698" imgH="406224" progId="Equation.3">
                  <p:embed/>
                </p:oleObj>
              </mc:Choice>
              <mc:Fallback>
                <p:oleObj r:id="rId9" imgW="926698" imgH="406224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2349500"/>
                        <a:ext cx="1204912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graphicFrame>
        <p:nvGraphicFramePr>
          <p:cNvPr id="4100" name="Object 17"/>
          <p:cNvGraphicFramePr>
            <a:graphicFrameLocks noChangeAspect="1"/>
          </p:cNvGraphicFramePr>
          <p:nvPr/>
        </p:nvGraphicFramePr>
        <p:xfrm>
          <a:off x="3006725" y="4724400"/>
          <a:ext cx="1204913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r:id="rId11" imgW="926698" imgH="406224" progId="Equation.3">
                  <p:embed/>
                </p:oleObj>
              </mc:Choice>
              <mc:Fallback>
                <p:oleObj r:id="rId11" imgW="926698" imgH="406224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725" y="4724400"/>
                        <a:ext cx="1204913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3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graphicFrame>
        <p:nvGraphicFramePr>
          <p:cNvPr id="4101" name="Object 19"/>
          <p:cNvGraphicFramePr>
            <a:graphicFrameLocks noChangeAspect="1"/>
          </p:cNvGraphicFramePr>
          <p:nvPr/>
        </p:nvGraphicFramePr>
        <p:xfrm>
          <a:off x="7235825" y="4652963"/>
          <a:ext cx="1154113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r:id="rId13" imgW="888614" imgH="406224" progId="Equation.3">
                  <p:embed/>
                </p:oleObj>
              </mc:Choice>
              <mc:Fallback>
                <p:oleObj r:id="rId13" imgW="888614" imgH="406224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4652963"/>
                        <a:ext cx="1154113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graphicFrame>
        <p:nvGraphicFramePr>
          <p:cNvPr id="4102" name="Object 21"/>
          <p:cNvGraphicFramePr>
            <a:graphicFrameLocks noChangeAspect="1"/>
          </p:cNvGraphicFramePr>
          <p:nvPr/>
        </p:nvGraphicFramePr>
        <p:xfrm>
          <a:off x="7308850" y="5445125"/>
          <a:ext cx="122078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r:id="rId15" imgW="939392" imgH="444307" progId="Equation.3">
                  <p:embed/>
                </p:oleObj>
              </mc:Choice>
              <mc:Fallback>
                <p:oleObj r:id="rId15" imgW="939392" imgH="444307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5445125"/>
                        <a:ext cx="1220788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Μορφολογία κτιρίου καθ’ ύψος</a:t>
            </a:r>
          </a:p>
        </p:txBody>
      </p:sp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179388" y="1628775"/>
            <a:ext cx="8640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Κατανομή μάζας και δυσκαμψίας κτιρίου καθ’ ύψος </a:t>
            </a:r>
            <a:r>
              <a:rPr lang="en-US" altLang="el-GR" sz="2000" b="0" i="1"/>
              <a:t>(EC</a:t>
            </a:r>
            <a:r>
              <a:rPr lang="el-GR" altLang="el-GR" sz="2000" b="0" i="1"/>
              <a:t>8 §4.2.3.3)</a:t>
            </a:r>
          </a:p>
        </p:txBody>
      </p:sp>
      <p:sp>
        <p:nvSpPr>
          <p:cNvPr id="243718" name="Text Box 6"/>
          <p:cNvSpPr txBox="1">
            <a:spLocks noChangeArrowheads="1"/>
          </p:cNvSpPr>
          <p:nvPr/>
        </p:nvSpPr>
        <p:spPr bwMode="auto">
          <a:xfrm>
            <a:off x="179388" y="2133600"/>
            <a:ext cx="87137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Τα συστήματα ανάληψης οριζοντίων φορτίων (πυρήνες, φέροντα τοιχώματα  </a:t>
            </a:r>
          </a:p>
          <a:p>
            <a:pPr eaLnBrk="1" hangingPunct="1">
              <a:lnSpc>
                <a:spcPct val="115000"/>
              </a:lnSpc>
            </a:pPr>
            <a:r>
              <a:rPr lang="el-GR" altLang="el-GR" sz="2000" b="0"/>
              <a:t>  ή πλαίσια) πρέπει να είναι συνεχή χωρίς διακοπή από τα θεμέλια έως την </a:t>
            </a:r>
          </a:p>
          <a:p>
            <a:pPr eaLnBrk="1" hangingPunct="1">
              <a:lnSpc>
                <a:spcPct val="115000"/>
              </a:lnSpc>
            </a:pPr>
            <a:r>
              <a:rPr lang="el-GR" altLang="el-GR" sz="2000" b="0"/>
              <a:t>  κορυφή του κτιρίου ή την κορυφή των επιμέρους τμημάτων του κτιρίου στην  </a:t>
            </a:r>
          </a:p>
          <a:p>
            <a:pPr eaLnBrk="1" hangingPunct="1">
              <a:lnSpc>
                <a:spcPct val="115000"/>
              </a:lnSpc>
            </a:pPr>
            <a:r>
              <a:rPr lang="el-GR" altLang="el-GR" sz="2000" b="0"/>
              <a:t>  περίπτωση εσοχών καθ’ ύψος.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79388" y="3644900"/>
            <a:ext cx="8713787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Η μεταφορική δυσκαμψία και η μάζα των επιμέρους ορόφων θα πρέπει να </a:t>
            </a:r>
          </a:p>
          <a:p>
            <a:pPr eaLnBrk="1" hangingPunct="1">
              <a:lnSpc>
                <a:spcPct val="115000"/>
              </a:lnSpc>
            </a:pPr>
            <a:r>
              <a:rPr lang="el-GR" altLang="el-GR" sz="2000" b="0"/>
              <a:t>  παραμένουν σταθερές ή να μειώνονται βαθμιαία, χωρίς απότομες αλλαγές, </a:t>
            </a:r>
          </a:p>
          <a:p>
            <a:pPr eaLnBrk="1" hangingPunct="1">
              <a:lnSpc>
                <a:spcPct val="115000"/>
              </a:lnSpc>
            </a:pPr>
            <a:r>
              <a:rPr lang="el-GR" altLang="el-GR" sz="2000" b="0"/>
              <a:t>  από τη βάση προς την κορυφή ενός κτιρίου.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6" grpId="0"/>
      <p:bldP spid="243718" grpId="0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Μορφολογία κτιρίου καθ’ ύψος</a:t>
            </a:r>
          </a:p>
        </p:txBody>
      </p:sp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179388" y="1628775"/>
            <a:ext cx="8640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Κατανομή μάζας και δυσκαμψίας κτιρίου καθ’ ύψος </a:t>
            </a:r>
            <a:r>
              <a:rPr lang="en-US" altLang="el-GR" sz="2000" b="0" i="1"/>
              <a:t>(</a:t>
            </a:r>
            <a:r>
              <a:rPr lang="el-GR" altLang="el-GR" sz="2000" b="0" i="1"/>
              <a:t>ΕΑΚ 2000 §3.5.1[4])</a:t>
            </a:r>
          </a:p>
        </p:txBody>
      </p:sp>
      <p:sp>
        <p:nvSpPr>
          <p:cNvPr id="243717" name="Text Box 5"/>
          <p:cNvSpPr txBox="1">
            <a:spLocks noChangeArrowheads="1"/>
          </p:cNvSpPr>
          <p:nvPr/>
        </p:nvSpPr>
        <p:spPr bwMode="auto">
          <a:xfrm>
            <a:off x="179388" y="2133600"/>
            <a:ext cx="8713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Η αύξηση της μάζας και της δυσκαμψίας καθ’ ύψος δεν πρέπει να </a:t>
            </a:r>
            <a:endParaRPr lang="en-US" altLang="el-GR" sz="2000" b="0"/>
          </a:p>
          <a:p>
            <a:pPr eaLnBrk="1" hangingPunct="1">
              <a:lnSpc>
                <a:spcPct val="115000"/>
              </a:lnSpc>
            </a:pPr>
            <a:r>
              <a:rPr lang="en-US" altLang="el-GR" sz="2000" b="0"/>
              <a:t>  </a:t>
            </a:r>
            <a:r>
              <a:rPr lang="el-GR" altLang="el-GR" sz="2000" b="0"/>
              <a:t>υπερβαίνει το 35% της μάζας και δυσκαμψίας του προηγούμενου ορόφου</a:t>
            </a:r>
          </a:p>
        </p:txBody>
      </p:sp>
      <p:sp>
        <p:nvSpPr>
          <p:cNvPr id="243718" name="Text Box 6"/>
          <p:cNvSpPr txBox="1">
            <a:spLocks noChangeArrowheads="1"/>
          </p:cNvSpPr>
          <p:nvPr/>
        </p:nvSpPr>
        <p:spPr bwMode="auto">
          <a:xfrm>
            <a:off x="179388" y="2943225"/>
            <a:ext cx="8713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Η μείωση της μάζας ή της δυσκαμψίας καθ’ ύψος δεν πρέπει να υπερβαίνει </a:t>
            </a:r>
            <a:endParaRPr lang="en-US" altLang="el-GR" sz="2000" b="0"/>
          </a:p>
          <a:p>
            <a:pPr eaLnBrk="1" hangingPunct="1">
              <a:lnSpc>
                <a:spcPct val="115000"/>
              </a:lnSpc>
            </a:pPr>
            <a:r>
              <a:rPr lang="en-US" altLang="el-GR" sz="2000" b="0"/>
              <a:t>  </a:t>
            </a:r>
            <a:r>
              <a:rPr lang="el-GR" altLang="el-GR" sz="2000" b="0"/>
              <a:t>το 50% της μάζας και δυσκαμψίας του προηγούμενου ορόφου</a:t>
            </a:r>
          </a:p>
        </p:txBody>
      </p:sp>
      <p:pic>
        <p:nvPicPr>
          <p:cNvPr id="24372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" b="2626"/>
          <a:stretch>
            <a:fillRect/>
          </a:stretch>
        </p:blipFill>
        <p:spPr bwMode="auto">
          <a:xfrm>
            <a:off x="71438" y="4149725"/>
            <a:ext cx="8964612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3723" name="Object 11"/>
          <p:cNvGraphicFramePr>
            <a:graphicFrameLocks noChangeAspect="1"/>
          </p:cNvGraphicFramePr>
          <p:nvPr/>
        </p:nvGraphicFramePr>
        <p:xfrm>
          <a:off x="1979613" y="6291263"/>
          <a:ext cx="16192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4" imgW="1079280" imgH="380880" progId="Equation.DSMT4">
                  <p:embed/>
                </p:oleObj>
              </mc:Choice>
              <mc:Fallback>
                <p:oleObj name="Equation" r:id="rId4" imgW="1079280" imgH="3808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6291263"/>
                        <a:ext cx="161925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3724" name="Text Box 12"/>
          <p:cNvSpPr txBox="1">
            <a:spLocks noChangeArrowheads="1"/>
          </p:cNvSpPr>
          <p:nvPr/>
        </p:nvSpPr>
        <p:spPr bwMode="auto">
          <a:xfrm>
            <a:off x="238125" y="6370638"/>
            <a:ext cx="169227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Τελικά πρέπει:</a:t>
            </a:r>
          </a:p>
        </p:txBody>
      </p:sp>
      <p:graphicFrame>
        <p:nvGraphicFramePr>
          <p:cNvPr id="243725" name="Object 13"/>
          <p:cNvGraphicFramePr>
            <a:graphicFrameLocks noChangeAspect="1"/>
          </p:cNvGraphicFramePr>
          <p:nvPr/>
        </p:nvGraphicFramePr>
        <p:xfrm>
          <a:off x="6788150" y="6308725"/>
          <a:ext cx="15811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6" imgW="1054080" imgH="380880" progId="Equation.DSMT4">
                  <p:embed/>
                </p:oleObj>
              </mc:Choice>
              <mc:Fallback>
                <p:oleObj name="Equation" r:id="rId6" imgW="1054080" imgH="3808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8150" y="6308725"/>
                        <a:ext cx="158115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3726" name="Text Box 14"/>
          <p:cNvSpPr txBox="1">
            <a:spLocks noChangeArrowheads="1"/>
          </p:cNvSpPr>
          <p:nvPr/>
        </p:nvSpPr>
        <p:spPr bwMode="auto">
          <a:xfrm>
            <a:off x="5027613" y="6388100"/>
            <a:ext cx="169227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Τελικά πρέπει: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3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3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6" grpId="0"/>
      <p:bldP spid="243717" grpId="0"/>
      <p:bldP spid="243718" grpId="0"/>
      <p:bldP spid="243724" grpId="0"/>
      <p:bldP spid="24372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Μορφολογία κτιρίου καθ’ ύψος</a:t>
            </a:r>
          </a:p>
        </p:txBody>
      </p:sp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179388" y="2133600"/>
            <a:ext cx="8713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Η αύξηση της μάζας και της δυσκαμψίας καθ’ ύψος δεν πρέπει να </a:t>
            </a:r>
            <a:endParaRPr lang="en-US" altLang="el-GR" sz="2000" b="0"/>
          </a:p>
          <a:p>
            <a:pPr eaLnBrk="1" hangingPunct="1">
              <a:lnSpc>
                <a:spcPct val="115000"/>
              </a:lnSpc>
            </a:pPr>
            <a:r>
              <a:rPr lang="en-US" altLang="el-GR" sz="2000" b="0"/>
              <a:t>  </a:t>
            </a:r>
            <a:r>
              <a:rPr lang="el-GR" altLang="el-GR" sz="2000" b="0"/>
              <a:t>υπερβαίνει το 35% της μάζας και δυσκαμψίας του προηγούμενου ορόφου</a:t>
            </a:r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179388" y="2943225"/>
            <a:ext cx="8713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Η μείωση της μάζας ή της δυσκαμψίας καθ’ ύψος δεν πρέπει να υπερβαίνει </a:t>
            </a:r>
            <a:endParaRPr lang="en-US" altLang="el-GR" sz="2000" b="0"/>
          </a:p>
          <a:p>
            <a:pPr eaLnBrk="1" hangingPunct="1">
              <a:lnSpc>
                <a:spcPct val="115000"/>
              </a:lnSpc>
            </a:pPr>
            <a:r>
              <a:rPr lang="en-US" altLang="el-GR" sz="2000" b="0"/>
              <a:t>  </a:t>
            </a:r>
            <a:r>
              <a:rPr lang="el-GR" altLang="el-GR" sz="2000" b="0"/>
              <a:t>το 50% της μάζας και δυσκαμψίας του προηγούμενου ορόφου</a:t>
            </a:r>
          </a:p>
        </p:txBody>
      </p:sp>
      <p:sp>
        <p:nvSpPr>
          <p:cNvPr id="245768" name="Text Box 8"/>
          <p:cNvSpPr txBox="1">
            <a:spLocks noChangeArrowheads="1"/>
          </p:cNvSpPr>
          <p:nvPr/>
        </p:nvSpPr>
        <p:spPr bwMode="auto">
          <a:xfrm>
            <a:off x="179388" y="3806825"/>
            <a:ext cx="8713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Απότομη μεταβολή μάζας ή δυσκαμψίας προκαλούν συγκεντρωση τάσεων </a:t>
            </a:r>
          </a:p>
          <a:p>
            <a:pPr eaLnBrk="1" hangingPunct="1">
              <a:lnSpc>
                <a:spcPct val="115000"/>
              </a:lnSpc>
            </a:pPr>
            <a:r>
              <a:rPr lang="el-GR" altLang="el-GR" sz="2000" b="0"/>
              <a:t>  σε κάποια επίπεδα</a:t>
            </a:r>
          </a:p>
        </p:txBody>
      </p:sp>
      <p:sp>
        <p:nvSpPr>
          <p:cNvPr id="245769" name="Text Box 9"/>
          <p:cNvSpPr txBox="1">
            <a:spLocks noChangeArrowheads="1"/>
          </p:cNvSpPr>
          <p:nvPr/>
        </p:nvSpPr>
        <p:spPr bwMode="auto">
          <a:xfrm>
            <a:off x="179388" y="4598988"/>
            <a:ext cx="8713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Τυχόν ανοίγματα σε τοιχώματα πρέπει να είναι μικρά και ομοιόμορφα </a:t>
            </a:r>
          </a:p>
          <a:p>
            <a:pPr eaLnBrk="1" hangingPunct="1">
              <a:lnSpc>
                <a:spcPct val="115000"/>
              </a:lnSpc>
            </a:pPr>
            <a:r>
              <a:rPr lang="el-GR" altLang="el-GR" sz="2000" b="0"/>
              <a:t>  τοποθετημένα</a:t>
            </a:r>
          </a:p>
        </p:txBody>
      </p:sp>
      <p:sp>
        <p:nvSpPr>
          <p:cNvPr id="245770" name="Text Box 10"/>
          <p:cNvSpPr txBox="1">
            <a:spLocks noChangeArrowheads="1"/>
          </p:cNvSpPr>
          <p:nvPr/>
        </p:nvSpPr>
        <p:spPr bwMode="auto">
          <a:xfrm>
            <a:off x="179388" y="5464175"/>
            <a:ext cx="8713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Κοντά υποστυλώματα και σχηματισμός μαλακού ορόφου πρέπει να </a:t>
            </a:r>
          </a:p>
          <a:p>
            <a:pPr eaLnBrk="1" hangingPunct="1">
              <a:lnSpc>
                <a:spcPct val="115000"/>
              </a:lnSpc>
            </a:pPr>
            <a:r>
              <a:rPr lang="el-GR" altLang="el-GR" sz="2000" b="0"/>
              <a:t>  αποφεύγονται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9388" y="1628775"/>
            <a:ext cx="8640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Κατανομή μάζας και δυσκαμψίας κτιρίου καθ’ ύψος </a:t>
            </a:r>
            <a:r>
              <a:rPr lang="en-US" altLang="el-GR" sz="2000" b="0" i="1"/>
              <a:t>(</a:t>
            </a:r>
            <a:r>
              <a:rPr lang="el-GR" altLang="el-GR" sz="2000" b="0" i="1"/>
              <a:t>ΕΑΚ 2000 §3.5.1[4])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8" grpId="0"/>
      <p:bldP spid="245769" grpId="0"/>
      <p:bldP spid="245770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4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3"/>
          <a:stretch>
            <a:fillRect/>
          </a:stretch>
        </p:blipFill>
        <p:spPr bwMode="auto">
          <a:xfrm>
            <a:off x="962025" y="2349500"/>
            <a:ext cx="647065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Μορφολογία κτιρίου καθ’ ύψος</a:t>
            </a:r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1258888" y="2060575"/>
            <a:ext cx="273685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Δυσμενής μορφολογία</a:t>
            </a:r>
          </a:p>
        </p:txBody>
      </p:sp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4643438" y="2060575"/>
            <a:ext cx="273685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Ευνοϊκή μορφολογία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9388" y="1628775"/>
            <a:ext cx="8640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Κατανομή μάζας και δυσκαμψίας κτιρίου καθ’ ύψος </a:t>
            </a:r>
            <a:r>
              <a:rPr lang="en-US" altLang="el-GR" sz="2000" b="0" i="1"/>
              <a:t>(</a:t>
            </a:r>
            <a:r>
              <a:rPr lang="el-GR" altLang="el-GR" sz="2000" b="0" i="1"/>
              <a:t>ΕΑΚ 2000 §3.5.1[4])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4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4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4" grpId="0"/>
      <p:bldP spid="244745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" t="2141" b="26767"/>
          <a:stretch>
            <a:fillRect/>
          </a:stretch>
        </p:blipFill>
        <p:spPr bwMode="auto">
          <a:xfrm>
            <a:off x="766763" y="2492375"/>
            <a:ext cx="6615112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Μορφολογία κτιρίου καθ’ ύψος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258888" y="2060575"/>
            <a:ext cx="273685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Δυσμενής μορφολογία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4643438" y="2060575"/>
            <a:ext cx="273685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Ευνοϊκή μορφολογία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9388" y="1628775"/>
            <a:ext cx="8640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Κατανομή μάζας και δυσκαμψίας κτιρίου καθ’ ύψος </a:t>
            </a:r>
            <a:r>
              <a:rPr lang="en-US" altLang="el-GR" sz="2000" b="0" i="1"/>
              <a:t>(</a:t>
            </a:r>
            <a:r>
              <a:rPr lang="el-GR" altLang="el-GR" sz="2000" b="0" i="1"/>
              <a:t>ΕΑΚ 2000 §3.5.1[4])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7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205827" name="Text Box 3"/>
          <p:cNvSpPr txBox="1">
            <a:spLocks noChangeArrowheads="1"/>
          </p:cNvSpPr>
          <p:nvPr/>
        </p:nvSpPr>
        <p:spPr bwMode="auto">
          <a:xfrm>
            <a:off x="250825" y="2060575"/>
            <a:ext cx="8497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n-US" altLang="el-GR" sz="2000" b="0"/>
              <a:t> </a:t>
            </a:r>
            <a:r>
              <a:rPr lang="el-GR" altLang="el-GR" sz="2000" b="0"/>
              <a:t>Η μεταφορά των φορτίων στο έδαφος γίνεται σε μικρό βαθμό από     </a:t>
            </a:r>
          </a:p>
          <a:p>
            <a:pPr eaLnBrk="1" hangingPunct="1">
              <a:lnSpc>
                <a:spcPct val="115000"/>
              </a:lnSpc>
            </a:pPr>
            <a:r>
              <a:rPr lang="el-GR" altLang="el-GR" sz="2000" b="0"/>
              <a:t>  μεμονωμένα δομικά  στοιχεία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Φέρων οργανισμός της κατασκευής</a:t>
            </a:r>
          </a:p>
        </p:txBody>
      </p:sp>
      <p:sp>
        <p:nvSpPr>
          <p:cNvPr id="205834" name="Text Box 10"/>
          <p:cNvSpPr txBox="1">
            <a:spLocks noChangeArrowheads="1"/>
          </p:cNvSpPr>
          <p:nvPr/>
        </p:nvSpPr>
        <p:spPr bwMode="auto">
          <a:xfrm>
            <a:off x="179388" y="1628775"/>
            <a:ext cx="3960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Παραλαβή φορτίων:</a:t>
            </a:r>
          </a:p>
        </p:txBody>
      </p:sp>
      <p:sp>
        <p:nvSpPr>
          <p:cNvPr id="205838" name="Text Box 14"/>
          <p:cNvSpPr txBox="1">
            <a:spLocks noChangeArrowheads="1"/>
          </p:cNvSpPr>
          <p:nvPr/>
        </p:nvSpPr>
        <p:spPr bwMode="auto">
          <a:xfrm>
            <a:off x="250825" y="2908300"/>
            <a:ext cx="8497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n-US" altLang="el-GR" sz="2000" b="0"/>
              <a:t> </a:t>
            </a:r>
            <a:r>
              <a:rPr lang="el-GR" altLang="el-GR" sz="2000" b="0"/>
              <a:t>Η παραλαβή γίνεται κυρίως από σύνολα δομικών στοιχείων που </a:t>
            </a:r>
          </a:p>
          <a:p>
            <a:pPr eaLnBrk="1" hangingPunct="1">
              <a:lnSpc>
                <a:spcPct val="115000"/>
              </a:lnSpc>
            </a:pPr>
            <a:r>
              <a:rPr lang="el-GR" altLang="el-GR" sz="2000" b="0"/>
              <a:t>  συνεργάζονται μεταξύ τους</a:t>
            </a:r>
          </a:p>
        </p:txBody>
      </p:sp>
      <p:sp>
        <p:nvSpPr>
          <p:cNvPr id="205839" name="Text Box 15"/>
          <p:cNvSpPr txBox="1">
            <a:spLocks noChangeArrowheads="1"/>
          </p:cNvSpPr>
          <p:nvPr/>
        </p:nvSpPr>
        <p:spPr bwMode="auto">
          <a:xfrm>
            <a:off x="250825" y="3771900"/>
            <a:ext cx="8497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Τα σύνολα αυτά δομικών στοιχείων ονομάζονται υποφορείς του φέροντος </a:t>
            </a:r>
          </a:p>
          <a:p>
            <a:pPr eaLnBrk="1" hangingPunct="1">
              <a:lnSpc>
                <a:spcPct val="115000"/>
              </a:lnSpc>
            </a:pPr>
            <a:r>
              <a:rPr lang="el-GR" altLang="el-GR" sz="2000" b="0"/>
              <a:t>  οργανισμού</a:t>
            </a:r>
          </a:p>
        </p:txBody>
      </p:sp>
      <p:sp>
        <p:nvSpPr>
          <p:cNvPr id="205840" name="Text Box 16"/>
          <p:cNvSpPr txBox="1">
            <a:spLocks noChangeArrowheads="1"/>
          </p:cNvSpPr>
          <p:nvPr/>
        </p:nvSpPr>
        <p:spPr bwMode="auto">
          <a:xfrm>
            <a:off x="250825" y="4637088"/>
            <a:ext cx="8497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n-US" altLang="el-GR" sz="2000" b="0"/>
              <a:t> </a:t>
            </a:r>
            <a:r>
              <a:rPr lang="el-GR" altLang="el-GR" sz="2000" b="0"/>
              <a:t>Οι υποφορείς φροντίζουν για την ασφαλή μεταφορά κατακόρυφων και </a:t>
            </a:r>
          </a:p>
          <a:p>
            <a:pPr eaLnBrk="1" hangingPunct="1">
              <a:lnSpc>
                <a:spcPct val="115000"/>
              </a:lnSpc>
            </a:pPr>
            <a:r>
              <a:rPr lang="el-GR" altLang="el-GR" sz="2000" b="0"/>
              <a:t>  οριζόντιων φορτίων στο έδαφος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/>
      <p:bldP spid="205834" grpId="0"/>
      <p:bldP spid="205838" grpId="0"/>
      <p:bldP spid="205839" grpId="0"/>
      <p:bldP spid="20584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Μορφολογία κτιρίου καθ’ ύψος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79388" y="1628775"/>
            <a:ext cx="8640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Κατανομή μάζας και δυσκαμψίας κτιρίου καθ’ ύψος – Κανονικά κτίρια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258888" y="2060575"/>
            <a:ext cx="273685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Δυσμενής μορφολογία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4643438" y="2060575"/>
            <a:ext cx="273685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Ευνοϊκή μορφολογία</a:t>
            </a:r>
          </a:p>
        </p:txBody>
      </p:sp>
      <p:pic>
        <p:nvPicPr>
          <p:cNvPr id="24884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8"/>
          <a:stretch>
            <a:fillRect/>
          </a:stretch>
        </p:blipFill>
        <p:spPr bwMode="auto">
          <a:xfrm>
            <a:off x="179388" y="2708275"/>
            <a:ext cx="73533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8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6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 t="22400" r="948"/>
          <a:stretch>
            <a:fillRect/>
          </a:stretch>
        </p:blipFill>
        <p:spPr bwMode="auto">
          <a:xfrm>
            <a:off x="5746750" y="2651125"/>
            <a:ext cx="331152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Μορφολογία κτιρίου καθ’ ύψος</a:t>
            </a:r>
          </a:p>
        </p:txBody>
      </p:sp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179388" y="1628775"/>
            <a:ext cx="8640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Κατανομή μάζας και δυσκαμψίας κτιρίου καθ’ ύψος – Κανονικά κτίρια</a:t>
            </a:r>
          </a:p>
        </p:txBody>
      </p:sp>
      <p:sp>
        <p:nvSpPr>
          <p:cNvPr id="56326" name="Text Box 5"/>
          <p:cNvSpPr txBox="1">
            <a:spLocks noChangeArrowheads="1"/>
          </p:cNvSpPr>
          <p:nvPr/>
        </p:nvSpPr>
        <p:spPr bwMode="auto">
          <a:xfrm>
            <a:off x="1258888" y="2060575"/>
            <a:ext cx="273685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Δυσμενής μορφολογία</a:t>
            </a:r>
          </a:p>
        </p:txBody>
      </p:sp>
      <p:sp>
        <p:nvSpPr>
          <p:cNvPr id="56327" name="Text Box 6"/>
          <p:cNvSpPr txBox="1">
            <a:spLocks noChangeArrowheads="1"/>
          </p:cNvSpPr>
          <p:nvPr/>
        </p:nvSpPr>
        <p:spPr bwMode="auto">
          <a:xfrm>
            <a:off x="4643438" y="2060575"/>
            <a:ext cx="273685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Ευνοϊκή μορφολογία</a:t>
            </a:r>
          </a:p>
        </p:txBody>
      </p:sp>
      <p:pic>
        <p:nvPicPr>
          <p:cNvPr id="2498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4"/>
          <a:stretch>
            <a:fillRect/>
          </a:stretch>
        </p:blipFill>
        <p:spPr bwMode="auto">
          <a:xfrm>
            <a:off x="107950" y="2665413"/>
            <a:ext cx="2620963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66" name="Picture 10" descr="21_427"/>
          <p:cNvPicPr>
            <a:picLocks noChangeAspect="1" noChangeArrowheads="1"/>
          </p:cNvPicPr>
          <p:nvPr/>
        </p:nvPicPr>
        <p:blipFill>
          <a:blip r:embed="rId4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88" y="2492375"/>
            <a:ext cx="30480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0" name="Text Box 11"/>
          <p:cNvSpPr txBox="1">
            <a:spLocks noChangeArrowheads="1"/>
          </p:cNvSpPr>
          <p:nvPr/>
        </p:nvSpPr>
        <p:spPr bwMode="auto">
          <a:xfrm>
            <a:off x="2124075" y="6524625"/>
            <a:ext cx="4895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b="0" i="1"/>
              <a:t>Σεισμός </a:t>
            </a:r>
            <a:r>
              <a:rPr lang="en-US" altLang="el-GR" b="0" i="1"/>
              <a:t>Kobe M=7.2, Japan 17/01/1995</a:t>
            </a:r>
            <a:endParaRPr lang="el-GR" altLang="el-GR" b="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9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9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Μαλακός όροφος</a:t>
            </a:r>
          </a:p>
        </p:txBody>
      </p:sp>
      <p:sp>
        <p:nvSpPr>
          <p:cNvPr id="194596" name="Text Box 36"/>
          <p:cNvSpPr txBox="1">
            <a:spLocks noChangeArrowheads="1"/>
          </p:cNvSpPr>
          <p:nvPr/>
        </p:nvSpPr>
        <p:spPr bwMode="auto">
          <a:xfrm>
            <a:off x="179388" y="1844675"/>
            <a:ext cx="8713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Η ύπαρξη ενός ορόφου με πολύ μειωμένη δυσκαμψία σε σχέση με τους </a:t>
            </a:r>
          </a:p>
          <a:p>
            <a:pPr eaLnBrk="1" hangingPunct="1">
              <a:lnSpc>
                <a:spcPct val="115000"/>
              </a:lnSpc>
            </a:pPr>
            <a:r>
              <a:rPr lang="el-GR" altLang="el-GR" sz="2000" b="0"/>
              <a:t>  γειτονικούς του ορόφους</a:t>
            </a:r>
          </a:p>
        </p:txBody>
      </p:sp>
      <p:sp>
        <p:nvSpPr>
          <p:cNvPr id="194597" name="Text Box 37"/>
          <p:cNvSpPr txBox="1">
            <a:spLocks noChangeArrowheads="1"/>
          </p:cNvSpPr>
          <p:nvPr/>
        </p:nvSpPr>
        <p:spPr bwMode="auto">
          <a:xfrm>
            <a:off x="179388" y="2655888"/>
            <a:ext cx="8713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Συχνότερη η εμφάνιση μαλακού ορόφου στο ισόγειο κτιρίων (πυλωτή ή </a:t>
            </a:r>
          </a:p>
          <a:p>
            <a:pPr eaLnBrk="1" hangingPunct="1">
              <a:lnSpc>
                <a:spcPct val="115000"/>
              </a:lnSpc>
            </a:pPr>
            <a:r>
              <a:rPr lang="el-GR" altLang="el-GR" sz="2000" b="0"/>
              <a:t>  καταστήματα) λόγω της απουσίας τοιχοποιίας πλήρωσης</a:t>
            </a:r>
          </a:p>
        </p:txBody>
      </p:sp>
      <p:sp>
        <p:nvSpPr>
          <p:cNvPr id="194598" name="Text Box 38"/>
          <p:cNvSpPr txBox="1">
            <a:spLocks noChangeArrowheads="1"/>
          </p:cNvSpPr>
          <p:nvPr/>
        </p:nvSpPr>
        <p:spPr bwMode="auto">
          <a:xfrm>
            <a:off x="323850" y="3500438"/>
            <a:ext cx="85693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l-GR" altLang="el-GR" b="0" i="1"/>
              <a:t>Οι τοιχοποιίες πλήρωσης δεν αποτελούν δομικό στοιχείο του φέροντος οργανισμού, η παρουσία τους όμως αυξάνει </a:t>
            </a:r>
            <a:r>
              <a:rPr lang="en-US" altLang="el-GR" b="0" i="1"/>
              <a:t>de facto </a:t>
            </a:r>
            <a:r>
              <a:rPr lang="el-GR" altLang="el-GR" b="0" i="1"/>
              <a:t>την δυσκαμψία των πλαισίων-υποφορέων</a:t>
            </a:r>
          </a:p>
        </p:txBody>
      </p:sp>
      <p:sp>
        <p:nvSpPr>
          <p:cNvPr id="194599" name="Text Box 39"/>
          <p:cNvSpPr txBox="1">
            <a:spLocks noChangeArrowheads="1"/>
          </p:cNvSpPr>
          <p:nvPr/>
        </p:nvSpPr>
        <p:spPr bwMode="auto">
          <a:xfrm>
            <a:off x="179388" y="4311650"/>
            <a:ext cx="8713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Σημαντικότερο το πρόβλημα όταν η έλλειψη τοιχοποιίας πλήρωσης </a:t>
            </a:r>
          </a:p>
          <a:p>
            <a:pPr eaLnBrk="1" hangingPunct="1">
              <a:lnSpc>
                <a:spcPct val="115000"/>
              </a:lnSpc>
            </a:pPr>
            <a:r>
              <a:rPr lang="el-GR" altLang="el-GR" sz="2000" b="0"/>
              <a:t>  συνοδεύεται από φέροντα οργανισμό δίχως τοιχώματα (αμιγή πλαίσια)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4" grpId="0"/>
      <p:bldP spid="194596" grpId="0"/>
      <p:bldP spid="194597" grpId="0"/>
      <p:bldP spid="194598" grpId="0"/>
      <p:bldP spid="19459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Μαλακός όροφος</a:t>
            </a:r>
          </a:p>
        </p:txBody>
      </p:sp>
      <p:sp>
        <p:nvSpPr>
          <p:cNvPr id="250887" name="Text Box 7"/>
          <p:cNvSpPr txBox="1">
            <a:spLocks noChangeArrowheads="1"/>
          </p:cNvSpPr>
          <p:nvPr/>
        </p:nvSpPr>
        <p:spPr bwMode="auto">
          <a:xfrm>
            <a:off x="179388" y="1700213"/>
            <a:ext cx="8713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Σημαντικότερο το πρόβλημα όταν η έλλειψη τοιχοποιίας πλήρωσης </a:t>
            </a:r>
          </a:p>
          <a:p>
            <a:pPr eaLnBrk="1" hangingPunct="1">
              <a:lnSpc>
                <a:spcPct val="115000"/>
              </a:lnSpc>
            </a:pPr>
            <a:r>
              <a:rPr lang="el-GR" altLang="el-GR" sz="2000" b="0"/>
              <a:t>  συνοδεύεται από φέροντα οργανισμό δίχως τοιχώματα (αμιγή πλαίσια)</a:t>
            </a:r>
          </a:p>
        </p:txBody>
      </p:sp>
      <p:pic>
        <p:nvPicPr>
          <p:cNvPr id="25088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884488"/>
            <a:ext cx="2924175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89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852738"/>
            <a:ext cx="2911475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891" name="Text Box 11"/>
          <p:cNvSpPr txBox="1">
            <a:spLocks noChangeArrowheads="1"/>
          </p:cNvSpPr>
          <p:nvPr/>
        </p:nvSpPr>
        <p:spPr bwMode="auto">
          <a:xfrm>
            <a:off x="107950" y="2536825"/>
            <a:ext cx="273685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Αμιγή πλαίσια</a:t>
            </a:r>
          </a:p>
        </p:txBody>
      </p:sp>
      <p:sp>
        <p:nvSpPr>
          <p:cNvPr id="250892" name="Text Box 12"/>
          <p:cNvSpPr txBox="1">
            <a:spLocks noChangeArrowheads="1"/>
          </p:cNvSpPr>
          <p:nvPr/>
        </p:nvSpPr>
        <p:spPr bwMode="auto">
          <a:xfrm>
            <a:off x="6084888" y="2509838"/>
            <a:ext cx="27368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Μικτά πλαίσια</a:t>
            </a:r>
          </a:p>
        </p:txBody>
      </p:sp>
      <p:sp>
        <p:nvSpPr>
          <p:cNvPr id="250893" name="Text Box 13"/>
          <p:cNvSpPr txBox="1">
            <a:spLocks noChangeArrowheads="1"/>
          </p:cNvSpPr>
          <p:nvPr/>
        </p:nvSpPr>
        <p:spPr bwMode="auto">
          <a:xfrm>
            <a:off x="2770188" y="3068638"/>
            <a:ext cx="1439862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sz="1600" b="0" i="1"/>
              <a:t>Έστω Κ</a:t>
            </a:r>
            <a:r>
              <a:rPr lang="el-GR" altLang="el-GR" sz="1600" b="0" i="1" baseline="-25000"/>
              <a:t>ορ</a:t>
            </a:r>
            <a:r>
              <a:rPr lang="el-GR" altLang="el-GR" sz="1600" b="0" i="1"/>
              <a:t>=Κ</a:t>
            </a:r>
          </a:p>
        </p:txBody>
      </p:sp>
      <p:sp>
        <p:nvSpPr>
          <p:cNvPr id="250894" name="Text Box 14"/>
          <p:cNvSpPr txBox="1">
            <a:spLocks noChangeArrowheads="1"/>
          </p:cNvSpPr>
          <p:nvPr/>
        </p:nvSpPr>
        <p:spPr bwMode="auto">
          <a:xfrm>
            <a:off x="4859338" y="3068638"/>
            <a:ext cx="1439862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sz="1600" b="0" i="1"/>
              <a:t>Έστω Κ</a:t>
            </a:r>
            <a:r>
              <a:rPr lang="el-GR" altLang="el-GR" sz="1600" b="0" i="1" baseline="-25000"/>
              <a:t>ορ</a:t>
            </a:r>
            <a:r>
              <a:rPr lang="el-GR" altLang="el-GR" sz="1600" b="0" i="1"/>
              <a:t>=2</a:t>
            </a:r>
            <a:r>
              <a:rPr lang="el-GR" altLang="el-GR" sz="1600" b="0" i="1">
                <a:cs typeface="Arial" panose="020B0604020202020204" pitchFamily="34" charset="0"/>
              </a:rPr>
              <a:t>∙</a:t>
            </a:r>
            <a:r>
              <a:rPr lang="el-GR" altLang="el-GR" sz="1600" b="0" i="1"/>
              <a:t>Κ</a:t>
            </a:r>
          </a:p>
        </p:txBody>
      </p:sp>
      <p:sp>
        <p:nvSpPr>
          <p:cNvPr id="250895" name="Text Box 15"/>
          <p:cNvSpPr txBox="1">
            <a:spLocks noChangeArrowheads="1"/>
          </p:cNvSpPr>
          <p:nvPr/>
        </p:nvSpPr>
        <p:spPr bwMode="auto">
          <a:xfrm>
            <a:off x="3779838" y="4106863"/>
            <a:ext cx="1655762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sz="1600" b="0" i="1"/>
              <a:t>Έστω Κ</a:t>
            </a:r>
            <a:r>
              <a:rPr lang="el-GR" altLang="el-GR" sz="1600" b="0" i="1" baseline="-25000"/>
              <a:t>τοιχ</a:t>
            </a:r>
            <a:r>
              <a:rPr lang="el-GR" altLang="el-GR" sz="1600" b="0" i="1"/>
              <a:t>=0.3</a:t>
            </a:r>
            <a:r>
              <a:rPr lang="el-GR" altLang="el-GR" sz="1600" b="0" i="1">
                <a:cs typeface="Arial" panose="020B0604020202020204" pitchFamily="34" charset="0"/>
              </a:rPr>
              <a:t>∙</a:t>
            </a:r>
            <a:r>
              <a:rPr lang="el-GR" altLang="el-GR" sz="1600" b="0" i="1"/>
              <a:t>Κ</a:t>
            </a:r>
          </a:p>
        </p:txBody>
      </p:sp>
      <p:sp>
        <p:nvSpPr>
          <p:cNvPr id="250896" name="Text Box 16"/>
          <p:cNvSpPr txBox="1">
            <a:spLocks noChangeArrowheads="1"/>
          </p:cNvSpPr>
          <p:nvPr/>
        </p:nvSpPr>
        <p:spPr bwMode="auto">
          <a:xfrm>
            <a:off x="3563938" y="3789363"/>
            <a:ext cx="223202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sz="1600" b="0" i="1" u="sng"/>
              <a:t>Δυσκαμψία τοιχοποίας</a:t>
            </a:r>
          </a:p>
        </p:txBody>
      </p:sp>
      <p:sp>
        <p:nvSpPr>
          <p:cNvPr id="250897" name="Text Box 17"/>
          <p:cNvSpPr txBox="1">
            <a:spLocks noChangeArrowheads="1"/>
          </p:cNvSpPr>
          <p:nvPr/>
        </p:nvSpPr>
        <p:spPr bwMode="auto">
          <a:xfrm>
            <a:off x="395288" y="5157788"/>
            <a:ext cx="223202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sz="1600" b="0" i="1" u="sng"/>
              <a:t>Ισόγειο:</a:t>
            </a:r>
          </a:p>
        </p:txBody>
      </p:sp>
      <p:sp>
        <p:nvSpPr>
          <p:cNvPr id="250899" name="Text Box 19"/>
          <p:cNvSpPr txBox="1">
            <a:spLocks noChangeArrowheads="1"/>
          </p:cNvSpPr>
          <p:nvPr/>
        </p:nvSpPr>
        <p:spPr bwMode="auto">
          <a:xfrm>
            <a:off x="252413" y="5516563"/>
            <a:ext cx="244792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sz="1600" b="0" i="1"/>
              <a:t>Μείωση δυσκαμψίας 30%</a:t>
            </a:r>
          </a:p>
        </p:txBody>
      </p:sp>
      <p:sp>
        <p:nvSpPr>
          <p:cNvPr id="250900" name="Text Box 20"/>
          <p:cNvSpPr txBox="1">
            <a:spLocks noChangeArrowheads="1"/>
          </p:cNvSpPr>
          <p:nvPr/>
        </p:nvSpPr>
        <p:spPr bwMode="auto">
          <a:xfrm>
            <a:off x="6804025" y="5157788"/>
            <a:ext cx="1008063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sz="1600" b="0" i="1" u="sng"/>
              <a:t>Ισόγειο:</a:t>
            </a:r>
          </a:p>
        </p:txBody>
      </p:sp>
      <p:sp>
        <p:nvSpPr>
          <p:cNvPr id="250902" name="Text Box 22"/>
          <p:cNvSpPr txBox="1">
            <a:spLocks noChangeArrowheads="1"/>
          </p:cNvSpPr>
          <p:nvPr/>
        </p:nvSpPr>
        <p:spPr bwMode="auto">
          <a:xfrm>
            <a:off x="6227763" y="5516563"/>
            <a:ext cx="23749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sz="1600" b="0" i="1"/>
              <a:t>Μείωση δυσκαμψίας 15%</a:t>
            </a:r>
          </a:p>
        </p:txBody>
      </p:sp>
      <p:graphicFrame>
        <p:nvGraphicFramePr>
          <p:cNvPr id="250903" name="Object 23"/>
          <p:cNvGraphicFramePr>
            <a:graphicFrameLocks noChangeAspect="1"/>
          </p:cNvGraphicFramePr>
          <p:nvPr/>
        </p:nvGraphicFramePr>
        <p:xfrm>
          <a:off x="77788" y="5949950"/>
          <a:ext cx="4152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5" imgW="2768400" imgH="406080" progId="Equation.DSMT4">
                  <p:embed/>
                </p:oleObj>
              </mc:Choice>
              <mc:Fallback>
                <p:oleObj name="Equation" r:id="rId5" imgW="2768400" imgH="40608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8" y="5949950"/>
                        <a:ext cx="41529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904" name="Object 24"/>
          <p:cNvGraphicFramePr>
            <a:graphicFrameLocks noChangeAspect="1"/>
          </p:cNvGraphicFramePr>
          <p:nvPr/>
        </p:nvGraphicFramePr>
        <p:xfrm>
          <a:off x="6156325" y="5949950"/>
          <a:ext cx="24574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7" imgW="1638000" imgH="342720" progId="Equation.DSMT4">
                  <p:embed/>
                </p:oleObj>
              </mc:Choice>
              <mc:Fallback>
                <p:oleObj name="Equation" r:id="rId7" imgW="1638000" imgH="34272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5949950"/>
                        <a:ext cx="245745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905" name="Text Box 25"/>
          <p:cNvSpPr txBox="1">
            <a:spLocks noChangeArrowheads="1"/>
          </p:cNvSpPr>
          <p:nvPr/>
        </p:nvSpPr>
        <p:spPr bwMode="auto">
          <a:xfrm>
            <a:off x="2844800" y="3573463"/>
            <a:ext cx="287338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sz="1600" b="0" i="1"/>
              <a:t>Κ</a:t>
            </a:r>
          </a:p>
        </p:txBody>
      </p:sp>
      <p:sp>
        <p:nvSpPr>
          <p:cNvPr id="250906" name="Text Box 26"/>
          <p:cNvSpPr txBox="1">
            <a:spLocks noChangeArrowheads="1"/>
          </p:cNvSpPr>
          <p:nvPr/>
        </p:nvSpPr>
        <p:spPr bwMode="auto">
          <a:xfrm>
            <a:off x="2844800" y="4011613"/>
            <a:ext cx="287338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sz="1600" b="0" i="1"/>
              <a:t>Κ</a:t>
            </a:r>
          </a:p>
        </p:txBody>
      </p:sp>
      <p:sp>
        <p:nvSpPr>
          <p:cNvPr id="250907" name="Text Box 27"/>
          <p:cNvSpPr txBox="1">
            <a:spLocks noChangeArrowheads="1"/>
          </p:cNvSpPr>
          <p:nvPr/>
        </p:nvSpPr>
        <p:spPr bwMode="auto">
          <a:xfrm>
            <a:off x="2843213" y="4516438"/>
            <a:ext cx="72072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sz="1600" b="0" i="1"/>
              <a:t>0.7 Κ</a:t>
            </a:r>
          </a:p>
        </p:txBody>
      </p:sp>
      <p:sp>
        <p:nvSpPr>
          <p:cNvPr id="250908" name="Text Box 28"/>
          <p:cNvSpPr txBox="1">
            <a:spLocks noChangeArrowheads="1"/>
          </p:cNvSpPr>
          <p:nvPr/>
        </p:nvSpPr>
        <p:spPr bwMode="auto">
          <a:xfrm>
            <a:off x="5895975" y="3573463"/>
            <a:ext cx="287338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sz="1600" b="0" i="1"/>
              <a:t>2Κ</a:t>
            </a:r>
          </a:p>
        </p:txBody>
      </p:sp>
      <p:sp>
        <p:nvSpPr>
          <p:cNvPr id="250909" name="Text Box 29"/>
          <p:cNvSpPr txBox="1">
            <a:spLocks noChangeArrowheads="1"/>
          </p:cNvSpPr>
          <p:nvPr/>
        </p:nvSpPr>
        <p:spPr bwMode="auto">
          <a:xfrm>
            <a:off x="5895975" y="4011613"/>
            <a:ext cx="287338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sz="1600" b="0" i="1"/>
              <a:t>2Κ</a:t>
            </a:r>
          </a:p>
        </p:txBody>
      </p:sp>
      <p:sp>
        <p:nvSpPr>
          <p:cNvPr id="250910" name="Text Box 30"/>
          <p:cNvSpPr txBox="1">
            <a:spLocks noChangeArrowheads="1"/>
          </p:cNvSpPr>
          <p:nvPr/>
        </p:nvSpPr>
        <p:spPr bwMode="auto">
          <a:xfrm>
            <a:off x="5691188" y="4516438"/>
            <a:ext cx="72072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sz="1600" b="0" i="1"/>
              <a:t>1.7 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0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0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0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0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0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0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0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0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7" grpId="0"/>
      <p:bldP spid="250891" grpId="0"/>
      <p:bldP spid="250892" grpId="0"/>
      <p:bldP spid="250893" grpId="0"/>
      <p:bldP spid="250894" grpId="0"/>
      <p:bldP spid="250895" grpId="0"/>
      <p:bldP spid="250896" grpId="0"/>
      <p:bldP spid="250897" grpId="0"/>
      <p:bldP spid="250899" grpId="0"/>
      <p:bldP spid="250900" grpId="0"/>
      <p:bldP spid="250902" grpId="0"/>
      <p:bldP spid="250905" grpId="0"/>
      <p:bldP spid="250906" grpId="0"/>
      <p:bldP spid="250907" grpId="0"/>
      <p:bldP spid="250908" grpId="0"/>
      <p:bldP spid="250909" grpId="0"/>
      <p:bldP spid="2509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Μαλακός όροφος</a:t>
            </a:r>
          </a:p>
        </p:txBody>
      </p:sp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179388" y="1700213"/>
            <a:ext cx="871378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Διάφορες περιπτώσεις μαλακού ορόφου</a:t>
            </a:r>
          </a:p>
        </p:txBody>
      </p:sp>
      <p:pic>
        <p:nvPicPr>
          <p:cNvPr id="25192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52738"/>
            <a:ext cx="864235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4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2205038"/>
            <a:ext cx="444817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3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01863"/>
            <a:ext cx="4240213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59397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Μαλακός όροφος</a:t>
            </a:r>
          </a:p>
        </p:txBody>
      </p:sp>
      <p:sp>
        <p:nvSpPr>
          <p:cNvPr id="59398" name="Text Box 4"/>
          <p:cNvSpPr txBox="1">
            <a:spLocks noChangeArrowheads="1"/>
          </p:cNvSpPr>
          <p:nvPr/>
        </p:nvSpPr>
        <p:spPr bwMode="auto">
          <a:xfrm>
            <a:off x="179388" y="1700213"/>
            <a:ext cx="871378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Διάφορες περιπτώσεις μαλακού ορόφου</a:t>
            </a:r>
          </a:p>
        </p:txBody>
      </p:sp>
      <p:sp>
        <p:nvSpPr>
          <p:cNvPr id="252936" name="Text Box 8"/>
          <p:cNvSpPr txBox="1">
            <a:spLocks noChangeArrowheads="1"/>
          </p:cNvSpPr>
          <p:nvPr/>
        </p:nvSpPr>
        <p:spPr bwMode="auto">
          <a:xfrm>
            <a:off x="323850" y="5589588"/>
            <a:ext cx="85693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l-GR" altLang="el-GR" b="0" i="1"/>
              <a:t>Σε 495 κτίρια οπλισμένου σκυροδέματος που καταγράφηκαν στην πόλη των Σερρών τα 72 έχουν μαλακό όροφο, δηλαδή ποσοστό 15% (Καραποστόλη, 2006)</a:t>
            </a:r>
          </a:p>
        </p:txBody>
      </p:sp>
      <p:sp>
        <p:nvSpPr>
          <p:cNvPr id="252937" name="Text Box 9"/>
          <p:cNvSpPr txBox="1">
            <a:spLocks noChangeArrowheads="1"/>
          </p:cNvSpPr>
          <p:nvPr/>
        </p:nvSpPr>
        <p:spPr bwMode="auto">
          <a:xfrm>
            <a:off x="323850" y="6326188"/>
            <a:ext cx="85693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l-GR" altLang="el-GR" b="0" i="1"/>
              <a:t>Σε κτίρια Ο/Σ κατασκευασμένα μετά το 1990, το ποσοστό αυξάνει στο 35%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2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2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2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2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6" grpId="0"/>
      <p:bldP spid="25293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Μαλακός όροφος</a:t>
            </a:r>
          </a:p>
        </p:txBody>
      </p:sp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179388" y="1709738"/>
            <a:ext cx="871378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Σημαντική παραμόρφωση σε σχέση με τους γειτονικούς ορόφους</a:t>
            </a:r>
          </a:p>
        </p:txBody>
      </p:sp>
      <p:sp>
        <p:nvSpPr>
          <p:cNvPr id="253961" name="Text Box 9"/>
          <p:cNvSpPr txBox="1">
            <a:spLocks noChangeArrowheads="1"/>
          </p:cNvSpPr>
          <p:nvPr/>
        </p:nvSpPr>
        <p:spPr bwMode="auto">
          <a:xfrm>
            <a:off x="179388" y="2205038"/>
            <a:ext cx="871378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Μεγάλη καταπόνηση των υποστυλωμάτων και αστοχίες καμπτικού τύπου</a:t>
            </a:r>
          </a:p>
        </p:txBody>
      </p:sp>
      <p:pic>
        <p:nvPicPr>
          <p:cNvPr id="25396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8" y="2697163"/>
            <a:ext cx="5068887" cy="390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3963" name="AutoShape 11"/>
          <p:cNvSpPr>
            <a:spLocks/>
          </p:cNvSpPr>
          <p:nvPr/>
        </p:nvSpPr>
        <p:spPr bwMode="auto">
          <a:xfrm>
            <a:off x="4068763" y="5300663"/>
            <a:ext cx="215900" cy="792162"/>
          </a:xfrm>
          <a:prstGeom prst="leftBrace">
            <a:avLst>
              <a:gd name="adj1" fmla="val 30576"/>
              <a:gd name="adj2" fmla="val 50093"/>
            </a:avLst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53964" name="Text Box 12"/>
          <p:cNvSpPr txBox="1">
            <a:spLocks noChangeArrowheads="1"/>
          </p:cNvSpPr>
          <p:nvPr/>
        </p:nvSpPr>
        <p:spPr bwMode="auto">
          <a:xfrm>
            <a:off x="1763713" y="5445125"/>
            <a:ext cx="251936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l-GR" altLang="el-GR" sz="1600" b="0" i="1"/>
              <a:t>Έλλειψη τοιχοπλήρωσης στους 4 κάτω ορόφους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4787900" y="2879725"/>
            <a:ext cx="3006725" cy="3232150"/>
            <a:chOff x="2562" y="1814"/>
            <a:chExt cx="1894" cy="2036"/>
          </a:xfrm>
        </p:grpSpPr>
        <p:sp>
          <p:nvSpPr>
            <p:cNvPr id="60428" name="Line 13"/>
            <p:cNvSpPr>
              <a:spLocks noChangeShapeType="1"/>
            </p:cNvSpPr>
            <p:nvPr/>
          </p:nvSpPr>
          <p:spPr bwMode="auto">
            <a:xfrm>
              <a:off x="2744" y="3322"/>
              <a:ext cx="1043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29" name="Line 14"/>
            <p:cNvSpPr>
              <a:spLocks noChangeShapeType="1"/>
            </p:cNvSpPr>
            <p:nvPr/>
          </p:nvSpPr>
          <p:spPr bwMode="auto">
            <a:xfrm flipV="1">
              <a:off x="3787" y="3443"/>
              <a:ext cx="526" cy="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30" name="Line 15"/>
            <p:cNvSpPr>
              <a:spLocks noChangeShapeType="1"/>
            </p:cNvSpPr>
            <p:nvPr/>
          </p:nvSpPr>
          <p:spPr bwMode="auto">
            <a:xfrm flipV="1">
              <a:off x="4195" y="3724"/>
              <a:ext cx="257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31" name="Line 16"/>
            <p:cNvSpPr>
              <a:spLocks noChangeShapeType="1"/>
            </p:cNvSpPr>
            <p:nvPr/>
          </p:nvSpPr>
          <p:spPr bwMode="auto">
            <a:xfrm flipV="1">
              <a:off x="4316" y="3596"/>
              <a:ext cx="135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32" name="Line 17"/>
            <p:cNvSpPr>
              <a:spLocks noChangeShapeType="1"/>
            </p:cNvSpPr>
            <p:nvPr/>
          </p:nvSpPr>
          <p:spPr bwMode="auto">
            <a:xfrm rot="16200000" flipV="1">
              <a:off x="4139" y="3783"/>
              <a:ext cx="135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33" name="Line 18"/>
            <p:cNvSpPr>
              <a:spLocks noChangeShapeType="1"/>
            </p:cNvSpPr>
            <p:nvPr/>
          </p:nvSpPr>
          <p:spPr bwMode="auto">
            <a:xfrm rot="16200000" flipV="1">
              <a:off x="4388" y="3660"/>
              <a:ext cx="135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34" name="Line 19"/>
            <p:cNvSpPr>
              <a:spLocks noChangeShapeType="1"/>
            </p:cNvSpPr>
            <p:nvPr/>
          </p:nvSpPr>
          <p:spPr bwMode="auto">
            <a:xfrm rot="16200000" flipV="1">
              <a:off x="4248" y="3519"/>
              <a:ext cx="135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35" name="Line 20"/>
            <p:cNvSpPr>
              <a:spLocks noChangeShapeType="1"/>
            </p:cNvSpPr>
            <p:nvPr/>
          </p:nvSpPr>
          <p:spPr bwMode="auto">
            <a:xfrm rot="16200000" flipV="1">
              <a:off x="3715" y="3378"/>
              <a:ext cx="135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36" name="Line 21"/>
            <p:cNvSpPr>
              <a:spLocks noChangeShapeType="1"/>
            </p:cNvSpPr>
            <p:nvPr/>
          </p:nvSpPr>
          <p:spPr bwMode="auto">
            <a:xfrm rot="16200000" flipV="1">
              <a:off x="2706" y="3269"/>
              <a:ext cx="9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37" name="Line 22"/>
            <p:cNvSpPr>
              <a:spLocks noChangeShapeType="1"/>
            </p:cNvSpPr>
            <p:nvPr/>
          </p:nvSpPr>
          <p:spPr bwMode="auto">
            <a:xfrm rot="16200000" flipV="1">
              <a:off x="2722" y="3179"/>
              <a:ext cx="9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38" name="Line 23"/>
            <p:cNvSpPr>
              <a:spLocks noChangeShapeType="1"/>
            </p:cNvSpPr>
            <p:nvPr/>
          </p:nvSpPr>
          <p:spPr bwMode="auto">
            <a:xfrm rot="16200000" flipV="1">
              <a:off x="2690" y="3097"/>
              <a:ext cx="9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39" name="Line 24"/>
            <p:cNvSpPr>
              <a:spLocks noChangeShapeType="1"/>
            </p:cNvSpPr>
            <p:nvPr/>
          </p:nvSpPr>
          <p:spPr bwMode="auto">
            <a:xfrm rot="16200000" flipV="1">
              <a:off x="2653" y="3006"/>
              <a:ext cx="9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40" name="Line 25"/>
            <p:cNvSpPr>
              <a:spLocks noChangeShapeType="1"/>
            </p:cNvSpPr>
            <p:nvPr/>
          </p:nvSpPr>
          <p:spPr bwMode="auto">
            <a:xfrm rot="16200000" flipV="1">
              <a:off x="2623" y="2928"/>
              <a:ext cx="9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41" name="Line 26"/>
            <p:cNvSpPr>
              <a:spLocks noChangeShapeType="1"/>
            </p:cNvSpPr>
            <p:nvPr/>
          </p:nvSpPr>
          <p:spPr bwMode="auto">
            <a:xfrm rot="16200000" flipV="1">
              <a:off x="2607" y="2841"/>
              <a:ext cx="9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42" name="Line 27"/>
            <p:cNvSpPr>
              <a:spLocks noChangeShapeType="1"/>
            </p:cNvSpPr>
            <p:nvPr/>
          </p:nvSpPr>
          <p:spPr bwMode="auto">
            <a:xfrm rot="16200000" flipV="1">
              <a:off x="2591" y="2750"/>
              <a:ext cx="9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43" name="Line 28"/>
            <p:cNvSpPr>
              <a:spLocks noChangeShapeType="1"/>
            </p:cNvSpPr>
            <p:nvPr/>
          </p:nvSpPr>
          <p:spPr bwMode="auto">
            <a:xfrm rot="16200000" flipV="1">
              <a:off x="2574" y="2660"/>
              <a:ext cx="9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44" name="Line 29"/>
            <p:cNvSpPr>
              <a:spLocks noChangeShapeType="1"/>
            </p:cNvSpPr>
            <p:nvPr/>
          </p:nvSpPr>
          <p:spPr bwMode="auto">
            <a:xfrm rot="16200000" flipV="1">
              <a:off x="2558" y="2569"/>
              <a:ext cx="9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45" name="Line 30"/>
            <p:cNvSpPr>
              <a:spLocks noChangeShapeType="1"/>
            </p:cNvSpPr>
            <p:nvPr/>
          </p:nvSpPr>
          <p:spPr bwMode="auto">
            <a:xfrm rot="16200000" flipV="1">
              <a:off x="2546" y="2478"/>
              <a:ext cx="9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46" name="Line 31"/>
            <p:cNvSpPr>
              <a:spLocks noChangeShapeType="1"/>
            </p:cNvSpPr>
            <p:nvPr/>
          </p:nvSpPr>
          <p:spPr bwMode="auto">
            <a:xfrm rot="16200000" flipV="1">
              <a:off x="2536" y="2403"/>
              <a:ext cx="9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47" name="Line 32"/>
            <p:cNvSpPr>
              <a:spLocks noChangeShapeType="1"/>
            </p:cNvSpPr>
            <p:nvPr/>
          </p:nvSpPr>
          <p:spPr bwMode="auto">
            <a:xfrm rot="16200000" flipV="1">
              <a:off x="2471" y="2266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48" name="Line 33"/>
            <p:cNvSpPr>
              <a:spLocks noChangeShapeType="1"/>
            </p:cNvSpPr>
            <p:nvPr/>
          </p:nvSpPr>
          <p:spPr bwMode="auto">
            <a:xfrm rot="16200000" flipV="1">
              <a:off x="2538" y="2131"/>
              <a:ext cx="9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49" name="Line 34"/>
            <p:cNvSpPr>
              <a:spLocks noChangeShapeType="1"/>
            </p:cNvSpPr>
            <p:nvPr/>
          </p:nvSpPr>
          <p:spPr bwMode="auto">
            <a:xfrm rot="16200000" flipV="1">
              <a:off x="2610" y="2033"/>
              <a:ext cx="9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50" name="Line 35"/>
            <p:cNvSpPr>
              <a:spLocks noChangeShapeType="1"/>
            </p:cNvSpPr>
            <p:nvPr/>
          </p:nvSpPr>
          <p:spPr bwMode="auto">
            <a:xfrm rot="16200000" flipV="1">
              <a:off x="2686" y="1950"/>
              <a:ext cx="9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51" name="Line 36"/>
            <p:cNvSpPr>
              <a:spLocks noChangeShapeType="1"/>
            </p:cNvSpPr>
            <p:nvPr/>
          </p:nvSpPr>
          <p:spPr bwMode="auto">
            <a:xfrm rot="16200000" flipV="1">
              <a:off x="2794" y="1860"/>
              <a:ext cx="9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52" name="Line 37"/>
            <p:cNvSpPr>
              <a:spLocks noChangeShapeType="1"/>
            </p:cNvSpPr>
            <p:nvPr/>
          </p:nvSpPr>
          <p:spPr bwMode="auto">
            <a:xfrm flipV="1">
              <a:off x="2740" y="1909"/>
              <a:ext cx="113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53" name="Line 38"/>
            <p:cNvSpPr>
              <a:spLocks noChangeShapeType="1"/>
            </p:cNvSpPr>
            <p:nvPr/>
          </p:nvSpPr>
          <p:spPr bwMode="auto">
            <a:xfrm flipV="1">
              <a:off x="2665" y="1995"/>
              <a:ext cx="6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54" name="Line 39"/>
            <p:cNvSpPr>
              <a:spLocks noChangeShapeType="1"/>
            </p:cNvSpPr>
            <p:nvPr/>
          </p:nvSpPr>
          <p:spPr bwMode="auto">
            <a:xfrm flipV="1">
              <a:off x="2582" y="2085"/>
              <a:ext cx="6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53993" name="Line 41"/>
          <p:cNvSpPr>
            <a:spLocks noChangeShapeType="1"/>
          </p:cNvSpPr>
          <p:nvPr/>
        </p:nvSpPr>
        <p:spPr bwMode="auto">
          <a:xfrm flipH="1">
            <a:off x="6661150" y="4986338"/>
            <a:ext cx="117475" cy="2825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53994" name="Text Box 42"/>
          <p:cNvSpPr txBox="1">
            <a:spLocks noChangeArrowheads="1"/>
          </p:cNvSpPr>
          <p:nvPr/>
        </p:nvSpPr>
        <p:spPr bwMode="auto">
          <a:xfrm>
            <a:off x="323850" y="2852738"/>
            <a:ext cx="3168650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l-GR" altLang="el-GR" sz="1600" b="0" i="1"/>
              <a:t>Σημαντική αύξηση της τέμνουσας πυρήνα στο επίπεδο των μαλακών ορόφων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3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3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3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6" grpId="0"/>
      <p:bldP spid="253961" grpId="0"/>
      <p:bldP spid="253963" grpId="0" animBg="1"/>
      <p:bldP spid="253964" grpId="0"/>
      <p:bldP spid="25399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Μαλακός όροφος</a:t>
            </a:r>
          </a:p>
        </p:txBody>
      </p:sp>
      <p:sp>
        <p:nvSpPr>
          <p:cNvPr id="254980" name="Text Box 4"/>
          <p:cNvSpPr txBox="1">
            <a:spLocks noChangeArrowheads="1"/>
          </p:cNvSpPr>
          <p:nvPr/>
        </p:nvSpPr>
        <p:spPr bwMode="auto">
          <a:xfrm>
            <a:off x="179388" y="1782763"/>
            <a:ext cx="871378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Μηχανισμός αστοχίας ορόφου και όχι ιεραρχημένη αστοχία δομικών μελών</a:t>
            </a:r>
          </a:p>
        </p:txBody>
      </p:sp>
      <p:sp>
        <p:nvSpPr>
          <p:cNvPr id="254981" name="Text Box 5"/>
          <p:cNvSpPr txBox="1">
            <a:spLocks noChangeArrowheads="1"/>
          </p:cNvSpPr>
          <p:nvPr/>
        </p:nvSpPr>
        <p:spPr bwMode="auto">
          <a:xfrm>
            <a:off x="179388" y="2357438"/>
            <a:ext cx="871378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Ικανοτικός σχεδιασμός: αστοχία δοκών και όχι στύλων</a:t>
            </a:r>
          </a:p>
        </p:txBody>
      </p:sp>
      <p:sp>
        <p:nvSpPr>
          <p:cNvPr id="255052" name="Text Box 76"/>
          <p:cNvSpPr txBox="1">
            <a:spLocks noChangeArrowheads="1"/>
          </p:cNvSpPr>
          <p:nvPr/>
        </p:nvSpPr>
        <p:spPr bwMode="auto">
          <a:xfrm>
            <a:off x="0" y="5994400"/>
            <a:ext cx="40671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l-GR" altLang="el-GR" b="0" i="1"/>
              <a:t>Μικρός αριθμός πλαστικών αρθρώσεων – μικρή απορρόφηση ενέργειας</a:t>
            </a:r>
          </a:p>
        </p:txBody>
      </p:sp>
      <p:sp>
        <p:nvSpPr>
          <p:cNvPr id="255055" name="Text Box 79"/>
          <p:cNvSpPr txBox="1">
            <a:spLocks noChangeArrowheads="1"/>
          </p:cNvSpPr>
          <p:nvPr/>
        </p:nvSpPr>
        <p:spPr bwMode="auto">
          <a:xfrm>
            <a:off x="4356100" y="5994400"/>
            <a:ext cx="45370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l-GR" altLang="el-GR" b="0" i="1"/>
              <a:t>Μεγάλος αριθμός πλαστικών αρθρώσεων – μεγάλη απορρόφηση σεισμικής ενέργειας</a:t>
            </a:r>
          </a:p>
        </p:txBody>
      </p:sp>
      <p:grpSp>
        <p:nvGrpSpPr>
          <p:cNvPr id="2" name="Group 107"/>
          <p:cNvGrpSpPr>
            <a:grpSpLocks/>
          </p:cNvGrpSpPr>
          <p:nvPr/>
        </p:nvGrpSpPr>
        <p:grpSpPr bwMode="auto">
          <a:xfrm>
            <a:off x="611188" y="3068638"/>
            <a:ext cx="7561262" cy="2763837"/>
            <a:chOff x="385" y="1933"/>
            <a:chExt cx="4763" cy="1741"/>
          </a:xfrm>
        </p:grpSpPr>
        <p:pic>
          <p:nvPicPr>
            <p:cNvPr id="61449" name="Picture 3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61" b="19437"/>
            <a:stretch>
              <a:fillRect/>
            </a:stretch>
          </p:blipFill>
          <p:spPr bwMode="auto">
            <a:xfrm>
              <a:off x="385" y="1933"/>
              <a:ext cx="47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50" name="Oval 40"/>
            <p:cNvSpPr>
              <a:spLocks noChangeArrowheads="1"/>
            </p:cNvSpPr>
            <p:nvPr/>
          </p:nvSpPr>
          <p:spPr bwMode="auto">
            <a:xfrm>
              <a:off x="2420" y="3078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451" name="Oval 41"/>
            <p:cNvSpPr>
              <a:spLocks noChangeArrowheads="1"/>
            </p:cNvSpPr>
            <p:nvPr/>
          </p:nvSpPr>
          <p:spPr bwMode="auto">
            <a:xfrm>
              <a:off x="2835" y="3075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452" name="Oval 42"/>
            <p:cNvSpPr>
              <a:spLocks noChangeArrowheads="1"/>
            </p:cNvSpPr>
            <p:nvPr/>
          </p:nvSpPr>
          <p:spPr bwMode="auto">
            <a:xfrm>
              <a:off x="2932" y="3081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453" name="Oval 43"/>
            <p:cNvSpPr>
              <a:spLocks noChangeArrowheads="1"/>
            </p:cNvSpPr>
            <p:nvPr/>
          </p:nvSpPr>
          <p:spPr bwMode="auto">
            <a:xfrm>
              <a:off x="3341" y="3082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454" name="Oval 44"/>
            <p:cNvSpPr>
              <a:spLocks noChangeArrowheads="1"/>
            </p:cNvSpPr>
            <p:nvPr/>
          </p:nvSpPr>
          <p:spPr bwMode="auto">
            <a:xfrm>
              <a:off x="2440" y="2861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455" name="Oval 45"/>
            <p:cNvSpPr>
              <a:spLocks noChangeArrowheads="1"/>
            </p:cNvSpPr>
            <p:nvPr/>
          </p:nvSpPr>
          <p:spPr bwMode="auto">
            <a:xfrm>
              <a:off x="2855" y="2858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456" name="Oval 46"/>
            <p:cNvSpPr>
              <a:spLocks noChangeArrowheads="1"/>
            </p:cNvSpPr>
            <p:nvPr/>
          </p:nvSpPr>
          <p:spPr bwMode="auto">
            <a:xfrm>
              <a:off x="2952" y="2864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457" name="Oval 47"/>
            <p:cNvSpPr>
              <a:spLocks noChangeArrowheads="1"/>
            </p:cNvSpPr>
            <p:nvPr/>
          </p:nvSpPr>
          <p:spPr bwMode="auto">
            <a:xfrm>
              <a:off x="3361" y="2865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458" name="Oval 48"/>
            <p:cNvSpPr>
              <a:spLocks noChangeArrowheads="1"/>
            </p:cNvSpPr>
            <p:nvPr/>
          </p:nvSpPr>
          <p:spPr bwMode="auto">
            <a:xfrm>
              <a:off x="2458" y="2641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459" name="Oval 49"/>
            <p:cNvSpPr>
              <a:spLocks noChangeArrowheads="1"/>
            </p:cNvSpPr>
            <p:nvPr/>
          </p:nvSpPr>
          <p:spPr bwMode="auto">
            <a:xfrm>
              <a:off x="2873" y="2638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460" name="Oval 50"/>
            <p:cNvSpPr>
              <a:spLocks noChangeArrowheads="1"/>
            </p:cNvSpPr>
            <p:nvPr/>
          </p:nvSpPr>
          <p:spPr bwMode="auto">
            <a:xfrm>
              <a:off x="2970" y="2644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461" name="Oval 51"/>
            <p:cNvSpPr>
              <a:spLocks noChangeArrowheads="1"/>
            </p:cNvSpPr>
            <p:nvPr/>
          </p:nvSpPr>
          <p:spPr bwMode="auto">
            <a:xfrm>
              <a:off x="3379" y="2645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462" name="Oval 52"/>
            <p:cNvSpPr>
              <a:spLocks noChangeArrowheads="1"/>
            </p:cNvSpPr>
            <p:nvPr/>
          </p:nvSpPr>
          <p:spPr bwMode="auto">
            <a:xfrm>
              <a:off x="2472" y="2411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463" name="Oval 53"/>
            <p:cNvSpPr>
              <a:spLocks noChangeArrowheads="1"/>
            </p:cNvSpPr>
            <p:nvPr/>
          </p:nvSpPr>
          <p:spPr bwMode="auto">
            <a:xfrm>
              <a:off x="2887" y="2408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464" name="Oval 54"/>
            <p:cNvSpPr>
              <a:spLocks noChangeArrowheads="1"/>
            </p:cNvSpPr>
            <p:nvPr/>
          </p:nvSpPr>
          <p:spPr bwMode="auto">
            <a:xfrm>
              <a:off x="2984" y="2414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465" name="Oval 55"/>
            <p:cNvSpPr>
              <a:spLocks noChangeArrowheads="1"/>
            </p:cNvSpPr>
            <p:nvPr/>
          </p:nvSpPr>
          <p:spPr bwMode="auto">
            <a:xfrm>
              <a:off x="3393" y="2415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466" name="Oval 56"/>
            <p:cNvSpPr>
              <a:spLocks noChangeArrowheads="1"/>
            </p:cNvSpPr>
            <p:nvPr/>
          </p:nvSpPr>
          <p:spPr bwMode="auto">
            <a:xfrm>
              <a:off x="2496" y="2194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467" name="Oval 57"/>
            <p:cNvSpPr>
              <a:spLocks noChangeArrowheads="1"/>
            </p:cNvSpPr>
            <p:nvPr/>
          </p:nvSpPr>
          <p:spPr bwMode="auto">
            <a:xfrm>
              <a:off x="2911" y="2191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468" name="Oval 58"/>
            <p:cNvSpPr>
              <a:spLocks noChangeArrowheads="1"/>
            </p:cNvSpPr>
            <p:nvPr/>
          </p:nvSpPr>
          <p:spPr bwMode="auto">
            <a:xfrm>
              <a:off x="3008" y="2197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469" name="Oval 59"/>
            <p:cNvSpPr>
              <a:spLocks noChangeArrowheads="1"/>
            </p:cNvSpPr>
            <p:nvPr/>
          </p:nvSpPr>
          <p:spPr bwMode="auto">
            <a:xfrm>
              <a:off x="3417" y="2198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470" name="Oval 60"/>
            <p:cNvSpPr>
              <a:spLocks noChangeArrowheads="1"/>
            </p:cNvSpPr>
            <p:nvPr/>
          </p:nvSpPr>
          <p:spPr bwMode="auto">
            <a:xfrm>
              <a:off x="2514" y="1968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471" name="Oval 61"/>
            <p:cNvSpPr>
              <a:spLocks noChangeArrowheads="1"/>
            </p:cNvSpPr>
            <p:nvPr/>
          </p:nvSpPr>
          <p:spPr bwMode="auto">
            <a:xfrm>
              <a:off x="2929" y="1965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472" name="Oval 62"/>
            <p:cNvSpPr>
              <a:spLocks noChangeArrowheads="1"/>
            </p:cNvSpPr>
            <p:nvPr/>
          </p:nvSpPr>
          <p:spPr bwMode="auto">
            <a:xfrm>
              <a:off x="3026" y="1971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473" name="Oval 63"/>
            <p:cNvSpPr>
              <a:spLocks noChangeArrowheads="1"/>
            </p:cNvSpPr>
            <p:nvPr/>
          </p:nvSpPr>
          <p:spPr bwMode="auto">
            <a:xfrm>
              <a:off x="3435" y="1972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474" name="Oval 64"/>
            <p:cNvSpPr>
              <a:spLocks noChangeArrowheads="1"/>
            </p:cNvSpPr>
            <p:nvPr/>
          </p:nvSpPr>
          <p:spPr bwMode="auto">
            <a:xfrm>
              <a:off x="2370" y="3283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475" name="Oval 66"/>
            <p:cNvSpPr>
              <a:spLocks noChangeArrowheads="1"/>
            </p:cNvSpPr>
            <p:nvPr/>
          </p:nvSpPr>
          <p:spPr bwMode="auto">
            <a:xfrm>
              <a:off x="2868" y="3286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476" name="Oval 67"/>
            <p:cNvSpPr>
              <a:spLocks noChangeArrowheads="1"/>
            </p:cNvSpPr>
            <p:nvPr/>
          </p:nvSpPr>
          <p:spPr bwMode="auto">
            <a:xfrm>
              <a:off x="3362" y="3287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477" name="Oval 68"/>
            <p:cNvSpPr>
              <a:spLocks noChangeArrowheads="1"/>
            </p:cNvSpPr>
            <p:nvPr/>
          </p:nvSpPr>
          <p:spPr bwMode="auto">
            <a:xfrm>
              <a:off x="703" y="3050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478" name="Oval 69"/>
            <p:cNvSpPr>
              <a:spLocks noChangeArrowheads="1"/>
            </p:cNvSpPr>
            <p:nvPr/>
          </p:nvSpPr>
          <p:spPr bwMode="auto">
            <a:xfrm>
              <a:off x="1201" y="3053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479" name="Oval 70"/>
            <p:cNvSpPr>
              <a:spLocks noChangeArrowheads="1"/>
            </p:cNvSpPr>
            <p:nvPr/>
          </p:nvSpPr>
          <p:spPr bwMode="auto">
            <a:xfrm>
              <a:off x="1695" y="3054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480" name="Oval 71"/>
            <p:cNvSpPr>
              <a:spLocks noChangeArrowheads="1"/>
            </p:cNvSpPr>
            <p:nvPr/>
          </p:nvSpPr>
          <p:spPr bwMode="auto">
            <a:xfrm>
              <a:off x="751" y="2893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481" name="Oval 72"/>
            <p:cNvSpPr>
              <a:spLocks noChangeArrowheads="1"/>
            </p:cNvSpPr>
            <p:nvPr/>
          </p:nvSpPr>
          <p:spPr bwMode="auto">
            <a:xfrm>
              <a:off x="1249" y="2896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482" name="Oval 73"/>
            <p:cNvSpPr>
              <a:spLocks noChangeArrowheads="1"/>
            </p:cNvSpPr>
            <p:nvPr/>
          </p:nvSpPr>
          <p:spPr bwMode="auto">
            <a:xfrm>
              <a:off x="1743" y="2897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483" name="Text Box 77"/>
            <p:cNvSpPr txBox="1">
              <a:spLocks noChangeArrowheads="1"/>
            </p:cNvSpPr>
            <p:nvPr/>
          </p:nvSpPr>
          <p:spPr bwMode="auto">
            <a:xfrm>
              <a:off x="385" y="3475"/>
              <a:ext cx="1678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r>
                <a:rPr lang="el-GR" altLang="el-GR" b="0" i="1"/>
                <a:t>Μηχανισμός ορόφου</a:t>
              </a:r>
            </a:p>
          </p:txBody>
        </p:sp>
        <p:sp>
          <p:nvSpPr>
            <p:cNvPr id="61484" name="Text Box 78"/>
            <p:cNvSpPr txBox="1">
              <a:spLocks noChangeArrowheads="1"/>
            </p:cNvSpPr>
            <p:nvPr/>
          </p:nvSpPr>
          <p:spPr bwMode="auto">
            <a:xfrm>
              <a:off x="2427" y="3475"/>
              <a:ext cx="2358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r>
                <a:rPr lang="el-GR" altLang="el-GR" b="0" i="1"/>
                <a:t>Αποφυγή μηχανισμού ορόφου</a:t>
              </a:r>
            </a:p>
          </p:txBody>
        </p:sp>
        <p:sp>
          <p:nvSpPr>
            <p:cNvPr id="61485" name="Oval 80"/>
            <p:cNvSpPr>
              <a:spLocks noChangeArrowheads="1"/>
            </p:cNvSpPr>
            <p:nvPr/>
          </p:nvSpPr>
          <p:spPr bwMode="auto">
            <a:xfrm>
              <a:off x="4171" y="1965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486" name="Oval 81"/>
            <p:cNvSpPr>
              <a:spLocks noChangeArrowheads="1"/>
            </p:cNvSpPr>
            <p:nvPr/>
          </p:nvSpPr>
          <p:spPr bwMode="auto">
            <a:xfrm>
              <a:off x="4485" y="1965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487" name="Oval 82"/>
            <p:cNvSpPr>
              <a:spLocks noChangeArrowheads="1"/>
            </p:cNvSpPr>
            <p:nvPr/>
          </p:nvSpPr>
          <p:spPr bwMode="auto">
            <a:xfrm>
              <a:off x="4583" y="1961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488" name="Oval 83"/>
            <p:cNvSpPr>
              <a:spLocks noChangeArrowheads="1"/>
            </p:cNvSpPr>
            <p:nvPr/>
          </p:nvSpPr>
          <p:spPr bwMode="auto">
            <a:xfrm>
              <a:off x="4883" y="1965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489" name="Oval 84"/>
            <p:cNvSpPr>
              <a:spLocks noChangeArrowheads="1"/>
            </p:cNvSpPr>
            <p:nvPr/>
          </p:nvSpPr>
          <p:spPr bwMode="auto">
            <a:xfrm>
              <a:off x="4150" y="2188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490" name="Oval 85"/>
            <p:cNvSpPr>
              <a:spLocks noChangeArrowheads="1"/>
            </p:cNvSpPr>
            <p:nvPr/>
          </p:nvSpPr>
          <p:spPr bwMode="auto">
            <a:xfrm>
              <a:off x="4464" y="2188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491" name="Oval 86"/>
            <p:cNvSpPr>
              <a:spLocks noChangeArrowheads="1"/>
            </p:cNvSpPr>
            <p:nvPr/>
          </p:nvSpPr>
          <p:spPr bwMode="auto">
            <a:xfrm>
              <a:off x="4562" y="2184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492" name="Oval 87"/>
            <p:cNvSpPr>
              <a:spLocks noChangeArrowheads="1"/>
            </p:cNvSpPr>
            <p:nvPr/>
          </p:nvSpPr>
          <p:spPr bwMode="auto">
            <a:xfrm>
              <a:off x="4862" y="2188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493" name="Oval 88"/>
            <p:cNvSpPr>
              <a:spLocks noChangeArrowheads="1"/>
            </p:cNvSpPr>
            <p:nvPr/>
          </p:nvSpPr>
          <p:spPr bwMode="auto">
            <a:xfrm>
              <a:off x="4129" y="2412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494" name="Oval 89"/>
            <p:cNvSpPr>
              <a:spLocks noChangeArrowheads="1"/>
            </p:cNvSpPr>
            <p:nvPr/>
          </p:nvSpPr>
          <p:spPr bwMode="auto">
            <a:xfrm>
              <a:off x="4443" y="2412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495" name="Oval 90"/>
            <p:cNvSpPr>
              <a:spLocks noChangeArrowheads="1"/>
            </p:cNvSpPr>
            <p:nvPr/>
          </p:nvSpPr>
          <p:spPr bwMode="auto">
            <a:xfrm>
              <a:off x="4541" y="2408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496" name="Oval 91"/>
            <p:cNvSpPr>
              <a:spLocks noChangeArrowheads="1"/>
            </p:cNvSpPr>
            <p:nvPr/>
          </p:nvSpPr>
          <p:spPr bwMode="auto">
            <a:xfrm>
              <a:off x="4841" y="2412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497" name="Oval 92"/>
            <p:cNvSpPr>
              <a:spLocks noChangeArrowheads="1"/>
            </p:cNvSpPr>
            <p:nvPr/>
          </p:nvSpPr>
          <p:spPr bwMode="auto">
            <a:xfrm>
              <a:off x="4112" y="2632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498" name="Oval 93"/>
            <p:cNvSpPr>
              <a:spLocks noChangeArrowheads="1"/>
            </p:cNvSpPr>
            <p:nvPr/>
          </p:nvSpPr>
          <p:spPr bwMode="auto">
            <a:xfrm>
              <a:off x="4426" y="2632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499" name="Oval 94"/>
            <p:cNvSpPr>
              <a:spLocks noChangeArrowheads="1"/>
            </p:cNvSpPr>
            <p:nvPr/>
          </p:nvSpPr>
          <p:spPr bwMode="auto">
            <a:xfrm>
              <a:off x="4524" y="2628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500" name="Oval 95"/>
            <p:cNvSpPr>
              <a:spLocks noChangeArrowheads="1"/>
            </p:cNvSpPr>
            <p:nvPr/>
          </p:nvSpPr>
          <p:spPr bwMode="auto">
            <a:xfrm>
              <a:off x="4824" y="2632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501" name="Oval 96"/>
            <p:cNvSpPr>
              <a:spLocks noChangeArrowheads="1"/>
            </p:cNvSpPr>
            <p:nvPr/>
          </p:nvSpPr>
          <p:spPr bwMode="auto">
            <a:xfrm>
              <a:off x="4091" y="2855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502" name="Oval 97"/>
            <p:cNvSpPr>
              <a:spLocks noChangeArrowheads="1"/>
            </p:cNvSpPr>
            <p:nvPr/>
          </p:nvSpPr>
          <p:spPr bwMode="auto">
            <a:xfrm>
              <a:off x="4405" y="2855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503" name="Oval 98"/>
            <p:cNvSpPr>
              <a:spLocks noChangeArrowheads="1"/>
            </p:cNvSpPr>
            <p:nvPr/>
          </p:nvSpPr>
          <p:spPr bwMode="auto">
            <a:xfrm>
              <a:off x="4503" y="2851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504" name="Oval 99"/>
            <p:cNvSpPr>
              <a:spLocks noChangeArrowheads="1"/>
            </p:cNvSpPr>
            <p:nvPr/>
          </p:nvSpPr>
          <p:spPr bwMode="auto">
            <a:xfrm>
              <a:off x="4803" y="2855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505" name="Oval 100"/>
            <p:cNvSpPr>
              <a:spLocks noChangeArrowheads="1"/>
            </p:cNvSpPr>
            <p:nvPr/>
          </p:nvSpPr>
          <p:spPr bwMode="auto">
            <a:xfrm>
              <a:off x="4077" y="3085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506" name="Oval 101"/>
            <p:cNvSpPr>
              <a:spLocks noChangeArrowheads="1"/>
            </p:cNvSpPr>
            <p:nvPr/>
          </p:nvSpPr>
          <p:spPr bwMode="auto">
            <a:xfrm>
              <a:off x="4391" y="3085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507" name="Oval 102"/>
            <p:cNvSpPr>
              <a:spLocks noChangeArrowheads="1"/>
            </p:cNvSpPr>
            <p:nvPr/>
          </p:nvSpPr>
          <p:spPr bwMode="auto">
            <a:xfrm>
              <a:off x="4489" y="3081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508" name="Oval 103"/>
            <p:cNvSpPr>
              <a:spLocks noChangeArrowheads="1"/>
            </p:cNvSpPr>
            <p:nvPr/>
          </p:nvSpPr>
          <p:spPr bwMode="auto">
            <a:xfrm>
              <a:off x="4789" y="3085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509" name="Oval 104"/>
            <p:cNvSpPr>
              <a:spLocks noChangeArrowheads="1"/>
            </p:cNvSpPr>
            <p:nvPr/>
          </p:nvSpPr>
          <p:spPr bwMode="auto">
            <a:xfrm>
              <a:off x="4809" y="3273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510" name="Oval 105"/>
            <p:cNvSpPr>
              <a:spLocks noChangeArrowheads="1"/>
            </p:cNvSpPr>
            <p:nvPr/>
          </p:nvSpPr>
          <p:spPr bwMode="auto">
            <a:xfrm>
              <a:off x="4422" y="3280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1511" name="Oval 106"/>
            <p:cNvSpPr>
              <a:spLocks noChangeArrowheads="1"/>
            </p:cNvSpPr>
            <p:nvPr/>
          </p:nvSpPr>
          <p:spPr bwMode="auto">
            <a:xfrm>
              <a:off x="3895" y="3266"/>
              <a:ext cx="136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5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0" grpId="0"/>
      <p:bldP spid="254981" grpId="0"/>
      <p:bldP spid="255052" grpId="0"/>
      <p:bldP spid="25505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 descr="malakos orofos 4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470025"/>
            <a:ext cx="558482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Αστοχίες μαλακού ορόφου</a:t>
            </a:r>
          </a:p>
        </p:txBody>
      </p:sp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539750" y="3644900"/>
            <a:ext cx="28448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sz="2000" b="0" i="1"/>
              <a:t>Αστοχία καμπτικού τύπου στα άκρα του υποστυλώματος του μαλακού ορόφου</a:t>
            </a:r>
          </a:p>
        </p:txBody>
      </p:sp>
      <p:sp>
        <p:nvSpPr>
          <p:cNvPr id="199686" name="Oval 6"/>
          <p:cNvSpPr>
            <a:spLocks noChangeArrowheads="1"/>
          </p:cNvSpPr>
          <p:nvPr/>
        </p:nvSpPr>
        <p:spPr bwMode="auto">
          <a:xfrm>
            <a:off x="3490913" y="3141663"/>
            <a:ext cx="1152525" cy="6477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99687" name="Oval 7"/>
          <p:cNvSpPr>
            <a:spLocks noChangeArrowheads="1"/>
          </p:cNvSpPr>
          <p:nvPr/>
        </p:nvSpPr>
        <p:spPr bwMode="auto">
          <a:xfrm>
            <a:off x="3563938" y="5373688"/>
            <a:ext cx="1152525" cy="6477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99688" name="Oval 8"/>
          <p:cNvSpPr>
            <a:spLocks noChangeArrowheads="1"/>
          </p:cNvSpPr>
          <p:nvPr/>
        </p:nvSpPr>
        <p:spPr bwMode="auto">
          <a:xfrm>
            <a:off x="6704013" y="3141663"/>
            <a:ext cx="1152525" cy="6477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99689" name="Oval 9"/>
          <p:cNvSpPr>
            <a:spLocks noChangeArrowheads="1"/>
          </p:cNvSpPr>
          <p:nvPr/>
        </p:nvSpPr>
        <p:spPr bwMode="auto">
          <a:xfrm>
            <a:off x="6777038" y="5373688"/>
            <a:ext cx="1152525" cy="6477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4" grpId="0"/>
      <p:bldP spid="199685" grpId="0"/>
      <p:bldP spid="199686" grpId="0" animBg="1"/>
      <p:bldP spid="199687" grpId="0" animBg="1"/>
      <p:bldP spid="199688" grpId="0" animBg="1"/>
      <p:bldP spid="19968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4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5040312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41" name="Picture 9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462338"/>
            <a:ext cx="50419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3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63493" name="Text Box 4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Αστοχίες μαλακού ορόφου</a:t>
            </a:r>
          </a:p>
        </p:txBody>
      </p:sp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4067175" y="6297613"/>
            <a:ext cx="4824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b="0" i="1"/>
              <a:t>Σεισμός </a:t>
            </a:r>
            <a:r>
              <a:rPr lang="en-US" altLang="el-GR" b="0" i="1"/>
              <a:t>Imperial Valley M=7.0, California 15/10/1979</a:t>
            </a:r>
            <a:endParaRPr lang="el-GR" altLang="el-GR" b="0" i="1"/>
          </a:p>
        </p:txBody>
      </p:sp>
      <p:sp>
        <p:nvSpPr>
          <p:cNvPr id="197639" name="Text Box 7"/>
          <p:cNvSpPr txBox="1">
            <a:spLocks noChangeArrowheads="1"/>
          </p:cNvSpPr>
          <p:nvPr/>
        </p:nvSpPr>
        <p:spPr bwMode="auto">
          <a:xfrm>
            <a:off x="179388" y="6524625"/>
            <a:ext cx="3384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600" b="0" i="1"/>
              <a:t>Πηγή: </a:t>
            </a:r>
            <a:r>
              <a:rPr lang="en-US" altLang="el-GR" sz="1600" b="0" i="1"/>
              <a:t>NISEE</a:t>
            </a:r>
            <a:endParaRPr lang="el-GR" altLang="el-GR" sz="1600" b="0" i="1"/>
          </a:p>
        </p:txBody>
      </p:sp>
      <p:sp>
        <p:nvSpPr>
          <p:cNvPr id="197642" name="Oval 10"/>
          <p:cNvSpPr>
            <a:spLocks noChangeArrowheads="1"/>
          </p:cNvSpPr>
          <p:nvPr/>
        </p:nvSpPr>
        <p:spPr bwMode="auto">
          <a:xfrm>
            <a:off x="3973513" y="5683250"/>
            <a:ext cx="1152525" cy="6477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7" grpId="0"/>
      <p:bldP spid="197637" grpId="1"/>
      <p:bldP spid="197639" grpId="0"/>
      <p:bldP spid="1976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250825" y="2187575"/>
            <a:ext cx="5184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l-GR" sz="2000" b="0"/>
              <a:t> </a:t>
            </a:r>
            <a:r>
              <a:rPr lang="el-GR" altLang="el-GR" sz="2000" b="0"/>
              <a:t>Αμιγή πλαίσια με ή χωρίς τοιχοπληρώσεις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Φέρων οργανισμός της κατασκευής</a:t>
            </a:r>
          </a:p>
        </p:txBody>
      </p:sp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179388" y="1628775"/>
            <a:ext cx="3960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Υποφορείς:</a:t>
            </a:r>
          </a:p>
        </p:txBody>
      </p:sp>
      <p:pic>
        <p:nvPicPr>
          <p:cNvPr id="2099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 b="48830"/>
          <a:stretch>
            <a:fillRect/>
          </a:stretch>
        </p:blipFill>
        <p:spPr bwMode="auto">
          <a:xfrm>
            <a:off x="323850" y="2852738"/>
            <a:ext cx="547370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611188" y="5734050"/>
            <a:ext cx="21605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sz="1600" b="0" i="1"/>
              <a:t>Δίχως τοιχοπληρώσεις</a:t>
            </a:r>
          </a:p>
        </p:txBody>
      </p:sp>
      <p:sp>
        <p:nvSpPr>
          <p:cNvPr id="209928" name="Text Box 8"/>
          <p:cNvSpPr txBox="1">
            <a:spLocks noChangeArrowheads="1"/>
          </p:cNvSpPr>
          <p:nvPr/>
        </p:nvSpPr>
        <p:spPr bwMode="auto">
          <a:xfrm>
            <a:off x="3563938" y="5734050"/>
            <a:ext cx="21605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sz="1600" b="0" i="1"/>
              <a:t>Με τοιχοπληρώσεις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/>
      <p:bldP spid="209925" grpId="0"/>
      <p:bldP spid="209927" grpId="0"/>
      <p:bldP spid="20992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IMG0050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2089150"/>
            <a:ext cx="7027862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Αστοχίες μαλακού ορόφου</a:t>
            </a:r>
          </a:p>
        </p:txBody>
      </p:sp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3059113" y="6437313"/>
            <a:ext cx="568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 b="0" i="1">
                <a:solidFill>
                  <a:srgbClr val="FFFFCC"/>
                </a:solidFill>
              </a:rPr>
              <a:t>Σεισμός </a:t>
            </a:r>
            <a:r>
              <a:rPr lang="en-US" altLang="el-GR" sz="2000" b="0" i="1">
                <a:solidFill>
                  <a:srgbClr val="FFFFCC"/>
                </a:solidFill>
              </a:rPr>
              <a:t>Northridge M=6.7, California 17/01/1994</a:t>
            </a:r>
            <a:endParaRPr lang="el-GR" altLang="el-GR" sz="2000" b="0" i="1">
              <a:solidFill>
                <a:srgbClr val="FFFFCC"/>
              </a:solidFill>
            </a:endParaRPr>
          </a:p>
        </p:txBody>
      </p:sp>
      <p:sp>
        <p:nvSpPr>
          <p:cNvPr id="198662" name="Line 6"/>
          <p:cNvSpPr>
            <a:spLocks noChangeShapeType="1"/>
          </p:cNvSpPr>
          <p:nvPr/>
        </p:nvSpPr>
        <p:spPr bwMode="auto">
          <a:xfrm>
            <a:off x="3995738" y="4294188"/>
            <a:ext cx="792162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179388" y="6524625"/>
            <a:ext cx="3384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600" b="0" i="1"/>
              <a:t>Πηγή: </a:t>
            </a:r>
            <a:r>
              <a:rPr lang="en-US" altLang="el-GR" sz="1600" b="0" i="1"/>
              <a:t>NISEE</a:t>
            </a:r>
            <a:endParaRPr lang="el-GR" altLang="el-GR" sz="1600" b="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1" grpId="0"/>
      <p:bldP spid="19866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Αστοχίες μαλακού ορόφου</a:t>
            </a: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3924300" y="6437313"/>
            <a:ext cx="4824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 b="0" i="1"/>
              <a:t>Σεισμός </a:t>
            </a:r>
            <a:r>
              <a:rPr lang="en-US" altLang="el-GR" sz="2000" b="0" i="1"/>
              <a:t>Kocaeli M=7.4, Turkey 17/08/1999 </a:t>
            </a:r>
            <a:endParaRPr lang="el-GR" altLang="el-GR" sz="2000" b="0" i="1"/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250825" y="5084763"/>
            <a:ext cx="3384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Απώλεια των δυο χαμηλότερων ορόφων !!</a:t>
            </a:r>
          </a:p>
        </p:txBody>
      </p:sp>
      <p:pic>
        <p:nvPicPr>
          <p:cNvPr id="196614" name="Picture 6" descr="IMG0076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412875"/>
            <a:ext cx="5235575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5" name="Line 7"/>
          <p:cNvSpPr>
            <a:spLocks noChangeShapeType="1"/>
          </p:cNvSpPr>
          <p:nvPr/>
        </p:nvSpPr>
        <p:spPr bwMode="auto">
          <a:xfrm>
            <a:off x="3132138" y="5300663"/>
            <a:ext cx="935037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179388" y="6524625"/>
            <a:ext cx="3384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600" b="0" i="1"/>
              <a:t>Πηγή: </a:t>
            </a:r>
            <a:r>
              <a:rPr lang="en-US" altLang="el-GR" sz="1600" b="0" i="1"/>
              <a:t>NISEE</a:t>
            </a:r>
            <a:endParaRPr lang="el-GR" altLang="el-GR" sz="1600" b="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/>
      <p:bldP spid="196613" grpId="0"/>
      <p:bldP spid="19661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94" name="Picture 10" descr="IMG0090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7315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66564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Αστοχίες μαλακού ορόφου</a:t>
            </a:r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4284663" y="6508750"/>
            <a:ext cx="48244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 b="0" i="1">
                <a:solidFill>
                  <a:srgbClr val="FFFFCC"/>
                </a:solidFill>
              </a:rPr>
              <a:t>Σεισμός </a:t>
            </a:r>
            <a:r>
              <a:rPr lang="en-US" altLang="el-GR" sz="2000" b="0" i="1">
                <a:solidFill>
                  <a:srgbClr val="FFFFCC"/>
                </a:solidFill>
              </a:rPr>
              <a:t>Kocaeli M=7.4, Turkey 17/08/1999 </a:t>
            </a:r>
            <a:endParaRPr lang="el-GR" altLang="el-GR" sz="2000" b="0" i="1">
              <a:solidFill>
                <a:srgbClr val="FFFFCC"/>
              </a:solidFill>
            </a:endParaRPr>
          </a:p>
        </p:txBody>
      </p:sp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2627313" y="2060575"/>
            <a:ext cx="3384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Απώλεια του 2</a:t>
            </a:r>
            <a:r>
              <a:rPr lang="el-GR" altLang="el-GR" sz="2000" b="0" i="1" baseline="30000"/>
              <a:t>ου</a:t>
            </a:r>
            <a:r>
              <a:rPr lang="el-GR" altLang="el-GR" sz="2000" b="0" i="1"/>
              <a:t> ορόφου</a:t>
            </a:r>
          </a:p>
        </p:txBody>
      </p:sp>
      <p:sp>
        <p:nvSpPr>
          <p:cNvPr id="195591" name="Line 7"/>
          <p:cNvSpPr>
            <a:spLocks noChangeShapeType="1"/>
          </p:cNvSpPr>
          <p:nvPr/>
        </p:nvSpPr>
        <p:spPr bwMode="auto">
          <a:xfrm>
            <a:off x="3132138" y="2492375"/>
            <a:ext cx="1079500" cy="2879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5592" name="Text Box 8"/>
          <p:cNvSpPr txBox="1">
            <a:spLocks noChangeArrowheads="1"/>
          </p:cNvSpPr>
          <p:nvPr/>
        </p:nvSpPr>
        <p:spPr bwMode="auto">
          <a:xfrm>
            <a:off x="179388" y="6524625"/>
            <a:ext cx="3384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600" b="0" i="1"/>
              <a:t>Πηγή: </a:t>
            </a:r>
            <a:r>
              <a:rPr lang="en-US" altLang="el-GR" sz="1600" b="0" i="1"/>
              <a:t>NISEE</a:t>
            </a:r>
            <a:endParaRPr lang="el-GR" altLang="el-GR" sz="1600" b="0" i="1"/>
          </a:p>
        </p:txBody>
      </p:sp>
      <p:sp>
        <p:nvSpPr>
          <p:cNvPr id="195595" name="Oval 11"/>
          <p:cNvSpPr>
            <a:spLocks noChangeArrowheads="1"/>
          </p:cNvSpPr>
          <p:nvPr/>
        </p:nvSpPr>
        <p:spPr bwMode="auto">
          <a:xfrm>
            <a:off x="3059113" y="5013325"/>
            <a:ext cx="4681537" cy="9366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8" grpId="0"/>
      <p:bldP spid="195589" grpId="0"/>
      <p:bldP spid="195592" grpId="0"/>
      <p:bldP spid="19559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Σχηματισμός κοντών υποστυλωμάτων</a:t>
            </a:r>
          </a:p>
        </p:txBody>
      </p:sp>
      <p:sp>
        <p:nvSpPr>
          <p:cNvPr id="256004" name="Text Box 4"/>
          <p:cNvSpPr txBox="1">
            <a:spLocks noChangeArrowheads="1"/>
          </p:cNvSpPr>
          <p:nvPr/>
        </p:nvSpPr>
        <p:spPr bwMode="auto">
          <a:xfrm>
            <a:off x="179388" y="1844675"/>
            <a:ext cx="87137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Στάθμες ορόφων σε μικρή απόσταση</a:t>
            </a:r>
          </a:p>
        </p:txBody>
      </p:sp>
      <p:sp>
        <p:nvSpPr>
          <p:cNvPr id="256005" name="Text Box 5"/>
          <p:cNvSpPr txBox="1">
            <a:spLocks noChangeArrowheads="1"/>
          </p:cNvSpPr>
          <p:nvPr/>
        </p:nvSpPr>
        <p:spPr bwMode="auto">
          <a:xfrm>
            <a:off x="179388" y="2295525"/>
            <a:ext cx="87137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Τεχνητή μείωση ελεύθερου ύψους υποστυλώματος</a:t>
            </a:r>
          </a:p>
        </p:txBody>
      </p:sp>
      <p:sp>
        <p:nvSpPr>
          <p:cNvPr id="256006" name="Text Box 6"/>
          <p:cNvSpPr txBox="1">
            <a:spLocks noChangeArrowheads="1"/>
          </p:cNvSpPr>
          <p:nvPr/>
        </p:nvSpPr>
        <p:spPr bwMode="auto">
          <a:xfrm>
            <a:off x="395288" y="2709863"/>
            <a:ext cx="85693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l-GR" altLang="el-GR" b="0" i="1"/>
              <a:t>- Λόγω γειτνίασης με τοιχοποιία</a:t>
            </a:r>
          </a:p>
        </p:txBody>
      </p:sp>
      <p:sp>
        <p:nvSpPr>
          <p:cNvPr id="256008" name="Text Box 8"/>
          <p:cNvSpPr txBox="1">
            <a:spLocks noChangeArrowheads="1"/>
          </p:cNvSpPr>
          <p:nvPr/>
        </p:nvSpPr>
        <p:spPr bwMode="auto">
          <a:xfrm>
            <a:off x="395288" y="3041650"/>
            <a:ext cx="856932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l-GR" altLang="el-GR" b="0" i="1"/>
              <a:t>- Λόγω διάνοιξης ανοιγμάτων (παράθυρα, φεγγίτες)</a:t>
            </a:r>
          </a:p>
        </p:txBody>
      </p:sp>
      <p:pic>
        <p:nvPicPr>
          <p:cNvPr id="25600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" r="4370" b="7661"/>
          <a:stretch>
            <a:fillRect/>
          </a:stretch>
        </p:blipFill>
        <p:spPr bwMode="auto">
          <a:xfrm>
            <a:off x="468313" y="4768850"/>
            <a:ext cx="36718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"/>
          <a:stretch>
            <a:fillRect/>
          </a:stretch>
        </p:blipFill>
        <p:spPr bwMode="auto">
          <a:xfrm>
            <a:off x="4716463" y="4121150"/>
            <a:ext cx="3611562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11" name="Text Box 11"/>
          <p:cNvSpPr txBox="1">
            <a:spLocks noChangeArrowheads="1"/>
          </p:cNvSpPr>
          <p:nvPr/>
        </p:nvSpPr>
        <p:spPr bwMode="auto">
          <a:xfrm>
            <a:off x="971550" y="6497638"/>
            <a:ext cx="2376488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l-GR" altLang="el-GR" b="0" i="1"/>
              <a:t>ΕΚΩΣ 2000 §Σ.18.4.5</a:t>
            </a:r>
          </a:p>
        </p:txBody>
      </p:sp>
      <p:sp>
        <p:nvSpPr>
          <p:cNvPr id="256012" name="Text Box 12"/>
          <p:cNvSpPr txBox="1">
            <a:spLocks noChangeArrowheads="1"/>
          </p:cNvSpPr>
          <p:nvPr/>
        </p:nvSpPr>
        <p:spPr bwMode="auto">
          <a:xfrm>
            <a:off x="5219700" y="6497638"/>
            <a:ext cx="28813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l-GR" altLang="el-GR" b="0" i="1"/>
              <a:t>ΕΑΚ 2000 §Σ.4.1.7.1.α[4]γ</a:t>
            </a:r>
          </a:p>
        </p:txBody>
      </p:sp>
      <p:sp>
        <p:nvSpPr>
          <p:cNvPr id="256015" name="Text Box 15"/>
          <p:cNvSpPr txBox="1">
            <a:spLocks noChangeArrowheads="1"/>
          </p:cNvSpPr>
          <p:nvPr/>
        </p:nvSpPr>
        <p:spPr bwMode="auto">
          <a:xfrm>
            <a:off x="179388" y="3500438"/>
            <a:ext cx="871378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Κοντό υποστύλωμα όταν</a:t>
            </a:r>
            <a:endParaRPr lang="en-US" altLang="el-GR" sz="2000" b="0">
              <a:cs typeface="Arial" panose="020B0604020202020204" pitchFamily="34" charset="0"/>
            </a:endParaRPr>
          </a:p>
        </p:txBody>
      </p:sp>
      <p:sp>
        <p:nvSpPr>
          <p:cNvPr id="7182" name="Rectangle 17"/>
          <p:cNvSpPr>
            <a:spLocks noChangeArrowheads="1"/>
          </p:cNvSpPr>
          <p:nvPr/>
        </p:nvSpPr>
        <p:spPr bwMode="auto">
          <a:xfrm>
            <a:off x="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graphicFrame>
        <p:nvGraphicFramePr>
          <p:cNvPr id="256016" name="Object 16"/>
          <p:cNvGraphicFramePr>
            <a:graphicFrameLocks noChangeAspect="1"/>
          </p:cNvGraphicFramePr>
          <p:nvPr/>
        </p:nvGraphicFramePr>
        <p:xfrm>
          <a:off x="3203575" y="3395663"/>
          <a:ext cx="172878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5" imgW="990360" imgH="368280" progId="Equation.DSMT4">
                  <p:embed/>
                </p:oleObj>
              </mc:Choice>
              <mc:Fallback>
                <p:oleObj name="Equation" r:id="rId5" imgW="990360" imgH="3682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3395663"/>
                        <a:ext cx="1728788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6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6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6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6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3" grpId="0"/>
      <p:bldP spid="256004" grpId="0"/>
      <p:bldP spid="256005" grpId="0"/>
      <p:bldP spid="256006" grpId="0"/>
      <p:bldP spid="256008" grpId="0"/>
      <p:bldP spid="256011" grpId="0"/>
      <p:bldP spid="256012" grpId="0"/>
      <p:bldP spid="25601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Σχηματισμός κοντών υποστυλωμάτων</a:t>
            </a:r>
          </a:p>
        </p:txBody>
      </p:sp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179388" y="1905000"/>
            <a:ext cx="87137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Αυξημένη τιμή τέμνουσας</a:t>
            </a:r>
          </a:p>
        </p:txBody>
      </p:sp>
      <p:pic>
        <p:nvPicPr>
          <p:cNvPr id="260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16150"/>
            <a:ext cx="7056437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102" name="Oval 6"/>
          <p:cNvSpPr>
            <a:spLocks noChangeArrowheads="1"/>
          </p:cNvSpPr>
          <p:nvPr/>
        </p:nvSpPr>
        <p:spPr bwMode="auto">
          <a:xfrm>
            <a:off x="3132138" y="2647950"/>
            <a:ext cx="576262" cy="6492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60103" name="Oval 7"/>
          <p:cNvSpPr>
            <a:spLocks noChangeArrowheads="1"/>
          </p:cNvSpPr>
          <p:nvPr/>
        </p:nvSpPr>
        <p:spPr bwMode="auto">
          <a:xfrm>
            <a:off x="6948488" y="2647950"/>
            <a:ext cx="576262" cy="6492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60104" name="Text Box 8"/>
          <p:cNvSpPr txBox="1">
            <a:spLocks noChangeArrowheads="1"/>
          </p:cNvSpPr>
          <p:nvPr/>
        </p:nvSpPr>
        <p:spPr bwMode="auto">
          <a:xfrm>
            <a:off x="179388" y="4105275"/>
            <a:ext cx="87137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Αλλαγή μηχανισμού αστοχίας στύλου (σε διάτμηση </a:t>
            </a:r>
            <a:r>
              <a:rPr lang="el-GR" altLang="el-GR" sz="2000" b="0">
                <a:sym typeface="Wingdings" panose="05000000000000000000" pitchFamily="2" charset="2"/>
              </a:rPr>
              <a:t> ψαθυρή αστοχία)</a:t>
            </a:r>
            <a:endParaRPr lang="el-GR" altLang="el-GR" sz="2000" b="0"/>
          </a:p>
        </p:txBody>
      </p:sp>
      <p:pic>
        <p:nvPicPr>
          <p:cNvPr id="260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600575"/>
            <a:ext cx="1008062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10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600575"/>
            <a:ext cx="106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107" name="Text Box 11"/>
          <p:cNvSpPr txBox="1">
            <a:spLocks noChangeArrowheads="1"/>
          </p:cNvSpPr>
          <p:nvPr/>
        </p:nvSpPr>
        <p:spPr bwMode="auto">
          <a:xfrm>
            <a:off x="1763713" y="4600575"/>
            <a:ext cx="237648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l-GR" altLang="el-GR" b="0" i="1"/>
              <a:t>Καμπτική αστοχία (πλάστιμη)</a:t>
            </a:r>
          </a:p>
        </p:txBody>
      </p:sp>
      <p:sp>
        <p:nvSpPr>
          <p:cNvPr id="260108" name="Text Box 12"/>
          <p:cNvSpPr txBox="1">
            <a:spLocks noChangeArrowheads="1"/>
          </p:cNvSpPr>
          <p:nvPr/>
        </p:nvSpPr>
        <p:spPr bwMode="auto">
          <a:xfrm>
            <a:off x="6011863" y="4598988"/>
            <a:ext cx="237648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l-GR" altLang="el-GR" b="0" i="1"/>
              <a:t>Διατμητική αστοχία (ψαθυρή)</a:t>
            </a:r>
          </a:p>
        </p:txBody>
      </p:sp>
      <p:sp>
        <p:nvSpPr>
          <p:cNvPr id="260109" name="Text Box 13"/>
          <p:cNvSpPr txBox="1">
            <a:spLocks noChangeArrowheads="1"/>
          </p:cNvSpPr>
          <p:nvPr/>
        </p:nvSpPr>
        <p:spPr bwMode="auto">
          <a:xfrm>
            <a:off x="6011863" y="5264150"/>
            <a:ext cx="237648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l-GR" altLang="el-GR" b="0" i="1"/>
              <a:t>Μικρή απορρόφηση ενέργειας</a:t>
            </a:r>
          </a:p>
        </p:txBody>
      </p:sp>
      <p:sp>
        <p:nvSpPr>
          <p:cNvPr id="260110" name="Text Box 14"/>
          <p:cNvSpPr txBox="1">
            <a:spLocks noChangeArrowheads="1"/>
          </p:cNvSpPr>
          <p:nvPr/>
        </p:nvSpPr>
        <p:spPr bwMode="auto">
          <a:xfrm>
            <a:off x="1763713" y="5337175"/>
            <a:ext cx="25209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l-GR" altLang="el-GR" b="0" i="1"/>
              <a:t>Σημαντική απορρόφηση ενέργειας</a:t>
            </a:r>
          </a:p>
        </p:txBody>
      </p:sp>
      <p:sp>
        <p:nvSpPr>
          <p:cNvPr id="260111" name="Text Box 15"/>
          <p:cNvSpPr txBox="1">
            <a:spLocks noChangeArrowheads="1"/>
          </p:cNvSpPr>
          <p:nvPr/>
        </p:nvSpPr>
        <p:spPr bwMode="auto">
          <a:xfrm>
            <a:off x="6011863" y="5905500"/>
            <a:ext cx="237648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l-GR" altLang="el-GR" b="0" i="1"/>
              <a:t>Αστοχία εκρηκτικού τύπου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0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0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0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0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0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0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0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0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0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0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0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0" grpId="0"/>
      <p:bldP spid="260102" grpId="0" animBg="1"/>
      <p:bldP spid="260103" grpId="0" animBg="1"/>
      <p:bldP spid="260104" grpId="0"/>
      <p:bldP spid="260107" grpId="0"/>
      <p:bldP spid="260108" grpId="0"/>
      <p:bldP spid="260109" grpId="0"/>
      <p:bldP spid="260110" grpId="0"/>
      <p:bldP spid="26011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Σχηματισμός κοντών υποστυλωμάτων</a:t>
            </a:r>
          </a:p>
        </p:txBody>
      </p:sp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179388" y="1905000"/>
            <a:ext cx="8713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Συνήθως ο σχηματισμός των κοντών υποστυλωμάτων δεν προβλέπεται      </a:t>
            </a:r>
          </a:p>
          <a:p>
            <a:pPr eaLnBrk="1" hangingPunct="1">
              <a:lnSpc>
                <a:spcPct val="115000"/>
              </a:lnSpc>
            </a:pPr>
            <a:r>
              <a:rPr lang="el-GR" altLang="el-GR" sz="2000" b="0"/>
              <a:t>  κατά τη μελέτη</a:t>
            </a:r>
          </a:p>
        </p:txBody>
      </p:sp>
      <p:sp>
        <p:nvSpPr>
          <p:cNvPr id="261139" name="Text Box 19"/>
          <p:cNvSpPr txBox="1">
            <a:spLocks noChangeArrowheads="1"/>
          </p:cNvSpPr>
          <p:nvPr/>
        </p:nvSpPr>
        <p:spPr bwMode="auto">
          <a:xfrm>
            <a:off x="179388" y="2798763"/>
            <a:ext cx="8713787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Πέρα συνεπώς από τη δυσμενή μορφή αστοχίας υπάρχει και έλλειψη </a:t>
            </a:r>
          </a:p>
          <a:p>
            <a:pPr eaLnBrk="1" hangingPunct="1">
              <a:lnSpc>
                <a:spcPct val="115000"/>
              </a:lnSpc>
            </a:pPr>
            <a:r>
              <a:rPr lang="el-GR" altLang="el-GR" sz="2000" b="0"/>
              <a:t>  σημαντικού οπλισμού διάτμησης που θα μπορούσε να προβλεφθεί κατά το  </a:t>
            </a:r>
          </a:p>
          <a:p>
            <a:pPr eaLnBrk="1" hangingPunct="1">
              <a:lnSpc>
                <a:spcPct val="115000"/>
              </a:lnSpc>
            </a:pPr>
            <a:r>
              <a:rPr lang="el-GR" altLang="el-GR" sz="2000" b="0"/>
              <a:t>  σχεδιασμό</a:t>
            </a:r>
          </a:p>
        </p:txBody>
      </p:sp>
      <p:sp>
        <p:nvSpPr>
          <p:cNvPr id="261140" name="Text Box 20"/>
          <p:cNvSpPr txBox="1">
            <a:spLocks noChangeArrowheads="1"/>
          </p:cNvSpPr>
          <p:nvPr/>
        </p:nvSpPr>
        <p:spPr bwMode="auto">
          <a:xfrm>
            <a:off x="323850" y="4221163"/>
            <a:ext cx="8569325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l-GR" altLang="el-GR" b="0" i="1"/>
              <a:t>Σε 495 κτίρια οπλισμένου σκυροδέματος που καταγράφηκαν στην πόλη των Σερρών τα 77 εμφανίζουν κοντά υποστυλώματα (ποσοστό 16%) ενώ στα μισά από αυτά η παρουσία τους ήταν εκτεταμένη (Καραποστόλη, 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4" grpId="0"/>
      <p:bldP spid="261139" grpId="0"/>
      <p:bldP spid="26114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72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1879600"/>
            <a:ext cx="6659562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69636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Σχηματισμός κοντών υποστυλωμάτων</a:t>
            </a:r>
          </a:p>
        </p:txBody>
      </p:sp>
      <p:sp>
        <p:nvSpPr>
          <p:cNvPr id="258061" name="Oval 13"/>
          <p:cNvSpPr>
            <a:spLocks noChangeArrowheads="1"/>
          </p:cNvSpPr>
          <p:nvPr/>
        </p:nvSpPr>
        <p:spPr bwMode="auto">
          <a:xfrm>
            <a:off x="5219700" y="5084763"/>
            <a:ext cx="674688" cy="863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58062" name="Oval 14"/>
          <p:cNvSpPr>
            <a:spLocks noChangeArrowheads="1"/>
          </p:cNvSpPr>
          <p:nvPr/>
        </p:nvSpPr>
        <p:spPr bwMode="auto">
          <a:xfrm>
            <a:off x="3275013" y="5013325"/>
            <a:ext cx="1223962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58064" name="Oval 16"/>
          <p:cNvSpPr>
            <a:spLocks noChangeArrowheads="1"/>
          </p:cNvSpPr>
          <p:nvPr/>
        </p:nvSpPr>
        <p:spPr bwMode="auto">
          <a:xfrm>
            <a:off x="6000750" y="5157788"/>
            <a:ext cx="674688" cy="863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58065" name="Oval 17"/>
          <p:cNvSpPr>
            <a:spLocks noChangeArrowheads="1"/>
          </p:cNvSpPr>
          <p:nvPr/>
        </p:nvSpPr>
        <p:spPr bwMode="auto">
          <a:xfrm>
            <a:off x="6921500" y="5230813"/>
            <a:ext cx="817563" cy="863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58067" name="Text Box 19"/>
          <p:cNvSpPr txBox="1">
            <a:spLocks noChangeArrowheads="1"/>
          </p:cNvSpPr>
          <p:nvPr/>
        </p:nvSpPr>
        <p:spPr bwMode="auto">
          <a:xfrm>
            <a:off x="3706813" y="4652963"/>
            <a:ext cx="36036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l-GR" altLang="el-GR" b="0" i="1">
                <a:solidFill>
                  <a:srgbClr val="FF3300"/>
                </a:solidFill>
              </a:rPr>
              <a:t>??</a:t>
            </a:r>
          </a:p>
        </p:txBody>
      </p:sp>
      <p:sp>
        <p:nvSpPr>
          <p:cNvPr id="258068" name="Text Box 20"/>
          <p:cNvSpPr txBox="1">
            <a:spLocks noChangeArrowheads="1"/>
          </p:cNvSpPr>
          <p:nvPr/>
        </p:nvSpPr>
        <p:spPr bwMode="auto">
          <a:xfrm>
            <a:off x="5435600" y="4725988"/>
            <a:ext cx="36036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l-GR" altLang="el-GR" i="1">
                <a:solidFill>
                  <a:srgbClr val="FF3300"/>
                </a:solidFill>
              </a:rPr>
              <a:t>??</a:t>
            </a:r>
          </a:p>
        </p:txBody>
      </p:sp>
      <p:sp>
        <p:nvSpPr>
          <p:cNvPr id="258069" name="Text Box 21"/>
          <p:cNvSpPr txBox="1">
            <a:spLocks noChangeArrowheads="1"/>
          </p:cNvSpPr>
          <p:nvPr/>
        </p:nvSpPr>
        <p:spPr bwMode="auto">
          <a:xfrm>
            <a:off x="6227763" y="4841875"/>
            <a:ext cx="36036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l-GR" altLang="el-GR" i="1">
                <a:solidFill>
                  <a:srgbClr val="FF3300"/>
                </a:solidFill>
              </a:rPr>
              <a:t>??</a:t>
            </a:r>
          </a:p>
        </p:txBody>
      </p:sp>
      <p:sp>
        <p:nvSpPr>
          <p:cNvPr id="258070" name="Text Box 22"/>
          <p:cNvSpPr txBox="1">
            <a:spLocks noChangeArrowheads="1"/>
          </p:cNvSpPr>
          <p:nvPr/>
        </p:nvSpPr>
        <p:spPr bwMode="auto">
          <a:xfrm>
            <a:off x="7235825" y="4868863"/>
            <a:ext cx="36036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l-GR" altLang="el-GR" i="1">
                <a:solidFill>
                  <a:srgbClr val="FF3300"/>
                </a:solidFill>
              </a:rPr>
              <a:t>??</a:t>
            </a:r>
          </a:p>
        </p:txBody>
      </p:sp>
      <p:sp>
        <p:nvSpPr>
          <p:cNvPr id="258071" name="Text Box 23"/>
          <p:cNvSpPr txBox="1">
            <a:spLocks noChangeArrowheads="1"/>
          </p:cNvSpPr>
          <p:nvPr/>
        </p:nvSpPr>
        <p:spPr bwMode="auto">
          <a:xfrm>
            <a:off x="179388" y="1916113"/>
            <a:ext cx="2376487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l-GR" altLang="el-GR" b="0" i="1"/>
              <a:t>Σε ποιες θέσεις έχουμε σχηματισμό κοντού υποστυλώματος 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8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61" grpId="0" animBg="1"/>
      <p:bldP spid="258062" grpId="0" animBg="1"/>
      <p:bldP spid="258064" grpId="0" animBg="1"/>
      <p:bldP spid="258065" grpId="0" animBg="1"/>
      <p:bldP spid="258067" grpId="0"/>
      <p:bldP spid="258068" grpId="0"/>
      <p:bldP spid="258069" grpId="0"/>
      <p:bldP spid="258070" grpId="0"/>
      <p:bldP spid="25807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57" name="Picture 13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27200"/>
            <a:ext cx="3268663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158" name="Picture 14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2271713"/>
            <a:ext cx="2695575" cy="41814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262148" name="Text Box 4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Αστοχίες κοντών υποστυλωμάτων</a:t>
            </a:r>
          </a:p>
        </p:txBody>
      </p:sp>
      <p:sp>
        <p:nvSpPr>
          <p:cNvPr id="262149" name="Text Box 5"/>
          <p:cNvSpPr txBox="1">
            <a:spLocks noChangeArrowheads="1"/>
          </p:cNvSpPr>
          <p:nvPr/>
        </p:nvSpPr>
        <p:spPr bwMode="auto">
          <a:xfrm>
            <a:off x="5148263" y="1573213"/>
            <a:ext cx="28448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Μη φέρον τοιχείο χαμηλού ύψους στα μπαλκόνια</a:t>
            </a:r>
          </a:p>
        </p:txBody>
      </p:sp>
      <p:sp>
        <p:nvSpPr>
          <p:cNvPr id="262156" name="Text Box 12"/>
          <p:cNvSpPr txBox="1">
            <a:spLocks noChangeArrowheads="1"/>
          </p:cNvSpPr>
          <p:nvPr/>
        </p:nvSpPr>
        <p:spPr bwMode="auto">
          <a:xfrm>
            <a:off x="4140200" y="6538913"/>
            <a:ext cx="49688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b="0" i="1"/>
              <a:t>Σεισμός </a:t>
            </a:r>
            <a:r>
              <a:rPr lang="en-US" altLang="el-GR" b="0" i="1"/>
              <a:t>Northridge M=6.7, California 17/01/1994</a:t>
            </a:r>
            <a:endParaRPr lang="el-GR" altLang="el-GR" b="0" i="1"/>
          </a:p>
        </p:txBody>
      </p:sp>
      <p:sp>
        <p:nvSpPr>
          <p:cNvPr id="262159" name="Rectangle 15"/>
          <p:cNvSpPr>
            <a:spLocks noChangeArrowheads="1"/>
          </p:cNvSpPr>
          <p:nvPr/>
        </p:nvSpPr>
        <p:spPr bwMode="auto">
          <a:xfrm>
            <a:off x="2312988" y="3573463"/>
            <a:ext cx="647700" cy="12969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62160" name="Line 16"/>
          <p:cNvSpPr>
            <a:spLocks noChangeShapeType="1"/>
          </p:cNvSpPr>
          <p:nvPr/>
        </p:nvSpPr>
        <p:spPr bwMode="auto">
          <a:xfrm flipV="1">
            <a:off x="2954338" y="2247900"/>
            <a:ext cx="2305050" cy="13366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62161" name="Line 17"/>
          <p:cNvSpPr>
            <a:spLocks noChangeShapeType="1"/>
          </p:cNvSpPr>
          <p:nvPr/>
        </p:nvSpPr>
        <p:spPr bwMode="auto">
          <a:xfrm>
            <a:off x="2949575" y="4868863"/>
            <a:ext cx="2300288" cy="159861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62162" name="Text Box 18"/>
          <p:cNvSpPr txBox="1">
            <a:spLocks noChangeArrowheads="1"/>
          </p:cNvSpPr>
          <p:nvPr/>
        </p:nvSpPr>
        <p:spPr bwMode="auto">
          <a:xfrm>
            <a:off x="179388" y="6524625"/>
            <a:ext cx="3384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600" b="0" i="1"/>
              <a:t>Πηγή: </a:t>
            </a:r>
            <a:r>
              <a:rPr lang="en-US" altLang="el-GR" sz="1600" b="0" i="1"/>
              <a:t>EERI</a:t>
            </a:r>
            <a:endParaRPr lang="el-GR" altLang="el-GR" sz="1600" b="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2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2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2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8" grpId="0"/>
      <p:bldP spid="262149" grpId="0"/>
      <p:bldP spid="262156" grpId="0"/>
      <p:bldP spid="26215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4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71683" name="Text Box 5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Αστοχίες κοντών υποστυλωμάτων</a:t>
            </a:r>
          </a:p>
        </p:txBody>
      </p:sp>
      <p:sp>
        <p:nvSpPr>
          <p:cNvPr id="263175" name="Text Box 7"/>
          <p:cNvSpPr txBox="1">
            <a:spLocks noChangeArrowheads="1"/>
          </p:cNvSpPr>
          <p:nvPr/>
        </p:nvSpPr>
        <p:spPr bwMode="auto">
          <a:xfrm>
            <a:off x="3924300" y="6538913"/>
            <a:ext cx="51847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b="0" i="1"/>
              <a:t>Σεισμός </a:t>
            </a:r>
            <a:r>
              <a:rPr lang="en-US" altLang="el-GR" b="0" i="1"/>
              <a:t>Gualan M=7.5, Guatemala, 04/02/1976</a:t>
            </a:r>
            <a:endParaRPr lang="el-GR" altLang="el-GR" b="0" i="1"/>
          </a:p>
        </p:txBody>
      </p:sp>
      <p:sp>
        <p:nvSpPr>
          <p:cNvPr id="263179" name="Text Box 11"/>
          <p:cNvSpPr txBox="1">
            <a:spLocks noChangeArrowheads="1"/>
          </p:cNvSpPr>
          <p:nvPr/>
        </p:nvSpPr>
        <p:spPr bwMode="auto">
          <a:xfrm>
            <a:off x="179388" y="6524625"/>
            <a:ext cx="3384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600" b="0" i="1"/>
              <a:t>Πηγή: </a:t>
            </a:r>
            <a:r>
              <a:rPr lang="en-US" altLang="el-GR" sz="1600" b="0" i="1"/>
              <a:t>NISEE</a:t>
            </a:r>
            <a:endParaRPr lang="el-GR" altLang="el-GR" sz="1600" b="0" i="1"/>
          </a:p>
        </p:txBody>
      </p:sp>
      <p:pic>
        <p:nvPicPr>
          <p:cNvPr id="263180" name="Picture 12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0" b="10159"/>
          <a:stretch>
            <a:fillRect/>
          </a:stretch>
        </p:blipFill>
        <p:spPr bwMode="auto">
          <a:xfrm>
            <a:off x="4787900" y="1736725"/>
            <a:ext cx="3705225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181" name="Text Box 13"/>
          <p:cNvSpPr txBox="1">
            <a:spLocks noChangeArrowheads="1"/>
          </p:cNvSpPr>
          <p:nvPr/>
        </p:nvSpPr>
        <p:spPr bwMode="auto">
          <a:xfrm>
            <a:off x="250825" y="2076450"/>
            <a:ext cx="381635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l-GR" altLang="el-GR" b="0" i="1"/>
              <a:t>Διατμητική αστοχία κοντού υποστυλώματος που σχηματίστηκε λόγω γειτνίασης με μη φέρων τοιχείο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3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3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5" grpId="0"/>
      <p:bldP spid="263179" grpId="0"/>
      <p:bldP spid="263181" grpId="0"/>
      <p:bldP spid="263181" grpId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20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989138"/>
            <a:ext cx="2581275" cy="21812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20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4210050"/>
            <a:ext cx="2381250" cy="21717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8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Αστοχίες κοντών υποστυλωμάτων και όχι μόνο</a:t>
            </a:r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3924300" y="6538913"/>
            <a:ext cx="51847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b="0" i="1"/>
              <a:t>Σεισμός Λευκάδας</a:t>
            </a:r>
            <a:r>
              <a:rPr lang="en-US" altLang="el-GR" b="0" i="1"/>
              <a:t> M=</a:t>
            </a:r>
            <a:r>
              <a:rPr lang="el-GR" altLang="el-GR" b="0" i="1"/>
              <a:t>6</a:t>
            </a:r>
            <a:r>
              <a:rPr lang="en-US" altLang="el-GR" b="0" i="1"/>
              <a:t>.</a:t>
            </a:r>
            <a:r>
              <a:rPr lang="el-GR" altLang="el-GR" b="0" i="1"/>
              <a:t>4</a:t>
            </a:r>
            <a:r>
              <a:rPr lang="en-US" altLang="el-GR" b="0" i="1"/>
              <a:t>, </a:t>
            </a:r>
            <a:r>
              <a:rPr lang="el-GR" altLang="el-GR" b="0" i="1"/>
              <a:t>13</a:t>
            </a:r>
            <a:r>
              <a:rPr lang="en-US" altLang="el-GR" b="0" i="1"/>
              <a:t>/0</a:t>
            </a:r>
            <a:r>
              <a:rPr lang="el-GR" altLang="el-GR" b="0" i="1"/>
              <a:t>8</a:t>
            </a:r>
            <a:r>
              <a:rPr lang="en-US" altLang="el-GR" b="0" i="1"/>
              <a:t>/</a:t>
            </a:r>
            <a:r>
              <a:rPr lang="el-GR" altLang="el-GR" b="0" i="1"/>
              <a:t>2003</a:t>
            </a: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179388" y="6524625"/>
            <a:ext cx="3384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600" b="0" i="1"/>
              <a:t>Sextos et al, 2005</a:t>
            </a:r>
            <a:endParaRPr lang="el-GR" altLang="el-GR" sz="1600" b="0" i="1"/>
          </a:p>
        </p:txBody>
      </p:sp>
      <p:sp>
        <p:nvSpPr>
          <p:cNvPr id="264199" name="Text Box 7"/>
          <p:cNvSpPr txBox="1">
            <a:spLocks noChangeArrowheads="1"/>
          </p:cNvSpPr>
          <p:nvPr/>
        </p:nvSpPr>
        <p:spPr bwMode="auto">
          <a:xfrm>
            <a:off x="3994150" y="4868863"/>
            <a:ext cx="2665413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l-GR" altLang="el-GR" b="0" i="1"/>
              <a:t>Καμπτική αστοχία υποστυλωμάτων εισόδου (μαλακός όροφος)</a:t>
            </a:r>
          </a:p>
        </p:txBody>
      </p:sp>
      <p:pic>
        <p:nvPicPr>
          <p:cNvPr id="264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89138"/>
            <a:ext cx="3624262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203" name="Rectangle 11"/>
          <p:cNvSpPr>
            <a:spLocks noChangeArrowheads="1"/>
          </p:cNvSpPr>
          <p:nvPr/>
        </p:nvSpPr>
        <p:spPr bwMode="auto">
          <a:xfrm>
            <a:off x="2749550" y="5302250"/>
            <a:ext cx="647700" cy="6477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64204" name="Line 12"/>
          <p:cNvSpPr>
            <a:spLocks noChangeShapeType="1"/>
          </p:cNvSpPr>
          <p:nvPr/>
        </p:nvSpPr>
        <p:spPr bwMode="auto">
          <a:xfrm flipV="1">
            <a:off x="2754313" y="1968500"/>
            <a:ext cx="1222375" cy="33321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64205" name="Line 13"/>
          <p:cNvSpPr>
            <a:spLocks noChangeShapeType="1"/>
          </p:cNvSpPr>
          <p:nvPr/>
        </p:nvSpPr>
        <p:spPr bwMode="auto">
          <a:xfrm flipV="1">
            <a:off x="3402013" y="4176713"/>
            <a:ext cx="566737" cy="11207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/>
      <p:bldP spid="264196" grpId="0"/>
      <p:bldP spid="264197" grpId="0"/>
      <p:bldP spid="264199" grpId="0"/>
      <p:bldP spid="2642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206851" name="Text Box 3"/>
          <p:cNvSpPr txBox="1">
            <a:spLocks noChangeArrowheads="1"/>
          </p:cNvSpPr>
          <p:nvPr/>
        </p:nvSpPr>
        <p:spPr bwMode="auto">
          <a:xfrm>
            <a:off x="250825" y="2187575"/>
            <a:ext cx="7129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altLang="el-GR" sz="2000" b="0"/>
              <a:t> Επίπεδα τοιχώματα καμπτικού ή διατμητικού τύπου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Φέρων οργανισμός της κατασκευής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79388" y="1628775"/>
            <a:ext cx="3960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Υποφορείς:</a:t>
            </a:r>
          </a:p>
        </p:txBody>
      </p:sp>
      <p:pic>
        <p:nvPicPr>
          <p:cNvPr id="2068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2" b="48830"/>
          <a:stretch>
            <a:fillRect/>
          </a:stretch>
        </p:blipFill>
        <p:spPr bwMode="auto">
          <a:xfrm>
            <a:off x="476250" y="2924175"/>
            <a:ext cx="366395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34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55775"/>
            <a:ext cx="2371725" cy="461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 Box 4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73732" name="Text Box 5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Αστοχίες κοντών υποστυλωμάτων και όχι μόνο</a:t>
            </a:r>
          </a:p>
        </p:txBody>
      </p:sp>
      <p:sp>
        <p:nvSpPr>
          <p:cNvPr id="73733" name="Text Box 6"/>
          <p:cNvSpPr txBox="1">
            <a:spLocks noChangeArrowheads="1"/>
          </p:cNvSpPr>
          <p:nvPr/>
        </p:nvSpPr>
        <p:spPr bwMode="auto">
          <a:xfrm>
            <a:off x="3924300" y="6538913"/>
            <a:ext cx="51847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b="0" i="1"/>
              <a:t>Σεισμός Λευκάδας</a:t>
            </a:r>
            <a:r>
              <a:rPr lang="en-US" altLang="el-GR" b="0" i="1"/>
              <a:t> M=</a:t>
            </a:r>
            <a:r>
              <a:rPr lang="el-GR" altLang="el-GR" b="0" i="1"/>
              <a:t>6</a:t>
            </a:r>
            <a:r>
              <a:rPr lang="en-US" altLang="el-GR" b="0" i="1"/>
              <a:t>.</a:t>
            </a:r>
            <a:r>
              <a:rPr lang="el-GR" altLang="el-GR" b="0" i="1"/>
              <a:t>4</a:t>
            </a:r>
            <a:r>
              <a:rPr lang="en-US" altLang="el-GR" b="0" i="1"/>
              <a:t>, </a:t>
            </a:r>
            <a:r>
              <a:rPr lang="el-GR" altLang="el-GR" b="0" i="1"/>
              <a:t>13</a:t>
            </a:r>
            <a:r>
              <a:rPr lang="en-US" altLang="el-GR" b="0" i="1"/>
              <a:t>/0</a:t>
            </a:r>
            <a:r>
              <a:rPr lang="el-GR" altLang="el-GR" b="0" i="1"/>
              <a:t>8</a:t>
            </a:r>
            <a:r>
              <a:rPr lang="en-US" altLang="el-GR" b="0" i="1"/>
              <a:t>/</a:t>
            </a:r>
            <a:r>
              <a:rPr lang="el-GR" altLang="el-GR" b="0" i="1"/>
              <a:t>2003</a:t>
            </a:r>
          </a:p>
        </p:txBody>
      </p:sp>
      <p:sp>
        <p:nvSpPr>
          <p:cNvPr id="73734" name="Text Box 7"/>
          <p:cNvSpPr txBox="1">
            <a:spLocks noChangeArrowheads="1"/>
          </p:cNvSpPr>
          <p:nvPr/>
        </p:nvSpPr>
        <p:spPr bwMode="auto">
          <a:xfrm>
            <a:off x="179388" y="6524625"/>
            <a:ext cx="3384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600" b="0" i="1"/>
              <a:t>Sextos et al, 2005</a:t>
            </a:r>
            <a:endParaRPr lang="el-GR" altLang="el-GR" sz="1600" b="0" i="1"/>
          </a:p>
        </p:txBody>
      </p:sp>
      <p:sp>
        <p:nvSpPr>
          <p:cNvPr id="265224" name="Text Box 8"/>
          <p:cNvSpPr txBox="1">
            <a:spLocks noChangeArrowheads="1"/>
          </p:cNvSpPr>
          <p:nvPr/>
        </p:nvSpPr>
        <p:spPr bwMode="auto">
          <a:xfrm>
            <a:off x="3346450" y="4724400"/>
            <a:ext cx="2665413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l-GR" altLang="el-GR" b="0" i="1"/>
              <a:t>Διατμητική αστοχία εκρηκτικού τύπου κοντών υποστυλωμάτων στην πλαϊνή πλευρά του κτιρίου</a:t>
            </a:r>
          </a:p>
        </p:txBody>
      </p:sp>
      <p:sp>
        <p:nvSpPr>
          <p:cNvPr id="265227" name="Line 11"/>
          <p:cNvSpPr>
            <a:spLocks noChangeShapeType="1"/>
          </p:cNvSpPr>
          <p:nvPr/>
        </p:nvSpPr>
        <p:spPr bwMode="auto">
          <a:xfrm flipV="1">
            <a:off x="1258888" y="1966913"/>
            <a:ext cx="2565400" cy="326231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pic>
        <p:nvPicPr>
          <p:cNvPr id="26522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989138"/>
            <a:ext cx="2571750" cy="2066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23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4089400"/>
            <a:ext cx="2571750" cy="20764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5232" name="Rectangle 16"/>
          <p:cNvSpPr>
            <a:spLocks noChangeArrowheads="1"/>
          </p:cNvSpPr>
          <p:nvPr/>
        </p:nvSpPr>
        <p:spPr bwMode="auto">
          <a:xfrm>
            <a:off x="684213" y="5229225"/>
            <a:ext cx="574675" cy="431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65233" name="Line 17"/>
          <p:cNvSpPr>
            <a:spLocks noChangeShapeType="1"/>
          </p:cNvSpPr>
          <p:nvPr/>
        </p:nvSpPr>
        <p:spPr bwMode="auto">
          <a:xfrm flipV="1">
            <a:off x="1247775" y="4054475"/>
            <a:ext cx="2606675" cy="1609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5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5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5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5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5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4" grpId="0"/>
      <p:bldP spid="26523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4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265221" name="Text Box 5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Αποκατάσταση βλαβών – βελτίωση σεισμικής συμπεριφοράς</a:t>
            </a:r>
          </a:p>
        </p:txBody>
      </p:sp>
      <p:pic>
        <p:nvPicPr>
          <p:cNvPr id="285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8"/>
          <a:stretch>
            <a:fillRect/>
          </a:stretch>
        </p:blipFill>
        <p:spPr bwMode="auto">
          <a:xfrm>
            <a:off x="1038225" y="1916113"/>
            <a:ext cx="641350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11188" y="6278563"/>
            <a:ext cx="72009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l-GR" altLang="el-GR" b="0" i="1"/>
              <a:t>Επεμβάσεις στην πρόσοψη για αποτροπή φαινομένου μαλακού ορόφου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1" grpId="0"/>
      <p:bldP spid="1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4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75779" name="Text Box 5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Αποκατάσταση βλαβών – βελτίωση σεισμικής συμπεριφοράς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11188" y="6278563"/>
            <a:ext cx="72009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l-GR" altLang="el-GR" b="0" i="1"/>
              <a:t>Επεμβάσεις στην πλάγια όψη για αποτροπή κοντών υποστυλωμάτων</a:t>
            </a:r>
          </a:p>
        </p:txBody>
      </p:sp>
      <p:pic>
        <p:nvPicPr>
          <p:cNvPr id="286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3" b="1987"/>
          <a:stretch>
            <a:fillRect/>
          </a:stretch>
        </p:blipFill>
        <p:spPr bwMode="auto">
          <a:xfrm>
            <a:off x="1331913" y="2060575"/>
            <a:ext cx="57531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1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565400"/>
            <a:ext cx="4833937" cy="42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76804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Μορφολογία κτιρίου καθ’ ύψος</a:t>
            </a:r>
          </a:p>
        </p:txBody>
      </p:sp>
      <p:sp>
        <p:nvSpPr>
          <p:cNvPr id="277508" name="Text Box 4"/>
          <p:cNvSpPr txBox="1">
            <a:spLocks noChangeArrowheads="1"/>
          </p:cNvSpPr>
          <p:nvPr/>
        </p:nvSpPr>
        <p:spPr bwMode="auto">
          <a:xfrm>
            <a:off x="179388" y="1628775"/>
            <a:ext cx="8785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Παράδειγμα επιρροής μεταβολής καθ’ ύψος δυσκαμψίας (Αλεξόπουλος 2005)</a:t>
            </a:r>
          </a:p>
        </p:txBody>
      </p:sp>
      <p:sp>
        <p:nvSpPr>
          <p:cNvPr id="277509" name="Text Box 5"/>
          <p:cNvSpPr txBox="1">
            <a:spLocks noChangeArrowheads="1"/>
          </p:cNvSpPr>
          <p:nvPr/>
        </p:nvSpPr>
        <p:spPr bwMode="auto">
          <a:xfrm>
            <a:off x="179388" y="2133600"/>
            <a:ext cx="87137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Μελετήθηκε η μεταβολή της δυσκαμψίας λόγω έλλειψης τοιχοπλήρωσης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7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8" grpId="0"/>
      <p:bldP spid="277509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4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2863850"/>
            <a:ext cx="4005263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54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2863850"/>
            <a:ext cx="4062412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77829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Μορφολογία κτιρίου καθ’ ύψος</a:t>
            </a:r>
          </a:p>
        </p:txBody>
      </p:sp>
      <p:sp>
        <p:nvSpPr>
          <p:cNvPr id="77830" name="Text Box 4"/>
          <p:cNvSpPr txBox="1">
            <a:spLocks noChangeArrowheads="1"/>
          </p:cNvSpPr>
          <p:nvPr/>
        </p:nvSpPr>
        <p:spPr bwMode="auto">
          <a:xfrm>
            <a:off x="179388" y="1628775"/>
            <a:ext cx="8640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Παράδειγμα επιρροής μεταβολής της καθ’ ύψος δυσκαμψίας</a:t>
            </a:r>
          </a:p>
        </p:txBody>
      </p:sp>
      <p:sp>
        <p:nvSpPr>
          <p:cNvPr id="278533" name="Text Box 5"/>
          <p:cNvSpPr txBox="1">
            <a:spLocks noChangeArrowheads="1"/>
          </p:cNvSpPr>
          <p:nvPr/>
        </p:nvSpPr>
        <p:spPr bwMode="auto">
          <a:xfrm>
            <a:off x="179388" y="2133600"/>
            <a:ext cx="87137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Αποτελέσματα μετατοπίσεων κτιρίου</a:t>
            </a:r>
          </a:p>
        </p:txBody>
      </p:sp>
      <p:sp>
        <p:nvSpPr>
          <p:cNvPr id="278537" name="Text Box 9"/>
          <p:cNvSpPr txBox="1">
            <a:spLocks noChangeArrowheads="1"/>
          </p:cNvSpPr>
          <p:nvPr/>
        </p:nvSpPr>
        <p:spPr bwMode="auto">
          <a:xfrm>
            <a:off x="250825" y="5876925"/>
            <a:ext cx="38893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l-GR" altLang="el-GR" b="0" i="1"/>
              <a:t>Η ύπαρξη τοιχοπλήρωσης προσφέρει σημαντική δυσκαμψία στο κτίριο</a:t>
            </a:r>
          </a:p>
        </p:txBody>
      </p:sp>
      <p:sp>
        <p:nvSpPr>
          <p:cNvPr id="278538" name="Text Box 10"/>
          <p:cNvSpPr txBox="1">
            <a:spLocks noChangeArrowheads="1"/>
          </p:cNvSpPr>
          <p:nvPr/>
        </p:nvSpPr>
        <p:spPr bwMode="auto">
          <a:xfrm>
            <a:off x="4859338" y="5876925"/>
            <a:ext cx="38893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l-GR" altLang="el-GR" b="0" i="1"/>
              <a:t>Το πλεονέκτημα από την ύπαρξη τοιχοποιίας εκμηδενίζεται όταν υπάρχει μαλακός όροφος</a:t>
            </a:r>
          </a:p>
        </p:txBody>
      </p:sp>
      <p:sp>
        <p:nvSpPr>
          <p:cNvPr id="278539" name="Text Box 11"/>
          <p:cNvSpPr txBox="1">
            <a:spLocks noChangeArrowheads="1"/>
          </p:cNvSpPr>
          <p:nvPr/>
        </p:nvSpPr>
        <p:spPr bwMode="auto">
          <a:xfrm>
            <a:off x="250825" y="2552700"/>
            <a:ext cx="388937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Σχετικές μετακινήσεις κορυφής κτιρίου</a:t>
            </a:r>
          </a:p>
        </p:txBody>
      </p:sp>
      <p:sp>
        <p:nvSpPr>
          <p:cNvPr id="278540" name="Text Box 12"/>
          <p:cNvSpPr txBox="1">
            <a:spLocks noChangeArrowheads="1"/>
          </p:cNvSpPr>
          <p:nvPr/>
        </p:nvSpPr>
        <p:spPr bwMode="auto">
          <a:xfrm>
            <a:off x="4859338" y="2552700"/>
            <a:ext cx="388937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Σχετικές μετακινήσεις 1</a:t>
            </a:r>
            <a:r>
              <a:rPr lang="el-GR" altLang="el-GR" b="0" i="1" baseline="30000"/>
              <a:t>ου</a:t>
            </a:r>
            <a:r>
              <a:rPr lang="el-GR" altLang="el-GR" b="0" i="1"/>
              <a:t> ορόφου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8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8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8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8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8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8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8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3" grpId="0"/>
      <p:bldP spid="278537" grpId="0"/>
      <p:bldP spid="278538" grpId="0"/>
      <p:bldP spid="278539" grpId="0"/>
      <p:bldP spid="27854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6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2565400"/>
            <a:ext cx="497363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78852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Μορφολογία κτιρίου καθ’ ύψος</a:t>
            </a:r>
          </a:p>
        </p:txBody>
      </p:sp>
      <p:sp>
        <p:nvSpPr>
          <p:cNvPr id="78853" name="Text Box 4"/>
          <p:cNvSpPr txBox="1">
            <a:spLocks noChangeArrowheads="1"/>
          </p:cNvSpPr>
          <p:nvPr/>
        </p:nvSpPr>
        <p:spPr bwMode="auto">
          <a:xfrm>
            <a:off x="179388" y="1628775"/>
            <a:ext cx="8640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Παράδειγμα επιρροής μεταβολής της καθ’ ύψος δυσκαμψίας</a:t>
            </a:r>
          </a:p>
        </p:txBody>
      </p:sp>
      <p:sp>
        <p:nvSpPr>
          <p:cNvPr id="279557" name="Text Box 5"/>
          <p:cNvSpPr txBox="1">
            <a:spLocks noChangeArrowheads="1"/>
          </p:cNvSpPr>
          <p:nvPr/>
        </p:nvSpPr>
        <p:spPr bwMode="auto">
          <a:xfrm>
            <a:off x="179388" y="2133600"/>
            <a:ext cx="87137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Ενδεικτικά σκαριφήματα παραμόρφωσης κτιρίου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44463" y="2781300"/>
            <a:ext cx="35639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l-GR" altLang="el-GR" b="0" i="1"/>
              <a:t>Όμοια μετακίνηση ισογείου για γυμνό πλαίσιο και κτίριο με </a:t>
            </a:r>
            <a:r>
              <a:rPr lang="en-US" altLang="el-GR" b="0" i="1"/>
              <a:t>Pilotis</a:t>
            </a:r>
            <a:r>
              <a:rPr lang="el-GR" altLang="el-GR" b="0" i="1"/>
              <a:t> </a:t>
            </a:r>
          </a:p>
        </p:txBody>
      </p:sp>
      <p:cxnSp>
        <p:nvCxnSpPr>
          <p:cNvPr id="75784" name="Straight Arrow Connector 10"/>
          <p:cNvCxnSpPr>
            <a:cxnSpLocks noChangeShapeType="1"/>
          </p:cNvCxnSpPr>
          <p:nvPr/>
        </p:nvCxnSpPr>
        <p:spPr bwMode="auto">
          <a:xfrm>
            <a:off x="3708400" y="3284538"/>
            <a:ext cx="576263" cy="576262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5" name="Straight Arrow Connector 12"/>
          <p:cNvCxnSpPr>
            <a:cxnSpLocks noChangeShapeType="1"/>
          </p:cNvCxnSpPr>
          <p:nvPr/>
        </p:nvCxnSpPr>
        <p:spPr bwMode="auto">
          <a:xfrm>
            <a:off x="3708400" y="3284538"/>
            <a:ext cx="503238" cy="28082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07950" y="3789363"/>
            <a:ext cx="35639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l-GR" altLang="el-GR" b="0" i="1"/>
              <a:t>Στο γυμνό πλαίσιο όμως δίνεται δυνατότητα στροφής του κόμβου, άρα μειώνεται η καταπόνηση της κεφαλής του στύλου ισογείου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07950" y="5307013"/>
            <a:ext cx="3671888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l-GR" altLang="el-GR" b="0" i="1"/>
              <a:t>Στο σύστημα </a:t>
            </a:r>
            <a:r>
              <a:rPr lang="en-US" altLang="el-GR" b="0" i="1"/>
              <a:t>Pilotis </a:t>
            </a:r>
            <a:r>
              <a:rPr lang="el-GR" altLang="el-GR" b="0" i="1"/>
              <a:t>η τοιχοπλήρωση των ορόφων αποτρέπει στροφή του κόμβου, επιβαρύνοντας την κάμψη της κεφαλής του στύλου ισογείου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9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7" grpId="0"/>
      <p:bldP spid="9" grpId="0"/>
      <p:bldP spid="16" grpId="0"/>
      <p:bldP spid="17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267267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Μορφολογία θεμελίωσης</a:t>
            </a:r>
          </a:p>
        </p:txBody>
      </p:sp>
      <p:sp>
        <p:nvSpPr>
          <p:cNvPr id="267269" name="Text Box 5"/>
          <p:cNvSpPr txBox="1">
            <a:spLocks noChangeArrowheads="1"/>
          </p:cNvSpPr>
          <p:nvPr/>
        </p:nvSpPr>
        <p:spPr bwMode="auto">
          <a:xfrm>
            <a:off x="179388" y="1700213"/>
            <a:ext cx="8713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n-US" altLang="el-GR" sz="2000" b="0"/>
              <a:t> </a:t>
            </a:r>
            <a:r>
              <a:rPr lang="el-GR" altLang="el-GR" sz="2000" b="0"/>
              <a:t>Εξασφάλιση ενιαίας ταλάντωσης στη βάση του κτιρίου (μονολιθικότητα </a:t>
            </a:r>
          </a:p>
          <a:p>
            <a:pPr eaLnBrk="1" hangingPunct="1">
              <a:lnSpc>
                <a:spcPct val="115000"/>
              </a:lnSpc>
            </a:pPr>
            <a:r>
              <a:rPr lang="el-GR" altLang="el-GR" sz="2000" b="0"/>
              <a:t>  θεμελίωσης)</a:t>
            </a:r>
          </a:p>
        </p:txBody>
      </p:sp>
      <p:sp>
        <p:nvSpPr>
          <p:cNvPr id="267274" name="Text Box 10"/>
          <p:cNvSpPr txBox="1">
            <a:spLocks noChangeArrowheads="1"/>
          </p:cNvSpPr>
          <p:nvPr/>
        </p:nvSpPr>
        <p:spPr bwMode="auto">
          <a:xfrm>
            <a:off x="179388" y="2438400"/>
            <a:ext cx="87137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Αποφυγή διαφορικών μετακινήσεων-καθιζήσεων στη θεμελίωση</a:t>
            </a:r>
          </a:p>
        </p:txBody>
      </p:sp>
      <p:sp>
        <p:nvSpPr>
          <p:cNvPr id="267275" name="Text Box 11"/>
          <p:cNvSpPr txBox="1">
            <a:spLocks noChangeArrowheads="1"/>
          </p:cNvSpPr>
          <p:nvPr/>
        </p:nvSpPr>
        <p:spPr bwMode="auto">
          <a:xfrm>
            <a:off x="179388" y="2943225"/>
            <a:ext cx="8713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Συμμετοχή στην παραλαβή των εντατικών φορτίων της ανωδομής για την </a:t>
            </a:r>
          </a:p>
          <a:p>
            <a:pPr eaLnBrk="1" hangingPunct="1">
              <a:lnSpc>
                <a:spcPct val="115000"/>
              </a:lnSpc>
            </a:pPr>
            <a:r>
              <a:rPr lang="el-GR" altLang="el-GR" sz="2000" b="0"/>
              <a:t>  καλύτερη κατανομή των τάσεων στο έδαφος θεμελίωσης</a:t>
            </a:r>
          </a:p>
        </p:txBody>
      </p:sp>
      <p:sp>
        <p:nvSpPr>
          <p:cNvPr id="267276" name="Text Box 12"/>
          <p:cNvSpPr txBox="1">
            <a:spLocks noChangeArrowheads="1"/>
          </p:cNvSpPr>
          <p:nvPr/>
        </p:nvSpPr>
        <p:spPr bwMode="auto">
          <a:xfrm>
            <a:off x="250825" y="3933825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Θετικά στοιχεία στη θεμελίωση</a:t>
            </a:r>
          </a:p>
        </p:txBody>
      </p:sp>
      <p:sp>
        <p:nvSpPr>
          <p:cNvPr id="267277" name="Text Box 13"/>
          <p:cNvSpPr txBox="1">
            <a:spLocks noChangeArrowheads="1"/>
          </p:cNvSpPr>
          <p:nvPr/>
        </p:nvSpPr>
        <p:spPr bwMode="auto">
          <a:xfrm>
            <a:off x="179388" y="4311650"/>
            <a:ext cx="8713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Ύπαρξη περιμετρικού τοιχώματος υπογείου </a:t>
            </a:r>
            <a:r>
              <a:rPr lang="el-GR" altLang="el-GR" sz="2000" b="0">
                <a:sym typeface="Wingdings" panose="05000000000000000000" pitchFamily="2" charset="2"/>
              </a:rPr>
              <a:t> αύξηση δυσκαμψίας      </a:t>
            </a:r>
          </a:p>
          <a:p>
            <a:pPr eaLnBrk="1" hangingPunct="1">
              <a:lnSpc>
                <a:spcPct val="115000"/>
              </a:lnSpc>
            </a:pPr>
            <a:r>
              <a:rPr lang="el-GR" altLang="el-GR" sz="2000" b="0">
                <a:sym typeface="Wingdings" panose="05000000000000000000" pitchFamily="2" charset="2"/>
              </a:rPr>
              <a:t>   θεμελίωσης  δύσκαμπτο κιβώτιο  ενιαία κίνηση βάσης</a:t>
            </a:r>
            <a:endParaRPr lang="el-GR" altLang="el-GR" sz="2000" b="0"/>
          </a:p>
        </p:txBody>
      </p:sp>
      <p:sp>
        <p:nvSpPr>
          <p:cNvPr id="267278" name="Text Box 14"/>
          <p:cNvSpPr txBox="1">
            <a:spLocks noChangeArrowheads="1"/>
          </p:cNvSpPr>
          <p:nvPr/>
        </p:nvSpPr>
        <p:spPr bwMode="auto">
          <a:xfrm>
            <a:off x="179388" y="5103813"/>
            <a:ext cx="871378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l-GR" altLang="el-GR" sz="2000" b="0"/>
              <a:t> Ισχυρές συνδετήριες δοκοί ή πεδιλοδοκοί και κοιτοστρώσεις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7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7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7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7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7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/>
      <p:bldP spid="267269" grpId="0"/>
      <p:bldP spid="267274" grpId="0"/>
      <p:bldP spid="267275" grpId="0"/>
      <p:bldP spid="267276" grpId="0"/>
      <p:bldP spid="267277" grpId="0"/>
      <p:bldP spid="267278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Μορφολογία θεμελίωσης</a:t>
            </a:r>
          </a:p>
        </p:txBody>
      </p:sp>
      <p:pic>
        <p:nvPicPr>
          <p:cNvPr id="26829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25" t="9435" b="6068"/>
          <a:stretch>
            <a:fillRect/>
          </a:stretch>
        </p:blipFill>
        <p:spPr bwMode="auto">
          <a:xfrm>
            <a:off x="1187450" y="2132013"/>
            <a:ext cx="6119813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8299" name="Text Box 11"/>
          <p:cNvSpPr txBox="1">
            <a:spLocks noChangeArrowheads="1"/>
          </p:cNvSpPr>
          <p:nvPr/>
        </p:nvSpPr>
        <p:spPr bwMode="auto">
          <a:xfrm>
            <a:off x="1258888" y="1700213"/>
            <a:ext cx="27368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Δυσμενής μορφολογία</a:t>
            </a:r>
          </a:p>
        </p:txBody>
      </p:sp>
      <p:sp>
        <p:nvSpPr>
          <p:cNvPr id="268300" name="Text Box 12"/>
          <p:cNvSpPr txBox="1">
            <a:spLocks noChangeArrowheads="1"/>
          </p:cNvSpPr>
          <p:nvPr/>
        </p:nvSpPr>
        <p:spPr bwMode="auto">
          <a:xfrm>
            <a:off x="4643438" y="1700213"/>
            <a:ext cx="27368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Ευνοϊκή μορφολογία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8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8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9" grpId="0"/>
      <p:bldP spid="268300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" t="6439"/>
          <a:stretch>
            <a:fillRect/>
          </a:stretch>
        </p:blipFill>
        <p:spPr bwMode="auto">
          <a:xfrm>
            <a:off x="1258888" y="2028825"/>
            <a:ext cx="58928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81924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Μορφολογία θεμελίωσης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1258888" y="1700213"/>
            <a:ext cx="27368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Δυσμενής μορφολογία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4643438" y="1700213"/>
            <a:ext cx="27368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Ευνοϊκή μορφολογία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3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82947" name="Text Box 4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Μορφολογία θεμελίωσης</a:t>
            </a:r>
          </a:p>
        </p:txBody>
      </p:sp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1258888" y="1700213"/>
            <a:ext cx="27368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Δυσμενής μορφολογία</a:t>
            </a:r>
          </a:p>
        </p:txBody>
      </p:sp>
      <p:sp>
        <p:nvSpPr>
          <p:cNvPr id="82949" name="Text Box 6"/>
          <p:cNvSpPr txBox="1">
            <a:spLocks noChangeArrowheads="1"/>
          </p:cNvSpPr>
          <p:nvPr/>
        </p:nvSpPr>
        <p:spPr bwMode="auto">
          <a:xfrm>
            <a:off x="4643438" y="1700213"/>
            <a:ext cx="27368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Ευνοϊκή μορφολογία</a:t>
            </a:r>
          </a:p>
        </p:txBody>
      </p:sp>
      <p:pic>
        <p:nvPicPr>
          <p:cNvPr id="2703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0522" b="725"/>
          <a:stretch>
            <a:fillRect/>
          </a:stretch>
        </p:blipFill>
        <p:spPr bwMode="auto">
          <a:xfrm>
            <a:off x="1692275" y="2060575"/>
            <a:ext cx="5287963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250825" y="2187575"/>
            <a:ext cx="5184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l-GR" sz="2000" b="0"/>
              <a:t> </a:t>
            </a:r>
            <a:r>
              <a:rPr lang="el-GR" altLang="el-GR" sz="2000" b="0"/>
              <a:t>Μικτά πλαίσια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Φέρων οργανισμός της κατασκευής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79388" y="1628775"/>
            <a:ext cx="3960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Υποφορείς:</a:t>
            </a:r>
          </a:p>
        </p:txBody>
      </p:sp>
      <p:pic>
        <p:nvPicPr>
          <p:cNvPr id="2078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49" r="42412"/>
          <a:stretch>
            <a:fillRect/>
          </a:stretch>
        </p:blipFill>
        <p:spPr bwMode="auto">
          <a:xfrm>
            <a:off x="250825" y="2852738"/>
            <a:ext cx="5473700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9" name="Text Box 7"/>
          <p:cNvSpPr txBox="1">
            <a:spLocks noChangeArrowheads="1"/>
          </p:cNvSpPr>
          <p:nvPr/>
        </p:nvSpPr>
        <p:spPr bwMode="auto">
          <a:xfrm>
            <a:off x="611188" y="5740400"/>
            <a:ext cx="21605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sz="1600" b="0" i="1"/>
              <a:t>Σύζευξη αμιγών πλαισίων με τοιχώματα</a:t>
            </a:r>
          </a:p>
        </p:txBody>
      </p:sp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3490913" y="5734050"/>
            <a:ext cx="21605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sz="1600" b="0" i="1"/>
              <a:t>Σύζευξη τοιχωμάτων μεταξύ τους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/>
      <p:bldP spid="207879" grpId="0"/>
      <p:bldP spid="207880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Μορφολογία θεμελίωσης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250825" y="1700213"/>
            <a:ext cx="27368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Δυσμενής μορφολογία</a:t>
            </a:r>
          </a:p>
        </p:txBody>
      </p:sp>
      <p:sp>
        <p:nvSpPr>
          <p:cNvPr id="271365" name="Text Box 5"/>
          <p:cNvSpPr txBox="1">
            <a:spLocks noChangeArrowheads="1"/>
          </p:cNvSpPr>
          <p:nvPr/>
        </p:nvSpPr>
        <p:spPr bwMode="auto">
          <a:xfrm>
            <a:off x="3635375" y="1700213"/>
            <a:ext cx="27368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b="0" i="1"/>
              <a:t>Ευνοϊκή μορφολογία</a:t>
            </a:r>
          </a:p>
        </p:txBody>
      </p:sp>
      <p:pic>
        <p:nvPicPr>
          <p:cNvPr id="2713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" t="4842" b="1816"/>
          <a:stretch>
            <a:fillRect/>
          </a:stretch>
        </p:blipFill>
        <p:spPr bwMode="auto">
          <a:xfrm>
            <a:off x="1042988" y="2038350"/>
            <a:ext cx="4551362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724525" y="5603875"/>
            <a:ext cx="33115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r>
              <a:rPr lang="el-GR" altLang="el-GR" sz="1600" b="0"/>
              <a:t>(Διχογνωμία απόψεων αναφορικά με την απαίτηση για συνέχιση του σεισμικού αρμού και στη θεμελίωση)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0" i="1"/>
              <a:t>Μορφολογία φέροντος οργανισμού κτιρίων</a:t>
            </a:r>
            <a:endParaRPr lang="en-GB" altLang="el-GR" sz="1600" b="0" i="1"/>
          </a:p>
        </p:txBody>
      </p:sp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250825" y="2187575"/>
            <a:ext cx="5184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altLang="el-GR" sz="2000" b="0"/>
              <a:t> Σύνθετα τοιχώματα - πυρήνες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5" y="11255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Φέρων οργανισμός της κατασκευής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79388" y="1628775"/>
            <a:ext cx="3960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i="1"/>
              <a:t>Υποφορείς:</a:t>
            </a:r>
          </a:p>
        </p:txBody>
      </p:sp>
      <p:pic>
        <p:nvPicPr>
          <p:cNvPr id="2089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0" t="59564" r="25877"/>
          <a:stretch>
            <a:fillRect/>
          </a:stretch>
        </p:blipFill>
        <p:spPr bwMode="auto">
          <a:xfrm>
            <a:off x="395288" y="3357563"/>
            <a:ext cx="1163637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0" t="51170"/>
          <a:stretch>
            <a:fillRect/>
          </a:stretch>
        </p:blipFill>
        <p:spPr bwMode="auto">
          <a:xfrm>
            <a:off x="2124075" y="2852738"/>
            <a:ext cx="3519488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5773</TotalTime>
  <Words>3136</Words>
  <Application>Microsoft Office PowerPoint</Application>
  <PresentationFormat>On-screen Show (4:3)</PresentationFormat>
  <Paragraphs>575</Paragraphs>
  <Slides>80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80</vt:i4>
      </vt:variant>
    </vt:vector>
  </HeadingPairs>
  <TitlesOfParts>
    <vt:vector size="89" baseType="lpstr">
      <vt:lpstr>Arial</vt:lpstr>
      <vt:lpstr>Calibri</vt:lpstr>
      <vt:lpstr>HelveticaNeue LightExt</vt:lpstr>
      <vt:lpstr>Verdana</vt:lpstr>
      <vt:lpstr>Wingdings</vt:lpstr>
      <vt:lpstr>Default Design</vt:lpstr>
      <vt:lpstr>Custom Design</vt:lpstr>
      <vt:lpstr>MathType 5.0 Equation</vt:lpstr>
      <vt:lpstr>Equation.3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Manolis</dc:creator>
  <cp:lastModifiedBy>user</cp:lastModifiedBy>
  <cp:revision>1042</cp:revision>
  <dcterms:created xsi:type="dcterms:W3CDTF">2005-09-23T09:35:06Z</dcterms:created>
  <dcterms:modified xsi:type="dcterms:W3CDTF">2020-02-26T14:04:22Z</dcterms:modified>
</cp:coreProperties>
</file>