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handoutMasterIdLst>
    <p:handoutMasterId r:id="rId68"/>
  </p:handoutMasterIdLst>
  <p:sldIdLst>
    <p:sldId id="276" r:id="rId3"/>
    <p:sldId id="336" r:id="rId4"/>
    <p:sldId id="259" r:id="rId5"/>
    <p:sldId id="286" r:id="rId6"/>
    <p:sldId id="278" r:id="rId7"/>
    <p:sldId id="279" r:id="rId8"/>
    <p:sldId id="280" r:id="rId9"/>
    <p:sldId id="281" r:id="rId10"/>
    <p:sldId id="283" r:id="rId11"/>
    <p:sldId id="284" r:id="rId12"/>
    <p:sldId id="285" r:id="rId13"/>
    <p:sldId id="287" r:id="rId14"/>
    <p:sldId id="289" r:id="rId15"/>
    <p:sldId id="313" r:id="rId16"/>
    <p:sldId id="314" r:id="rId17"/>
    <p:sldId id="350" r:id="rId18"/>
    <p:sldId id="288" r:id="rId19"/>
    <p:sldId id="290" r:id="rId20"/>
    <p:sldId id="291" r:id="rId21"/>
    <p:sldId id="292" r:id="rId22"/>
    <p:sldId id="338" r:id="rId23"/>
    <p:sldId id="293" r:id="rId24"/>
    <p:sldId id="295" r:id="rId25"/>
    <p:sldId id="294" r:id="rId26"/>
    <p:sldId id="297" r:id="rId27"/>
    <p:sldId id="299" r:id="rId28"/>
    <p:sldId id="298" r:id="rId29"/>
    <p:sldId id="296" r:id="rId30"/>
    <p:sldId id="321" r:id="rId31"/>
    <p:sldId id="302" r:id="rId32"/>
    <p:sldId id="300" r:id="rId33"/>
    <p:sldId id="301" r:id="rId34"/>
    <p:sldId id="324" r:id="rId35"/>
    <p:sldId id="325" r:id="rId36"/>
    <p:sldId id="326" r:id="rId37"/>
    <p:sldId id="322" r:id="rId38"/>
    <p:sldId id="303" r:id="rId39"/>
    <p:sldId id="304" r:id="rId40"/>
    <p:sldId id="305" r:id="rId41"/>
    <p:sldId id="306" r:id="rId42"/>
    <p:sldId id="307" r:id="rId43"/>
    <p:sldId id="308" r:id="rId44"/>
    <p:sldId id="310" r:id="rId45"/>
    <p:sldId id="309" r:id="rId46"/>
    <p:sldId id="311" r:id="rId47"/>
    <p:sldId id="352" r:id="rId48"/>
    <p:sldId id="353" r:id="rId49"/>
    <p:sldId id="316" r:id="rId50"/>
    <p:sldId id="317" r:id="rId51"/>
    <p:sldId id="320" r:id="rId52"/>
    <p:sldId id="329" r:id="rId53"/>
    <p:sldId id="330" r:id="rId54"/>
    <p:sldId id="331" r:id="rId55"/>
    <p:sldId id="328" r:id="rId56"/>
    <p:sldId id="319" r:id="rId57"/>
    <p:sldId id="333" r:id="rId58"/>
    <p:sldId id="334" r:id="rId59"/>
    <p:sldId id="335" r:id="rId60"/>
    <p:sldId id="346" r:id="rId61"/>
    <p:sldId id="348" r:id="rId62"/>
    <p:sldId id="342" r:id="rId63"/>
    <p:sldId id="343" r:id="rId64"/>
    <p:sldId id="344" r:id="rId65"/>
    <p:sldId id="347" r:id="rId66"/>
    <p:sldId id="349" r:id="rId67"/>
  </p:sldIdLst>
  <p:sldSz cx="9144000" cy="6858000" type="screen4x3"/>
  <p:notesSz cx="10234613" cy="70993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iGka3rnLiJZr74dDrJKOyg==" hashData="HL0nH+NJE/wckixiOZVFHooxuk3plqpR8ZXwSba2BJbJDlr8Ym3QfxBxONuidbYUgBYvI07S7KWTonbqLgT2z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3300"/>
    <a:srgbClr val="FFCC99"/>
    <a:srgbClr val="FF0000"/>
    <a:srgbClr val="B1D5FD"/>
    <a:srgbClr val="800000"/>
    <a:srgbClr val="FFFFCC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63" autoAdjust="0"/>
    <p:restoredTop sz="94660"/>
  </p:normalViewPr>
  <p:slideViewPr>
    <p:cSldViewPr>
      <p:cViewPr varScale="1">
        <p:scale>
          <a:sx n="109" d="100"/>
          <a:sy n="109" d="100"/>
        </p:scale>
        <p:origin x="144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550" y="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370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550" y="674370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EF988531-7A08-4DF8-AE8C-2A1F4545266A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004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37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9E7E7"/>
            </a:gs>
            <a:gs pos="100000">
              <a:srgbClr val="F8F8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0" y="-26988"/>
            <a:ext cx="9144000" cy="91440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68580" tIns="34290" rIns="68580" bIns="34290"/>
          <a:lstStyle/>
          <a:p>
            <a:pPr algn="ctr" defTabSz="685800">
              <a:spcBef>
                <a:spcPct val="50000"/>
              </a:spcBef>
              <a:defRPr/>
            </a:pPr>
            <a:endParaRPr lang="el-GR" sz="2400" b="1">
              <a:latin typeface="Arial" charset="0"/>
            </a:endParaRPr>
          </a:p>
          <a:p>
            <a:pPr algn="ctr" defTabSz="685800">
              <a:spcBef>
                <a:spcPct val="50000"/>
              </a:spcBef>
              <a:defRPr/>
            </a:pPr>
            <a:endParaRPr lang="el-GR" sz="2400" b="1">
              <a:latin typeface="Arial" charset="0"/>
            </a:endParaRPr>
          </a:p>
          <a:p>
            <a:pPr algn="ctr" defTabSz="685800">
              <a:spcBef>
                <a:spcPct val="50000"/>
              </a:spcBef>
              <a:defRPr/>
            </a:pPr>
            <a:endParaRPr lang="el-GR" sz="2400" b="1">
              <a:latin typeface="Arial" charset="0"/>
            </a:endParaRPr>
          </a:p>
          <a:p>
            <a:pPr algn="ctr" defTabSz="685800">
              <a:spcBef>
                <a:spcPct val="50000"/>
              </a:spcBef>
              <a:defRPr/>
            </a:pPr>
            <a:endParaRPr lang="el-GR" sz="2400" b="1">
              <a:latin typeface="Arial" charset="0"/>
            </a:endParaRPr>
          </a:p>
        </p:txBody>
      </p:sp>
      <p:pic>
        <p:nvPicPr>
          <p:cNvPr id="5123" name="Picture 2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8" y="-9525"/>
            <a:ext cx="33543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3"/>
          <p:cNvSpPr txBox="1">
            <a:spLocks noChangeArrowheads="1"/>
          </p:cNvSpPr>
          <p:nvPr userDrawn="1"/>
        </p:nvSpPr>
        <p:spPr bwMode="auto">
          <a:xfrm>
            <a:off x="2347913" y="-36513"/>
            <a:ext cx="3313112" cy="92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l-GR" sz="1500" b="1">
                <a:latin typeface="Calibri" pitchFamily="34" charset="0"/>
              </a:rPr>
              <a:t>ΤΕΙ Κεντρικής Μακεδονίας</a:t>
            </a:r>
          </a:p>
          <a:p>
            <a:pPr algn="ctr">
              <a:defRPr/>
            </a:pPr>
            <a:r>
              <a:rPr lang="el-GR" sz="1500" b="1">
                <a:latin typeface="Calibri" pitchFamily="34" charset="0"/>
              </a:rPr>
              <a:t>Σχολή Τεχνολογικών Εφαρμογών</a:t>
            </a:r>
          </a:p>
          <a:p>
            <a:pPr algn="ctr">
              <a:defRPr/>
            </a:pPr>
            <a:r>
              <a:rPr lang="el-GR" sz="1500" b="1">
                <a:latin typeface="Calibri" pitchFamily="34" charset="0"/>
              </a:rPr>
              <a:t>Τμήμα ΠΜ &amp; ΜΤΓ ΤΕ</a:t>
            </a:r>
          </a:p>
          <a:p>
            <a:pPr algn="ctr">
              <a:defRPr/>
            </a:pPr>
            <a:r>
              <a:rPr lang="el-GR" sz="1500" b="1">
                <a:latin typeface="Calibri" pitchFamily="34" charset="0"/>
              </a:rPr>
              <a:t>Κατεύθυνση Πολιτικών Μηχανικών ΤΕ</a:t>
            </a:r>
          </a:p>
        </p:txBody>
      </p:sp>
      <p:pic>
        <p:nvPicPr>
          <p:cNvPr id="5125" name="Picture 12" descr="http://teicm.gr/userfiles/images/dep_civilge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7" t="2917" r="3436" b="2432"/>
          <a:stretch>
            <a:fillRect/>
          </a:stretch>
        </p:blipFill>
        <p:spPr bwMode="auto">
          <a:xfrm>
            <a:off x="1304925" y="0"/>
            <a:ext cx="99853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 descr="TEIcm logo sketch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-7938"/>
            <a:ext cx="671513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3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38"/>
            <a:ext cx="1071563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9E7E7"/>
            </a:gs>
            <a:gs pos="100000">
              <a:srgbClr val="F8F8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 txBox="1">
            <a:spLocks noChangeArrowheads="1"/>
          </p:cNvSpPr>
          <p:nvPr userDrawn="1"/>
        </p:nvSpPr>
        <p:spPr bwMode="auto">
          <a:xfrm>
            <a:off x="1706563" y="77788"/>
            <a:ext cx="21336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l-GR" altLang="el-GR" sz="1200" b="1" i="1">
                <a:solidFill>
                  <a:srgbClr val="663300"/>
                </a:solidFill>
              </a:rPr>
              <a:t>σελ. 1</a:t>
            </a:r>
            <a:r>
              <a:rPr lang="en-US" altLang="el-GR" sz="1200" b="1" i="1">
                <a:solidFill>
                  <a:srgbClr val="663300"/>
                </a:solidFill>
              </a:rPr>
              <a:t>.</a:t>
            </a:r>
            <a:fld id="{99C8B6EE-6A61-4523-9A43-80EB3468C420}" type="slidenum">
              <a:rPr lang="el-GR" altLang="el-GR" sz="1200" b="1" i="1">
                <a:solidFill>
                  <a:srgbClr val="663300"/>
                </a:solidFill>
              </a:rPr>
              <a:pPr algn="r" eaLnBrk="1" hangingPunct="1"/>
              <a:t>‹#›</a:t>
            </a:fld>
            <a:endParaRPr lang="el-GR" altLang="el-GR" sz="1200" b="1" i="1">
              <a:solidFill>
                <a:srgbClr val="663300"/>
              </a:solidFill>
            </a:endParaRPr>
          </a:p>
        </p:txBody>
      </p:sp>
      <p:sp>
        <p:nvSpPr>
          <p:cNvPr id="13" name="Line 99"/>
          <p:cNvSpPr>
            <a:spLocks noChangeShapeType="1"/>
          </p:cNvSpPr>
          <p:nvPr userDrawn="1"/>
        </p:nvSpPr>
        <p:spPr bwMode="auto">
          <a:xfrm flipH="1">
            <a:off x="68263" y="452438"/>
            <a:ext cx="8207375" cy="0"/>
          </a:xfrm>
          <a:prstGeom prst="line">
            <a:avLst/>
          </a:prstGeom>
          <a:noFill/>
          <a:ln w="1905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>
              <a:latin typeface="Arial" charset="0"/>
            </a:endParaRPr>
          </a:p>
        </p:txBody>
      </p:sp>
      <p:sp>
        <p:nvSpPr>
          <p:cNvPr id="14" name="Line 100"/>
          <p:cNvSpPr>
            <a:spLocks noChangeShapeType="1"/>
          </p:cNvSpPr>
          <p:nvPr userDrawn="1"/>
        </p:nvSpPr>
        <p:spPr bwMode="auto">
          <a:xfrm flipH="1">
            <a:off x="7110413" y="395288"/>
            <a:ext cx="1079500" cy="0"/>
          </a:xfrm>
          <a:prstGeom prst="line">
            <a:avLst/>
          </a:prstGeom>
          <a:noFill/>
          <a:ln w="19050">
            <a:solidFill>
              <a:srgbClr val="6633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>
              <a:latin typeface="Arial" charset="0"/>
            </a:endParaRPr>
          </a:p>
        </p:txBody>
      </p:sp>
      <p:sp>
        <p:nvSpPr>
          <p:cNvPr id="15" name="Text Box 101"/>
          <p:cNvSpPr txBox="1">
            <a:spLocks noChangeArrowheads="1"/>
          </p:cNvSpPr>
          <p:nvPr userDrawn="1"/>
        </p:nvSpPr>
        <p:spPr bwMode="auto">
          <a:xfrm>
            <a:off x="4140200" y="53975"/>
            <a:ext cx="30956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110000"/>
              </a:lnSpc>
              <a:spcBef>
                <a:spcPct val="10000"/>
              </a:spcBef>
              <a:defRPr/>
            </a:pPr>
            <a:r>
              <a:rPr lang="el-GR" sz="1200" b="1" i="1" dirty="0">
                <a:solidFill>
                  <a:srgbClr val="634B1F"/>
                </a:solidFill>
                <a:latin typeface="HelveticaNeue LightExt" pitchFamily="34" charset="0"/>
              </a:rPr>
              <a:t>Προσομοίωση φορέα με χρήση πεπερασμένων στοιχείων</a:t>
            </a:r>
            <a:endParaRPr lang="el-GR" sz="1200" b="1" i="1" dirty="0">
              <a:solidFill>
                <a:srgbClr val="634B1F"/>
              </a:solidFill>
              <a:latin typeface="HelveticaNeue LightExt" pitchFamily="34" charset="0"/>
            </a:endParaRPr>
          </a:p>
        </p:txBody>
      </p:sp>
      <p:sp>
        <p:nvSpPr>
          <p:cNvPr id="16" name="Text Box 102"/>
          <p:cNvSpPr txBox="1">
            <a:spLocks noChangeArrowheads="1"/>
          </p:cNvSpPr>
          <p:nvPr userDrawn="1"/>
        </p:nvSpPr>
        <p:spPr bwMode="auto">
          <a:xfrm>
            <a:off x="555625" y="257175"/>
            <a:ext cx="367188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>
              <a:lnSpc>
                <a:spcPct val="110000"/>
              </a:lnSpc>
              <a:spcBef>
                <a:spcPct val="10000"/>
              </a:spcBef>
              <a:defRPr/>
            </a:pPr>
            <a:r>
              <a:rPr lang="el-GR" sz="1000" b="1" i="1">
                <a:solidFill>
                  <a:srgbClr val="634B1F"/>
                </a:solidFill>
                <a:latin typeface="HelveticaNeue LightExt" pitchFamily="34" charset="0"/>
              </a:rPr>
              <a:t>Τμήμα ΠΜ&amp;ΜΤΓ ΤΕ: Κατεύθυνση Πολ. Μηχανικών ΤΕ</a:t>
            </a:r>
          </a:p>
        </p:txBody>
      </p:sp>
      <p:sp>
        <p:nvSpPr>
          <p:cNvPr id="17" name="Text Box 103"/>
          <p:cNvSpPr txBox="1">
            <a:spLocks noChangeArrowheads="1"/>
          </p:cNvSpPr>
          <p:nvPr userDrawn="1"/>
        </p:nvSpPr>
        <p:spPr bwMode="auto">
          <a:xfrm>
            <a:off x="7161213" y="188913"/>
            <a:ext cx="1011237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lnSpc>
                <a:spcPct val="110000"/>
              </a:lnSpc>
              <a:spcBef>
                <a:spcPct val="10000"/>
              </a:spcBef>
              <a:defRPr/>
            </a:pPr>
            <a:r>
              <a:rPr lang="el-GR" sz="1000" b="1" i="1" dirty="0">
                <a:solidFill>
                  <a:srgbClr val="634B1F"/>
                </a:solidFill>
                <a:latin typeface="HelveticaNeue LightExt" pitchFamily="34" charset="0"/>
              </a:rPr>
              <a:t>(Κίρτας </a:t>
            </a:r>
            <a:r>
              <a:rPr lang="en-US" sz="1000" b="1" i="1" dirty="0">
                <a:solidFill>
                  <a:srgbClr val="634B1F"/>
                </a:solidFill>
                <a:latin typeface="HelveticaNeue LightExt" pitchFamily="34" charset="0"/>
              </a:rPr>
              <a:t>E.</a:t>
            </a:r>
            <a:r>
              <a:rPr lang="el-GR" sz="1000" b="1" i="1" dirty="0">
                <a:solidFill>
                  <a:srgbClr val="634B1F"/>
                </a:solidFill>
                <a:latin typeface="HelveticaNeue LightExt" pitchFamily="34" charset="0"/>
              </a:rPr>
              <a:t>)</a:t>
            </a:r>
          </a:p>
        </p:txBody>
      </p:sp>
      <p:sp>
        <p:nvSpPr>
          <p:cNvPr id="18" name="Line 104"/>
          <p:cNvSpPr>
            <a:spLocks noChangeShapeType="1"/>
          </p:cNvSpPr>
          <p:nvPr userDrawn="1"/>
        </p:nvSpPr>
        <p:spPr bwMode="auto">
          <a:xfrm flipH="1">
            <a:off x="68263" y="71438"/>
            <a:ext cx="8099425" cy="0"/>
          </a:xfrm>
          <a:prstGeom prst="line">
            <a:avLst/>
          </a:prstGeom>
          <a:noFill/>
          <a:ln w="19050">
            <a:solidFill>
              <a:srgbClr val="66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>
              <a:latin typeface="Arial" charset="0"/>
            </a:endParaRPr>
          </a:p>
        </p:txBody>
      </p:sp>
      <p:sp>
        <p:nvSpPr>
          <p:cNvPr id="19" name="Text Box 105"/>
          <p:cNvSpPr txBox="1">
            <a:spLocks noChangeArrowheads="1"/>
          </p:cNvSpPr>
          <p:nvPr userDrawn="1"/>
        </p:nvSpPr>
        <p:spPr bwMode="auto">
          <a:xfrm>
            <a:off x="579438" y="71438"/>
            <a:ext cx="3671887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>
            <a:spAutoFit/>
          </a:bodyPr>
          <a:lstStyle/>
          <a:p>
            <a:pPr>
              <a:lnSpc>
                <a:spcPct val="110000"/>
              </a:lnSpc>
              <a:spcBef>
                <a:spcPct val="10000"/>
              </a:spcBef>
              <a:defRPr/>
            </a:pPr>
            <a:r>
              <a:rPr lang="el-GR" sz="1000" b="1" i="1" dirty="0">
                <a:solidFill>
                  <a:srgbClr val="634B1F"/>
                </a:solidFill>
                <a:latin typeface="HelveticaNeue LightExt" pitchFamily="34" charset="0"/>
              </a:rPr>
              <a:t>Μάθημα: Ανάλυση Κατασκευών σε Η/Υ</a:t>
            </a:r>
          </a:p>
        </p:txBody>
      </p:sp>
      <p:pic>
        <p:nvPicPr>
          <p:cNvPr id="6154" name="Picture 2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125413"/>
            <a:ext cx="4667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4" descr="TEIcm logo sketch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57150"/>
            <a:ext cx="3032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6" name="Group 35"/>
          <p:cNvGrpSpPr>
            <a:grpSpLocks/>
          </p:cNvGrpSpPr>
          <p:nvPr userDrawn="1"/>
        </p:nvGrpSpPr>
        <p:grpSpPr bwMode="auto">
          <a:xfrm>
            <a:off x="8243888" y="22225"/>
            <a:ext cx="822325" cy="501650"/>
            <a:chOff x="5148064" y="4008239"/>
            <a:chExt cx="822236" cy="500881"/>
          </a:xfrm>
        </p:grpSpPr>
        <p:cxnSp>
          <p:nvCxnSpPr>
            <p:cNvPr id="28" name="Straight Connector 27"/>
            <p:cNvCxnSpPr/>
            <p:nvPr userDrawn="1"/>
          </p:nvCxnSpPr>
          <p:spPr>
            <a:xfrm>
              <a:off x="5219493" y="4008239"/>
              <a:ext cx="0" cy="4327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5376639" y="4009825"/>
              <a:ext cx="0" cy="4311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5533784" y="4009825"/>
              <a:ext cx="0" cy="4311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5213144" y="4019335"/>
              <a:ext cx="32381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5216319" y="4158821"/>
              <a:ext cx="32381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5219493" y="4284041"/>
              <a:ext cx="32381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5148064" y="4436207"/>
              <a:ext cx="4682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64" name="Picture 2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4" t="15587" r="14517" b="22063"/>
            <a:stretch>
              <a:fillRect/>
            </a:stretch>
          </p:blipFill>
          <p:spPr bwMode="auto">
            <a:xfrm>
              <a:off x="5349230" y="4337791"/>
              <a:ext cx="621070" cy="171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18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22.em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4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6.wmf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71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4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78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gif"/><Relationship Id="rId2" Type="http://schemas.openxmlformats.org/officeDocument/2006/relationships/image" Target="../media/image10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gi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331913" y="2174875"/>
            <a:ext cx="619283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3200" i="1"/>
              <a:t>ΕΙΔΙΚΑ ΚΕΦΑΛΑΙΑ ΣΤΑΤΙΚΗΣ</a:t>
            </a:r>
            <a:endParaRPr lang="en-GB" altLang="el-GR" sz="3200" i="1"/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179388" y="4868863"/>
            <a:ext cx="61928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Διδάσκων:  Κίρτας Εμμανουήλ</a:t>
            </a:r>
            <a:endParaRPr lang="en-GB" altLang="el-GR" sz="2000" i="1"/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1258888" y="6345238"/>
            <a:ext cx="61928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 i="1"/>
              <a:t>Σέρρες, Σεπτέμβριος 201</a:t>
            </a:r>
            <a:r>
              <a:rPr lang="en-US" altLang="el-GR" sz="2000" i="1"/>
              <a:t>8</a:t>
            </a:r>
            <a:endParaRPr lang="en-GB" altLang="el-GR" sz="2000" i="1"/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1476375" y="2997200"/>
            <a:ext cx="61928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Παραδόσεις Θεωρίας</a:t>
            </a:r>
            <a:endParaRPr lang="en-GB" altLang="el-GR" sz="24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62" name="Picture 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" b="2084"/>
          <a:stretch>
            <a:fillRect/>
          </a:stretch>
        </p:blipFill>
        <p:spPr bwMode="auto">
          <a:xfrm>
            <a:off x="5016500" y="4179888"/>
            <a:ext cx="313213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7" name="Picture 1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" b="2051"/>
          <a:stretch>
            <a:fillRect/>
          </a:stretch>
        </p:blipFill>
        <p:spPr bwMode="auto">
          <a:xfrm>
            <a:off x="5019675" y="4173538"/>
            <a:ext cx="3116263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250825" y="1828800"/>
            <a:ext cx="37449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buFontTx/>
              <a:buChar char="•"/>
            </a:pPr>
            <a:r>
              <a:rPr lang="en-US" altLang="el-GR"/>
              <a:t> </a:t>
            </a:r>
            <a:r>
              <a:rPr lang="el-GR" altLang="el-GR"/>
              <a:t> Μια περιοχή δίδεται ως σύνολο  </a:t>
            </a:r>
          </a:p>
          <a:p>
            <a:pPr algn="just" eaLnBrk="1" hangingPunct="1">
              <a:lnSpc>
                <a:spcPct val="120000"/>
              </a:lnSpc>
            </a:pPr>
            <a:r>
              <a:rPr lang="el-GR" altLang="el-GR"/>
              <a:t>   υποπεριοχών (πεπερασμένων </a:t>
            </a:r>
          </a:p>
          <a:p>
            <a:pPr algn="just" eaLnBrk="1" hangingPunct="1">
              <a:lnSpc>
                <a:spcPct val="120000"/>
              </a:lnSpc>
            </a:pPr>
            <a:r>
              <a:rPr lang="el-GR" altLang="el-GR"/>
              <a:t>   στοιχείων)</a:t>
            </a: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Λειτουργία της μεθόδου:</a:t>
            </a:r>
          </a:p>
        </p:txBody>
      </p:sp>
      <p:pic>
        <p:nvPicPr>
          <p:cNvPr id="129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" b="2084"/>
          <a:stretch>
            <a:fillRect/>
          </a:stretch>
        </p:blipFill>
        <p:spPr bwMode="auto">
          <a:xfrm>
            <a:off x="4859338" y="1757363"/>
            <a:ext cx="313213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38" name="AutoShape 14"/>
          <p:cNvSpPr>
            <a:spLocks noChangeArrowheads="1"/>
          </p:cNvSpPr>
          <p:nvPr/>
        </p:nvSpPr>
        <p:spPr bwMode="auto">
          <a:xfrm rot="5400000">
            <a:off x="6372225" y="3644900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129039" name="Text Box 15"/>
          <p:cNvSpPr txBox="1">
            <a:spLocks noChangeArrowheads="1"/>
          </p:cNvSpPr>
          <p:nvPr/>
        </p:nvSpPr>
        <p:spPr bwMode="auto">
          <a:xfrm>
            <a:off x="250825" y="2997200"/>
            <a:ext cx="396081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buFontTx/>
              <a:buChar char="•"/>
            </a:pPr>
            <a:r>
              <a:rPr lang="el-GR" altLang="el-GR"/>
              <a:t> Σε κάθε στοιχείο καθορίζονται οι </a:t>
            </a:r>
          </a:p>
          <a:p>
            <a:pPr algn="just" eaLnBrk="1" hangingPunct="1">
              <a:lnSpc>
                <a:spcPct val="120000"/>
              </a:lnSpc>
            </a:pPr>
            <a:r>
              <a:rPr lang="el-GR" altLang="el-GR"/>
              <a:t>   κόμβοι και ο τρόπος παραμόρφωσης</a:t>
            </a:r>
          </a:p>
          <a:p>
            <a:pPr algn="just" eaLnBrk="1" hangingPunct="1">
              <a:lnSpc>
                <a:spcPct val="120000"/>
              </a:lnSpc>
            </a:pPr>
            <a:r>
              <a:rPr lang="el-GR" altLang="el-GR"/>
              <a:t>   του στοιχείου</a:t>
            </a:r>
          </a:p>
        </p:txBody>
      </p:sp>
      <p:sp>
        <p:nvSpPr>
          <p:cNvPr id="129040" name="Oval 16"/>
          <p:cNvSpPr>
            <a:spLocks noChangeArrowheads="1"/>
          </p:cNvSpPr>
          <p:nvPr/>
        </p:nvSpPr>
        <p:spPr bwMode="auto">
          <a:xfrm>
            <a:off x="5940425" y="4292600"/>
            <a:ext cx="576263" cy="5762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129041" name="Oval 17"/>
          <p:cNvSpPr>
            <a:spLocks noChangeArrowheads="1"/>
          </p:cNvSpPr>
          <p:nvPr/>
        </p:nvSpPr>
        <p:spPr bwMode="auto">
          <a:xfrm>
            <a:off x="7812088" y="4508500"/>
            <a:ext cx="431800" cy="4333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129042" name="Line 18"/>
          <p:cNvSpPr>
            <a:spLocks noChangeShapeType="1"/>
          </p:cNvSpPr>
          <p:nvPr/>
        </p:nvSpPr>
        <p:spPr bwMode="auto">
          <a:xfrm flipH="1">
            <a:off x="4284663" y="4508500"/>
            <a:ext cx="16557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987675" y="3860800"/>
            <a:ext cx="1296988" cy="1295400"/>
            <a:chOff x="1882" y="2432"/>
            <a:chExt cx="817" cy="816"/>
          </a:xfrm>
        </p:grpSpPr>
        <p:sp>
          <p:nvSpPr>
            <p:cNvPr id="16410" name="Oval 19"/>
            <p:cNvSpPr>
              <a:spLocks noChangeArrowheads="1"/>
            </p:cNvSpPr>
            <p:nvPr/>
          </p:nvSpPr>
          <p:spPr bwMode="auto">
            <a:xfrm>
              <a:off x="1882" y="2432"/>
              <a:ext cx="817" cy="81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16411" name="AutoShape 20"/>
            <p:cNvSpPr>
              <a:spLocks noChangeArrowheads="1"/>
            </p:cNvSpPr>
            <p:nvPr/>
          </p:nvSpPr>
          <p:spPr bwMode="auto">
            <a:xfrm rot="-1134952">
              <a:off x="2080" y="2552"/>
              <a:ext cx="408" cy="499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16412" name="Oval 21"/>
            <p:cNvSpPr>
              <a:spLocks noChangeArrowheads="1"/>
            </p:cNvSpPr>
            <p:nvPr/>
          </p:nvSpPr>
          <p:spPr bwMode="auto">
            <a:xfrm>
              <a:off x="2155" y="3067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16413" name="Oval 22"/>
            <p:cNvSpPr>
              <a:spLocks noChangeArrowheads="1"/>
            </p:cNvSpPr>
            <p:nvPr/>
          </p:nvSpPr>
          <p:spPr bwMode="auto">
            <a:xfrm>
              <a:off x="2539" y="2944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16414" name="Oval 23"/>
            <p:cNvSpPr>
              <a:spLocks noChangeArrowheads="1"/>
            </p:cNvSpPr>
            <p:nvPr/>
          </p:nvSpPr>
          <p:spPr bwMode="auto">
            <a:xfrm>
              <a:off x="2179" y="2544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3203575" y="5446713"/>
            <a:ext cx="1296988" cy="1295400"/>
            <a:chOff x="2018" y="3431"/>
            <a:chExt cx="817" cy="816"/>
          </a:xfrm>
        </p:grpSpPr>
        <p:sp>
          <p:nvSpPr>
            <p:cNvPr id="16405" name="Oval 26"/>
            <p:cNvSpPr>
              <a:spLocks noChangeArrowheads="1"/>
            </p:cNvSpPr>
            <p:nvPr/>
          </p:nvSpPr>
          <p:spPr bwMode="auto">
            <a:xfrm>
              <a:off x="2018" y="3431"/>
              <a:ext cx="817" cy="81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16406" name="AutoShape 27"/>
            <p:cNvSpPr>
              <a:spLocks noChangeArrowheads="1"/>
            </p:cNvSpPr>
            <p:nvPr/>
          </p:nvSpPr>
          <p:spPr bwMode="auto">
            <a:xfrm rot="-5802561">
              <a:off x="2184" y="3635"/>
              <a:ext cx="408" cy="499"/>
            </a:xfrm>
            <a:prstGeom prst="triangle">
              <a:avLst>
                <a:gd name="adj" fmla="val 10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16407" name="Oval 28"/>
            <p:cNvSpPr>
              <a:spLocks noChangeArrowheads="1"/>
            </p:cNvSpPr>
            <p:nvPr/>
          </p:nvSpPr>
          <p:spPr bwMode="auto">
            <a:xfrm>
              <a:off x="2101" y="3694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16408" name="Oval 29"/>
            <p:cNvSpPr>
              <a:spLocks noChangeArrowheads="1"/>
            </p:cNvSpPr>
            <p:nvPr/>
          </p:nvSpPr>
          <p:spPr bwMode="auto">
            <a:xfrm>
              <a:off x="2637" y="4020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16409" name="Oval 30"/>
            <p:cNvSpPr>
              <a:spLocks noChangeArrowheads="1"/>
            </p:cNvSpPr>
            <p:nvPr/>
          </p:nvSpPr>
          <p:spPr bwMode="auto">
            <a:xfrm>
              <a:off x="2579" y="3628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</p:grpSp>
      <p:sp>
        <p:nvSpPr>
          <p:cNvPr id="129056" name="Line 32"/>
          <p:cNvSpPr>
            <a:spLocks noChangeShapeType="1"/>
          </p:cNvSpPr>
          <p:nvPr/>
        </p:nvSpPr>
        <p:spPr bwMode="auto">
          <a:xfrm flipH="1">
            <a:off x="4500563" y="4868863"/>
            <a:ext cx="3384550" cy="1152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29057" name="Line 33"/>
          <p:cNvSpPr>
            <a:spLocks noChangeShapeType="1"/>
          </p:cNvSpPr>
          <p:nvPr/>
        </p:nvSpPr>
        <p:spPr bwMode="auto">
          <a:xfrm flipH="1" flipV="1">
            <a:off x="3157538" y="4602163"/>
            <a:ext cx="287337" cy="2889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29058" name="Line 34"/>
          <p:cNvSpPr>
            <a:spLocks noChangeShapeType="1"/>
          </p:cNvSpPr>
          <p:nvPr/>
        </p:nvSpPr>
        <p:spPr bwMode="auto">
          <a:xfrm flipV="1">
            <a:off x="3454400" y="4581525"/>
            <a:ext cx="254000" cy="3222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29059" name="Arc 35"/>
          <p:cNvSpPr>
            <a:spLocks/>
          </p:cNvSpPr>
          <p:nvPr/>
        </p:nvSpPr>
        <p:spPr bwMode="auto">
          <a:xfrm rot="9602875">
            <a:off x="3286125" y="4768850"/>
            <a:ext cx="361950" cy="274638"/>
          </a:xfrm>
          <a:custGeom>
            <a:avLst/>
            <a:gdLst>
              <a:gd name="T0" fmla="*/ 0 w 26008"/>
              <a:gd name="T1" fmla="*/ 6129792 h 25478"/>
              <a:gd name="T2" fmla="*/ 962436674 w 26008"/>
              <a:gd name="T3" fmla="*/ 343990511 h 25478"/>
              <a:gd name="T4" fmla="*/ 165352482 w 26008"/>
              <a:gd name="T5" fmla="*/ 291631360 h 25478"/>
              <a:gd name="T6" fmla="*/ 0 60000 65536"/>
              <a:gd name="T7" fmla="*/ 0 60000 65536"/>
              <a:gd name="T8" fmla="*/ 0 60000 65536"/>
              <a:gd name="T9" fmla="*/ 0 w 26008"/>
              <a:gd name="T10" fmla="*/ 0 h 25478"/>
              <a:gd name="T11" fmla="*/ 26008 w 26008"/>
              <a:gd name="T12" fmla="*/ 25478 h 254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008" h="25478" fill="none" extrusionOk="0">
                <a:moveTo>
                  <a:pt x="0" y="454"/>
                </a:moveTo>
                <a:cubicBezTo>
                  <a:pt x="1449" y="152"/>
                  <a:pt x="2927" y="-1"/>
                  <a:pt x="4408" y="0"/>
                </a:cubicBezTo>
                <a:cubicBezTo>
                  <a:pt x="16337" y="0"/>
                  <a:pt x="26008" y="9670"/>
                  <a:pt x="26008" y="21600"/>
                </a:cubicBezTo>
                <a:cubicBezTo>
                  <a:pt x="26008" y="22900"/>
                  <a:pt x="25890" y="24198"/>
                  <a:pt x="25657" y="25478"/>
                </a:cubicBezTo>
              </a:path>
              <a:path w="26008" h="25478" stroke="0" extrusionOk="0">
                <a:moveTo>
                  <a:pt x="0" y="454"/>
                </a:moveTo>
                <a:cubicBezTo>
                  <a:pt x="1449" y="152"/>
                  <a:pt x="2927" y="-1"/>
                  <a:pt x="4408" y="0"/>
                </a:cubicBezTo>
                <a:cubicBezTo>
                  <a:pt x="16337" y="0"/>
                  <a:pt x="26008" y="9670"/>
                  <a:pt x="26008" y="21600"/>
                </a:cubicBezTo>
                <a:cubicBezTo>
                  <a:pt x="26008" y="22900"/>
                  <a:pt x="25890" y="24198"/>
                  <a:pt x="25657" y="25478"/>
                </a:cubicBezTo>
                <a:lnTo>
                  <a:pt x="4408" y="2160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29060" name="Line 36"/>
          <p:cNvSpPr>
            <a:spLocks noChangeShapeType="1"/>
          </p:cNvSpPr>
          <p:nvPr/>
        </p:nvSpPr>
        <p:spPr bwMode="auto">
          <a:xfrm flipV="1">
            <a:off x="2411413" y="4941888"/>
            <a:ext cx="685800" cy="431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29061" name="Text Box 37"/>
          <p:cNvSpPr txBox="1">
            <a:spLocks noChangeArrowheads="1"/>
          </p:cNvSpPr>
          <p:nvPr/>
        </p:nvSpPr>
        <p:spPr bwMode="auto">
          <a:xfrm>
            <a:off x="323850" y="5445125"/>
            <a:ext cx="25923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i="1">
                <a:solidFill>
                  <a:srgbClr val="FF0000"/>
                </a:solidFill>
              </a:rPr>
              <a:t>Άγνωστα επικόμβια μεγέθη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9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9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29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29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9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9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29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9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29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9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9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9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9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9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/>
      <p:bldP spid="129028" grpId="0"/>
      <p:bldP spid="129038" grpId="0" animBg="1"/>
      <p:bldP spid="129039" grpId="0"/>
      <p:bldP spid="129040" grpId="0" animBg="1"/>
      <p:bldP spid="129041" grpId="0" animBg="1"/>
      <p:bldP spid="1290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250825" y="1844675"/>
            <a:ext cx="374491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n-US" altLang="el-GR"/>
              <a:t> </a:t>
            </a:r>
            <a:r>
              <a:rPr lang="el-GR" altLang="el-GR"/>
              <a:t> Μόρφωση μαθηματικής </a:t>
            </a:r>
          </a:p>
          <a:p>
            <a:pPr eaLnBrk="1" hangingPunct="1">
              <a:lnSpc>
                <a:spcPct val="120000"/>
              </a:lnSpc>
            </a:pPr>
            <a:r>
              <a:rPr lang="el-GR" altLang="el-GR"/>
              <a:t>   εξίσωσης σε κάθε στοιχείο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Λειτουργία της μεθόδου:</a:t>
            </a:r>
          </a:p>
        </p:txBody>
      </p:sp>
      <p:pic>
        <p:nvPicPr>
          <p:cNvPr id="130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" b="2051"/>
          <a:stretch>
            <a:fillRect/>
          </a:stretch>
        </p:blipFill>
        <p:spPr bwMode="auto">
          <a:xfrm>
            <a:off x="5719763" y="1700213"/>
            <a:ext cx="3173412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3419475" y="4900613"/>
            <a:ext cx="396081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l-GR" altLang="el-GR"/>
              <a:t> Επιβολή συνοριακών συνθηκών</a:t>
            </a:r>
          </a:p>
        </p:txBody>
      </p:sp>
      <p:sp>
        <p:nvSpPr>
          <p:cNvPr id="130057" name="Oval 9"/>
          <p:cNvSpPr>
            <a:spLocks noChangeArrowheads="1"/>
          </p:cNvSpPr>
          <p:nvPr/>
        </p:nvSpPr>
        <p:spPr bwMode="auto">
          <a:xfrm>
            <a:off x="6661150" y="1843088"/>
            <a:ext cx="576263" cy="5762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130058" name="Oval 10"/>
          <p:cNvSpPr>
            <a:spLocks noChangeArrowheads="1"/>
          </p:cNvSpPr>
          <p:nvPr/>
        </p:nvSpPr>
        <p:spPr bwMode="auto">
          <a:xfrm>
            <a:off x="8532813" y="2058988"/>
            <a:ext cx="431800" cy="4333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130059" name="Line 11"/>
          <p:cNvSpPr>
            <a:spLocks noChangeShapeType="1"/>
          </p:cNvSpPr>
          <p:nvPr/>
        </p:nvSpPr>
        <p:spPr bwMode="auto">
          <a:xfrm flipH="1">
            <a:off x="5005388" y="2058988"/>
            <a:ext cx="16557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708400" y="1411288"/>
            <a:ext cx="1296988" cy="1295400"/>
            <a:chOff x="1882" y="2432"/>
            <a:chExt cx="817" cy="816"/>
          </a:xfrm>
        </p:grpSpPr>
        <p:sp>
          <p:nvSpPr>
            <p:cNvPr id="17449" name="Oval 13"/>
            <p:cNvSpPr>
              <a:spLocks noChangeArrowheads="1"/>
            </p:cNvSpPr>
            <p:nvPr/>
          </p:nvSpPr>
          <p:spPr bwMode="auto">
            <a:xfrm>
              <a:off x="1882" y="2432"/>
              <a:ext cx="817" cy="81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17450" name="AutoShape 14"/>
            <p:cNvSpPr>
              <a:spLocks noChangeArrowheads="1"/>
            </p:cNvSpPr>
            <p:nvPr/>
          </p:nvSpPr>
          <p:spPr bwMode="auto">
            <a:xfrm rot="-1134952">
              <a:off x="2080" y="2552"/>
              <a:ext cx="408" cy="499"/>
            </a:xfrm>
            <a:prstGeom prst="triangle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17451" name="Oval 15"/>
            <p:cNvSpPr>
              <a:spLocks noChangeArrowheads="1"/>
            </p:cNvSpPr>
            <p:nvPr/>
          </p:nvSpPr>
          <p:spPr bwMode="auto">
            <a:xfrm>
              <a:off x="2155" y="3067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17452" name="Oval 16"/>
            <p:cNvSpPr>
              <a:spLocks noChangeArrowheads="1"/>
            </p:cNvSpPr>
            <p:nvPr/>
          </p:nvSpPr>
          <p:spPr bwMode="auto">
            <a:xfrm>
              <a:off x="2539" y="2944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17453" name="Oval 17"/>
            <p:cNvSpPr>
              <a:spLocks noChangeArrowheads="1"/>
            </p:cNvSpPr>
            <p:nvPr/>
          </p:nvSpPr>
          <p:spPr bwMode="auto">
            <a:xfrm>
              <a:off x="2179" y="2544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924300" y="2997200"/>
            <a:ext cx="1296988" cy="1295400"/>
            <a:chOff x="2018" y="3431"/>
            <a:chExt cx="817" cy="816"/>
          </a:xfrm>
        </p:grpSpPr>
        <p:sp>
          <p:nvSpPr>
            <p:cNvPr id="17444" name="Oval 19"/>
            <p:cNvSpPr>
              <a:spLocks noChangeArrowheads="1"/>
            </p:cNvSpPr>
            <p:nvPr/>
          </p:nvSpPr>
          <p:spPr bwMode="auto">
            <a:xfrm>
              <a:off x="2018" y="3431"/>
              <a:ext cx="817" cy="81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17445" name="AutoShape 20"/>
            <p:cNvSpPr>
              <a:spLocks noChangeArrowheads="1"/>
            </p:cNvSpPr>
            <p:nvPr/>
          </p:nvSpPr>
          <p:spPr bwMode="auto">
            <a:xfrm rot="-5802561">
              <a:off x="2184" y="3635"/>
              <a:ext cx="408" cy="499"/>
            </a:xfrm>
            <a:prstGeom prst="triangle">
              <a:avLst>
                <a:gd name="adj" fmla="val 100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17446" name="Oval 21"/>
            <p:cNvSpPr>
              <a:spLocks noChangeArrowheads="1"/>
            </p:cNvSpPr>
            <p:nvPr/>
          </p:nvSpPr>
          <p:spPr bwMode="auto">
            <a:xfrm>
              <a:off x="2101" y="3694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17447" name="Oval 22"/>
            <p:cNvSpPr>
              <a:spLocks noChangeArrowheads="1"/>
            </p:cNvSpPr>
            <p:nvPr/>
          </p:nvSpPr>
          <p:spPr bwMode="auto">
            <a:xfrm>
              <a:off x="2637" y="4020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17448" name="Oval 23"/>
            <p:cNvSpPr>
              <a:spLocks noChangeArrowheads="1"/>
            </p:cNvSpPr>
            <p:nvPr/>
          </p:nvSpPr>
          <p:spPr bwMode="auto">
            <a:xfrm>
              <a:off x="2579" y="3628"/>
              <a:ext cx="45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</p:grpSp>
      <p:sp>
        <p:nvSpPr>
          <p:cNvPr id="130072" name="Line 24"/>
          <p:cNvSpPr>
            <a:spLocks noChangeShapeType="1"/>
          </p:cNvSpPr>
          <p:nvPr/>
        </p:nvSpPr>
        <p:spPr bwMode="auto">
          <a:xfrm flipH="1">
            <a:off x="5221288" y="2419350"/>
            <a:ext cx="3384550" cy="1152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30073" name="Line 25"/>
          <p:cNvSpPr>
            <a:spLocks noChangeShapeType="1"/>
          </p:cNvSpPr>
          <p:nvPr/>
        </p:nvSpPr>
        <p:spPr bwMode="auto">
          <a:xfrm flipH="1" flipV="1">
            <a:off x="3878263" y="2152650"/>
            <a:ext cx="287337" cy="2889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30074" name="Line 26"/>
          <p:cNvSpPr>
            <a:spLocks noChangeShapeType="1"/>
          </p:cNvSpPr>
          <p:nvPr/>
        </p:nvSpPr>
        <p:spPr bwMode="auto">
          <a:xfrm flipV="1">
            <a:off x="4175125" y="2132013"/>
            <a:ext cx="254000" cy="32226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30075" name="Arc 27"/>
          <p:cNvSpPr>
            <a:spLocks/>
          </p:cNvSpPr>
          <p:nvPr/>
        </p:nvSpPr>
        <p:spPr bwMode="auto">
          <a:xfrm rot="9602875">
            <a:off x="4006850" y="2319338"/>
            <a:ext cx="361950" cy="274637"/>
          </a:xfrm>
          <a:custGeom>
            <a:avLst/>
            <a:gdLst>
              <a:gd name="T0" fmla="*/ 0 w 26008"/>
              <a:gd name="T1" fmla="*/ 6129748 h 25478"/>
              <a:gd name="T2" fmla="*/ 962436674 w 26008"/>
              <a:gd name="T3" fmla="*/ 343985464 h 25478"/>
              <a:gd name="T4" fmla="*/ 165352482 w 26008"/>
              <a:gd name="T5" fmla="*/ 291628057 h 25478"/>
              <a:gd name="T6" fmla="*/ 0 60000 65536"/>
              <a:gd name="T7" fmla="*/ 0 60000 65536"/>
              <a:gd name="T8" fmla="*/ 0 60000 65536"/>
              <a:gd name="T9" fmla="*/ 0 w 26008"/>
              <a:gd name="T10" fmla="*/ 0 h 25478"/>
              <a:gd name="T11" fmla="*/ 26008 w 26008"/>
              <a:gd name="T12" fmla="*/ 25478 h 2547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008" h="25478" fill="none" extrusionOk="0">
                <a:moveTo>
                  <a:pt x="0" y="454"/>
                </a:moveTo>
                <a:cubicBezTo>
                  <a:pt x="1449" y="152"/>
                  <a:pt x="2927" y="-1"/>
                  <a:pt x="4408" y="0"/>
                </a:cubicBezTo>
                <a:cubicBezTo>
                  <a:pt x="16337" y="0"/>
                  <a:pt x="26008" y="9670"/>
                  <a:pt x="26008" y="21600"/>
                </a:cubicBezTo>
                <a:cubicBezTo>
                  <a:pt x="26008" y="22900"/>
                  <a:pt x="25890" y="24198"/>
                  <a:pt x="25657" y="25478"/>
                </a:cubicBezTo>
              </a:path>
              <a:path w="26008" h="25478" stroke="0" extrusionOk="0">
                <a:moveTo>
                  <a:pt x="0" y="454"/>
                </a:moveTo>
                <a:cubicBezTo>
                  <a:pt x="1449" y="152"/>
                  <a:pt x="2927" y="-1"/>
                  <a:pt x="4408" y="0"/>
                </a:cubicBezTo>
                <a:cubicBezTo>
                  <a:pt x="16337" y="0"/>
                  <a:pt x="26008" y="9670"/>
                  <a:pt x="26008" y="21600"/>
                </a:cubicBezTo>
                <a:cubicBezTo>
                  <a:pt x="26008" y="22900"/>
                  <a:pt x="25890" y="24198"/>
                  <a:pt x="25657" y="25478"/>
                </a:cubicBezTo>
                <a:lnTo>
                  <a:pt x="4408" y="2160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130076" name="Text Box 28"/>
          <p:cNvSpPr txBox="1">
            <a:spLocks noChangeArrowheads="1"/>
          </p:cNvSpPr>
          <p:nvPr/>
        </p:nvSpPr>
        <p:spPr bwMode="auto">
          <a:xfrm>
            <a:off x="250825" y="3644900"/>
            <a:ext cx="3744913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l-GR" altLang="el-GR"/>
              <a:t> Συνένωση των εξισώσεων όλων </a:t>
            </a:r>
          </a:p>
          <a:p>
            <a:pPr eaLnBrk="1" hangingPunct="1">
              <a:lnSpc>
                <a:spcPct val="120000"/>
              </a:lnSpc>
            </a:pPr>
            <a:r>
              <a:rPr lang="el-GR" altLang="el-GR"/>
              <a:t>  των στοιχείων (μητρώα)</a:t>
            </a:r>
          </a:p>
        </p:txBody>
      </p:sp>
      <p:sp>
        <p:nvSpPr>
          <p:cNvPr id="130077" name="AutoShape 29"/>
          <p:cNvSpPr>
            <a:spLocks noChangeArrowheads="1"/>
          </p:cNvSpPr>
          <p:nvPr/>
        </p:nvSpPr>
        <p:spPr bwMode="auto">
          <a:xfrm rot="5400000">
            <a:off x="1331913" y="3068638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pic>
        <p:nvPicPr>
          <p:cNvPr id="130078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" b="2051"/>
          <a:stretch>
            <a:fillRect/>
          </a:stretch>
        </p:blipFill>
        <p:spPr bwMode="auto">
          <a:xfrm>
            <a:off x="539750" y="4783138"/>
            <a:ext cx="2668588" cy="174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79" name="Line 31"/>
          <p:cNvSpPr>
            <a:spLocks noChangeShapeType="1"/>
          </p:cNvSpPr>
          <p:nvPr/>
        </p:nvSpPr>
        <p:spPr bwMode="auto">
          <a:xfrm flipH="1">
            <a:off x="2987675" y="2492375"/>
            <a:ext cx="863600" cy="20161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30080" name="Line 32"/>
          <p:cNvSpPr>
            <a:spLocks noChangeShapeType="1"/>
          </p:cNvSpPr>
          <p:nvPr/>
        </p:nvSpPr>
        <p:spPr bwMode="auto">
          <a:xfrm flipH="1">
            <a:off x="3059113" y="4005263"/>
            <a:ext cx="949325" cy="5762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2124075" y="5897563"/>
            <a:ext cx="431800" cy="287337"/>
            <a:chOff x="2683" y="3702"/>
            <a:chExt cx="341" cy="249"/>
          </a:xfrm>
        </p:grpSpPr>
        <p:sp>
          <p:nvSpPr>
            <p:cNvPr id="17441" name="AutoShape 38"/>
            <p:cNvSpPr>
              <a:spLocks noChangeArrowheads="1"/>
            </p:cNvSpPr>
            <p:nvPr/>
          </p:nvSpPr>
          <p:spPr bwMode="auto">
            <a:xfrm>
              <a:off x="2699" y="3702"/>
              <a:ext cx="317" cy="136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17442" name="Rectangle 39"/>
            <p:cNvSpPr>
              <a:spLocks noChangeArrowheads="1"/>
            </p:cNvSpPr>
            <p:nvPr/>
          </p:nvSpPr>
          <p:spPr bwMode="auto">
            <a:xfrm>
              <a:off x="2684" y="3883"/>
              <a:ext cx="340" cy="68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17443" name="Line 40"/>
            <p:cNvSpPr>
              <a:spLocks noChangeShapeType="1"/>
            </p:cNvSpPr>
            <p:nvPr/>
          </p:nvSpPr>
          <p:spPr bwMode="auto">
            <a:xfrm>
              <a:off x="2683" y="3884"/>
              <a:ext cx="3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 rot="9874670">
            <a:off x="1258888" y="4722813"/>
            <a:ext cx="431800" cy="287337"/>
            <a:chOff x="2683" y="3702"/>
            <a:chExt cx="341" cy="249"/>
          </a:xfrm>
        </p:grpSpPr>
        <p:sp>
          <p:nvSpPr>
            <p:cNvPr id="17438" name="AutoShape 46"/>
            <p:cNvSpPr>
              <a:spLocks noChangeArrowheads="1"/>
            </p:cNvSpPr>
            <p:nvPr/>
          </p:nvSpPr>
          <p:spPr bwMode="auto">
            <a:xfrm>
              <a:off x="2699" y="3702"/>
              <a:ext cx="317" cy="136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17439" name="Rectangle 47"/>
            <p:cNvSpPr>
              <a:spLocks noChangeArrowheads="1"/>
            </p:cNvSpPr>
            <p:nvPr/>
          </p:nvSpPr>
          <p:spPr bwMode="auto">
            <a:xfrm>
              <a:off x="2684" y="3883"/>
              <a:ext cx="340" cy="68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17440" name="Line 48"/>
            <p:cNvSpPr>
              <a:spLocks noChangeShapeType="1"/>
            </p:cNvSpPr>
            <p:nvPr/>
          </p:nvSpPr>
          <p:spPr bwMode="auto">
            <a:xfrm>
              <a:off x="2683" y="3884"/>
              <a:ext cx="3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 rot="6286964">
            <a:off x="251619" y="6033294"/>
            <a:ext cx="431800" cy="236538"/>
            <a:chOff x="3107" y="3838"/>
            <a:chExt cx="272" cy="149"/>
          </a:xfrm>
        </p:grpSpPr>
        <p:sp>
          <p:nvSpPr>
            <p:cNvPr id="17435" name="AutoShape 50"/>
            <p:cNvSpPr>
              <a:spLocks noChangeArrowheads="1"/>
            </p:cNvSpPr>
            <p:nvPr/>
          </p:nvSpPr>
          <p:spPr bwMode="auto">
            <a:xfrm>
              <a:off x="3120" y="3838"/>
              <a:ext cx="253" cy="99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17436" name="Rectangle 51"/>
            <p:cNvSpPr>
              <a:spLocks noChangeArrowheads="1"/>
            </p:cNvSpPr>
            <p:nvPr/>
          </p:nvSpPr>
          <p:spPr bwMode="auto">
            <a:xfrm>
              <a:off x="3108" y="3938"/>
              <a:ext cx="271" cy="49"/>
            </a:xfrm>
            <a:prstGeom prst="rect">
              <a:avLst/>
            </a:prstGeom>
            <a:pattFill prst="lt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17437" name="Line 52"/>
            <p:cNvSpPr>
              <a:spLocks noChangeShapeType="1"/>
            </p:cNvSpPr>
            <p:nvPr/>
          </p:nvSpPr>
          <p:spPr bwMode="auto">
            <a:xfrm>
              <a:off x="3107" y="3938"/>
              <a:ext cx="2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30102" name="AutoShape 54"/>
          <p:cNvSpPr>
            <a:spLocks noChangeArrowheads="1"/>
          </p:cNvSpPr>
          <p:nvPr/>
        </p:nvSpPr>
        <p:spPr bwMode="auto">
          <a:xfrm rot="5400000">
            <a:off x="5040313" y="5481638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130103" name="Text Box 55"/>
          <p:cNvSpPr txBox="1">
            <a:spLocks noChangeArrowheads="1"/>
          </p:cNvSpPr>
          <p:nvPr/>
        </p:nvSpPr>
        <p:spPr bwMode="auto">
          <a:xfrm>
            <a:off x="3419475" y="5876925"/>
            <a:ext cx="47529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l-GR" altLang="el-GR"/>
              <a:t> Επίλυση των εξισώσεων – επικόμβιες τιμές</a:t>
            </a:r>
          </a:p>
        </p:txBody>
      </p:sp>
      <p:sp>
        <p:nvSpPr>
          <p:cNvPr id="130104" name="Text Box 56"/>
          <p:cNvSpPr txBox="1">
            <a:spLocks noChangeArrowheads="1"/>
          </p:cNvSpPr>
          <p:nvPr/>
        </p:nvSpPr>
        <p:spPr bwMode="auto">
          <a:xfrm>
            <a:off x="3419475" y="6338888"/>
            <a:ext cx="56165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FontTx/>
              <a:buChar char="•"/>
            </a:pPr>
            <a:r>
              <a:rPr lang="el-GR" altLang="el-GR"/>
              <a:t> Υπολογισμός εντατικών μεγεθών - παραμορφώσεων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0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0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0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0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0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0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0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30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30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0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0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0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/>
      <p:bldP spid="130056" grpId="0"/>
      <p:bldP spid="130057" grpId="0" animBg="1"/>
      <p:bldP spid="130058" grpId="0" animBg="1"/>
      <p:bldP spid="130076" grpId="0"/>
      <p:bldP spid="130077" grpId="0" animBg="1"/>
      <p:bldP spid="130102" grpId="0" animBg="1"/>
      <p:bldP spid="130103" grpId="0"/>
      <p:bldP spid="1301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20" name="Picture 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164013"/>
            <a:ext cx="3130550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Επιλογές και σφάλματα προσομοίωσης</a:t>
            </a:r>
          </a:p>
        </p:txBody>
      </p:sp>
      <p:pic>
        <p:nvPicPr>
          <p:cNvPr id="132108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060575"/>
            <a:ext cx="26590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" b="2084"/>
          <a:stretch>
            <a:fillRect/>
          </a:stretch>
        </p:blipFill>
        <p:spPr bwMode="auto">
          <a:xfrm>
            <a:off x="250825" y="2060575"/>
            <a:ext cx="2808288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1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" b="2051"/>
          <a:stretch>
            <a:fillRect/>
          </a:stretch>
        </p:blipFill>
        <p:spPr bwMode="auto">
          <a:xfrm>
            <a:off x="3327400" y="2060575"/>
            <a:ext cx="275748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11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238625"/>
            <a:ext cx="316865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13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095750"/>
            <a:ext cx="3141663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14" name="Line 18"/>
          <p:cNvSpPr>
            <a:spLocks noChangeShapeType="1"/>
          </p:cNvSpPr>
          <p:nvPr/>
        </p:nvSpPr>
        <p:spPr bwMode="auto">
          <a:xfrm flipV="1">
            <a:off x="2555875" y="6092825"/>
            <a:ext cx="431800" cy="2159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32115" name="Text Box 19"/>
          <p:cNvSpPr txBox="1">
            <a:spLocks noChangeArrowheads="1"/>
          </p:cNvSpPr>
          <p:nvPr/>
        </p:nvSpPr>
        <p:spPr bwMode="auto">
          <a:xfrm>
            <a:off x="1187450" y="6394450"/>
            <a:ext cx="25923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i="1">
                <a:solidFill>
                  <a:srgbClr val="FF0000"/>
                </a:solidFill>
              </a:rPr>
              <a:t>Λάθος θέση πύκνωσης</a:t>
            </a:r>
          </a:p>
        </p:txBody>
      </p:sp>
      <p:sp>
        <p:nvSpPr>
          <p:cNvPr id="132116" name="Line 20"/>
          <p:cNvSpPr>
            <a:spLocks noChangeShapeType="1"/>
          </p:cNvSpPr>
          <p:nvPr/>
        </p:nvSpPr>
        <p:spPr bwMode="auto">
          <a:xfrm flipV="1">
            <a:off x="8172450" y="5518150"/>
            <a:ext cx="215900" cy="6477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32117" name="Text Box 21"/>
          <p:cNvSpPr txBox="1">
            <a:spLocks noChangeArrowheads="1"/>
          </p:cNvSpPr>
          <p:nvPr/>
        </p:nvSpPr>
        <p:spPr bwMode="auto">
          <a:xfrm>
            <a:off x="7451725" y="6165850"/>
            <a:ext cx="15128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i="1">
                <a:solidFill>
                  <a:srgbClr val="FF0000"/>
                </a:solidFill>
              </a:rPr>
              <a:t>Σωστή θέση πύκνωσης</a:t>
            </a:r>
          </a:p>
        </p:txBody>
      </p:sp>
      <p:sp>
        <p:nvSpPr>
          <p:cNvPr id="132118" name="Text Box 22"/>
          <p:cNvSpPr txBox="1">
            <a:spLocks noChangeArrowheads="1"/>
          </p:cNvSpPr>
          <p:nvPr/>
        </p:nvSpPr>
        <p:spPr bwMode="auto">
          <a:xfrm>
            <a:off x="323850" y="3860800"/>
            <a:ext cx="25923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i="1"/>
              <a:t>Αρχικός φορέας</a:t>
            </a:r>
          </a:p>
        </p:txBody>
      </p:sp>
      <p:sp>
        <p:nvSpPr>
          <p:cNvPr id="132122" name="Text Box 26"/>
          <p:cNvSpPr txBox="1">
            <a:spLocks noChangeArrowheads="1"/>
          </p:cNvSpPr>
          <p:nvPr/>
        </p:nvSpPr>
        <p:spPr bwMode="auto">
          <a:xfrm>
            <a:off x="2916238" y="3860800"/>
            <a:ext cx="61928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i="1"/>
              <a:t>Πυκνότερη διακριτοποίηση δεν σημαίνει πάντα και πιο σωστή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2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2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0" grpId="0"/>
      <p:bldP spid="132115" grpId="0"/>
      <p:bldP spid="132117" grpId="0"/>
      <p:bldP spid="132118" grpId="0"/>
      <p:bldP spid="1321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Επιλογές και σφάλματα προσομοίωσης</a:t>
            </a:r>
          </a:p>
        </p:txBody>
      </p:sp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012950"/>
            <a:ext cx="2730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" b="2084"/>
          <a:stretch>
            <a:fillRect/>
          </a:stretch>
        </p:blipFill>
        <p:spPr bwMode="auto">
          <a:xfrm>
            <a:off x="179388" y="2060575"/>
            <a:ext cx="2808287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036763"/>
            <a:ext cx="303053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59" name="Text Box 15"/>
          <p:cNvSpPr txBox="1">
            <a:spLocks noChangeArrowheads="1"/>
          </p:cNvSpPr>
          <p:nvPr/>
        </p:nvSpPr>
        <p:spPr bwMode="auto">
          <a:xfrm>
            <a:off x="107950" y="4246563"/>
            <a:ext cx="25923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i="1" u="sng"/>
              <a:t>Αρχικός φορέας</a:t>
            </a:r>
          </a:p>
        </p:txBody>
      </p:sp>
      <p:sp>
        <p:nvSpPr>
          <p:cNvPr id="134160" name="Text Box 16"/>
          <p:cNvSpPr txBox="1">
            <a:spLocks noChangeArrowheads="1"/>
          </p:cNvSpPr>
          <p:nvPr/>
        </p:nvSpPr>
        <p:spPr bwMode="auto">
          <a:xfrm>
            <a:off x="2700338" y="4233863"/>
            <a:ext cx="25923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i="1" u="sng"/>
              <a:t>Προσομοίωμα Α</a:t>
            </a:r>
          </a:p>
        </p:txBody>
      </p:sp>
      <p:sp>
        <p:nvSpPr>
          <p:cNvPr id="134161" name="Text Box 17"/>
          <p:cNvSpPr txBox="1">
            <a:spLocks noChangeArrowheads="1"/>
          </p:cNvSpPr>
          <p:nvPr/>
        </p:nvSpPr>
        <p:spPr bwMode="auto">
          <a:xfrm>
            <a:off x="2771775" y="4594225"/>
            <a:ext cx="25923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i="1"/>
              <a:t>Καλύτερη προσέγγιση γεωμετρίας</a:t>
            </a:r>
          </a:p>
        </p:txBody>
      </p:sp>
      <p:sp>
        <p:nvSpPr>
          <p:cNvPr id="134162" name="Text Box 18"/>
          <p:cNvSpPr txBox="1">
            <a:spLocks noChangeArrowheads="1"/>
          </p:cNvSpPr>
          <p:nvPr/>
        </p:nvSpPr>
        <p:spPr bwMode="auto">
          <a:xfrm>
            <a:off x="2771775" y="5268913"/>
            <a:ext cx="2736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i="1"/>
              <a:t>Καταρτισμός εξισώσεων ?</a:t>
            </a:r>
          </a:p>
        </p:txBody>
      </p:sp>
      <p:sp>
        <p:nvSpPr>
          <p:cNvPr id="134163" name="Text Box 19"/>
          <p:cNvSpPr txBox="1">
            <a:spLocks noChangeArrowheads="1"/>
          </p:cNvSpPr>
          <p:nvPr/>
        </p:nvSpPr>
        <p:spPr bwMode="auto">
          <a:xfrm>
            <a:off x="2771775" y="5688013"/>
            <a:ext cx="27368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i="1"/>
              <a:t>Συμπεριφορά στοιχείων μη κανονικού σχήματος ?</a:t>
            </a:r>
          </a:p>
        </p:txBody>
      </p:sp>
      <p:sp>
        <p:nvSpPr>
          <p:cNvPr id="134164" name="Text Box 20"/>
          <p:cNvSpPr txBox="1">
            <a:spLocks noChangeArrowheads="1"/>
          </p:cNvSpPr>
          <p:nvPr/>
        </p:nvSpPr>
        <p:spPr bwMode="auto">
          <a:xfrm>
            <a:off x="5867400" y="4233863"/>
            <a:ext cx="25923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i="1" u="sng"/>
              <a:t>Προσομοίωμα Β</a:t>
            </a:r>
          </a:p>
        </p:txBody>
      </p:sp>
      <p:sp>
        <p:nvSpPr>
          <p:cNvPr id="134165" name="Text Box 21"/>
          <p:cNvSpPr txBox="1">
            <a:spLocks noChangeArrowheads="1"/>
          </p:cNvSpPr>
          <p:nvPr/>
        </p:nvSpPr>
        <p:spPr bwMode="auto">
          <a:xfrm>
            <a:off x="5938838" y="4594225"/>
            <a:ext cx="25923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i="1"/>
              <a:t>Ανεπαρκής προσέγγιση γεωμετρίας ?</a:t>
            </a:r>
          </a:p>
        </p:txBody>
      </p:sp>
      <p:sp>
        <p:nvSpPr>
          <p:cNvPr id="134166" name="Text Box 22"/>
          <p:cNvSpPr txBox="1">
            <a:spLocks noChangeArrowheads="1"/>
          </p:cNvSpPr>
          <p:nvPr/>
        </p:nvSpPr>
        <p:spPr bwMode="auto">
          <a:xfrm>
            <a:off x="5938838" y="5268913"/>
            <a:ext cx="27368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i="1"/>
              <a:t>Καταρτισμός εξισώσεων ?</a:t>
            </a:r>
          </a:p>
        </p:txBody>
      </p:sp>
      <p:sp>
        <p:nvSpPr>
          <p:cNvPr id="134167" name="Text Box 23"/>
          <p:cNvSpPr txBox="1">
            <a:spLocks noChangeArrowheads="1"/>
          </p:cNvSpPr>
          <p:nvPr/>
        </p:nvSpPr>
        <p:spPr bwMode="auto">
          <a:xfrm>
            <a:off x="5938838" y="5688013"/>
            <a:ext cx="288131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i="1"/>
              <a:t>Ικανοποιητική συμπεριφορά ομοιόμορφων στοιχείων κανονικού σχήματος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4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4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9" grpId="0"/>
      <p:bldP spid="134160" grpId="0"/>
      <p:bldP spid="134161" grpId="0"/>
      <p:bldP spid="134162" grpId="0"/>
      <p:bldP spid="134163" grpId="0"/>
      <p:bldP spid="134164" grpId="0"/>
      <p:bldP spid="134165" grpId="0"/>
      <p:bldP spid="134166" grpId="0"/>
      <p:bldP spid="1341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Παράδειγμα: υπολογισμός εμβαδού κύκλου</a:t>
            </a:r>
          </a:p>
        </p:txBody>
      </p:sp>
      <p:pic>
        <p:nvPicPr>
          <p:cNvPr id="16692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84538"/>
            <a:ext cx="2808288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29" name="Text Box 17"/>
          <p:cNvSpPr txBox="1">
            <a:spLocks noChangeArrowheads="1"/>
          </p:cNvSpPr>
          <p:nvPr/>
        </p:nvSpPr>
        <p:spPr bwMode="auto">
          <a:xfrm>
            <a:off x="250825" y="1828800"/>
            <a:ext cx="374491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buFontTx/>
              <a:buChar char="•"/>
            </a:pPr>
            <a:r>
              <a:rPr lang="en-US" altLang="el-GR"/>
              <a:t> </a:t>
            </a:r>
            <a:r>
              <a:rPr lang="el-GR" altLang="el-GR"/>
              <a:t> Εμβαδόν κύκλου Ε = π</a:t>
            </a:r>
            <a:r>
              <a:rPr lang="en-US" altLang="el-GR">
                <a:cs typeface="Arial" panose="020B0604020202020204" pitchFamily="34" charset="0"/>
              </a:rPr>
              <a:t>·</a:t>
            </a:r>
            <a:r>
              <a:rPr lang="en-US" altLang="el-GR"/>
              <a:t>R</a:t>
            </a:r>
            <a:r>
              <a:rPr lang="el-GR" altLang="el-GR"/>
              <a:t>²</a:t>
            </a:r>
          </a:p>
        </p:txBody>
      </p:sp>
      <p:sp>
        <p:nvSpPr>
          <p:cNvPr id="166930" name="Text Box 18"/>
          <p:cNvSpPr txBox="1">
            <a:spLocks noChangeArrowheads="1"/>
          </p:cNvSpPr>
          <p:nvPr/>
        </p:nvSpPr>
        <p:spPr bwMode="auto">
          <a:xfrm>
            <a:off x="250825" y="2378075"/>
            <a:ext cx="55451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buFontTx/>
              <a:buChar char="•"/>
            </a:pPr>
            <a:r>
              <a:rPr lang="el-GR" altLang="el-GR"/>
              <a:t> Υπολογισμός μέσω διακριτοποίησης σε Ν τρίγωνα</a:t>
            </a:r>
          </a:p>
        </p:txBody>
      </p:sp>
      <p:pic>
        <p:nvPicPr>
          <p:cNvPr id="166931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997200"/>
            <a:ext cx="1871663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32" name="Text Box 20"/>
          <p:cNvSpPr txBox="1">
            <a:spLocks noChangeArrowheads="1"/>
          </p:cNvSpPr>
          <p:nvPr/>
        </p:nvSpPr>
        <p:spPr bwMode="auto">
          <a:xfrm>
            <a:off x="6156325" y="2924175"/>
            <a:ext cx="22320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l-GR" altLang="el-GR" i="1"/>
              <a:t>Εμβαδόν τριγώνου:</a:t>
            </a:r>
          </a:p>
        </p:txBody>
      </p:sp>
      <p:graphicFrame>
        <p:nvGraphicFramePr>
          <p:cNvPr id="166933" name="Object 21"/>
          <p:cNvGraphicFramePr>
            <a:graphicFrameLocks noChangeAspect="1"/>
          </p:cNvGraphicFramePr>
          <p:nvPr/>
        </p:nvGraphicFramePr>
        <p:xfrm>
          <a:off x="5508625" y="3357563"/>
          <a:ext cx="3419475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5" imgW="2057400" imgH="393700" progId="Equation.DSMT4">
                  <p:embed/>
                </p:oleObj>
              </mc:Choice>
              <mc:Fallback>
                <p:oleObj name="Equation" r:id="rId5" imgW="2057400" imgH="3937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3357563"/>
                        <a:ext cx="3419475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35" name="Text Box 23"/>
          <p:cNvSpPr txBox="1">
            <a:spLocks noChangeArrowheads="1"/>
          </p:cNvSpPr>
          <p:nvPr/>
        </p:nvSpPr>
        <p:spPr bwMode="auto">
          <a:xfrm>
            <a:off x="6156325" y="4581525"/>
            <a:ext cx="22320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l-GR" altLang="el-GR" i="1"/>
              <a:t>Εμβαδόν κύκλου:</a:t>
            </a:r>
          </a:p>
        </p:txBody>
      </p:sp>
      <p:graphicFrame>
        <p:nvGraphicFramePr>
          <p:cNvPr id="166936" name="Object 24"/>
          <p:cNvGraphicFramePr>
            <a:graphicFrameLocks noChangeAspect="1"/>
          </p:cNvGraphicFramePr>
          <p:nvPr/>
        </p:nvGraphicFramePr>
        <p:xfrm>
          <a:off x="5795963" y="5084763"/>
          <a:ext cx="2795587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7" imgW="1714500" imgH="393700" progId="Equation.DSMT4">
                  <p:embed/>
                </p:oleObj>
              </mc:Choice>
              <mc:Fallback>
                <p:oleObj name="Equation" r:id="rId7" imgW="1714500" imgH="3937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5084763"/>
                        <a:ext cx="2795587" cy="636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6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6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6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6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6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6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6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6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/>
      <p:bldP spid="166929" grpId="0"/>
      <p:bldP spid="166930" grpId="0"/>
      <p:bldP spid="166932" grpId="0"/>
      <p:bldP spid="1669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Παράδειγμα: υπολογισμός εμβαδού κύκλου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13100"/>
            <a:ext cx="2808288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50825" y="1828800"/>
            <a:ext cx="374491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buFontTx/>
              <a:buChar char="•"/>
            </a:pPr>
            <a:r>
              <a:rPr lang="en-US" altLang="el-GR"/>
              <a:t> </a:t>
            </a:r>
            <a:r>
              <a:rPr lang="el-GR" altLang="el-GR"/>
              <a:t> Εμβαδόν κύκλου Ε = π</a:t>
            </a:r>
            <a:r>
              <a:rPr lang="en-US" altLang="el-GR">
                <a:cs typeface="Arial" panose="020B0604020202020204" pitchFamily="34" charset="0"/>
              </a:rPr>
              <a:t>·</a:t>
            </a:r>
            <a:r>
              <a:rPr lang="en-US" altLang="el-GR"/>
              <a:t>R</a:t>
            </a:r>
            <a:r>
              <a:rPr lang="el-GR" altLang="el-GR"/>
              <a:t>²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50825" y="2378075"/>
            <a:ext cx="55451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buFontTx/>
              <a:buChar char="•"/>
            </a:pPr>
            <a:r>
              <a:rPr lang="el-GR" altLang="el-GR"/>
              <a:t> Υπολογισμός μέσω διακριτοποίησης σε Ν τρίγωνα</a:t>
            </a:r>
          </a:p>
        </p:txBody>
      </p:sp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graphicFrame>
        <p:nvGraphicFramePr>
          <p:cNvPr id="168090" name="Group 154"/>
          <p:cNvGraphicFramePr>
            <a:graphicFrameLocks noGrp="1"/>
          </p:cNvGraphicFramePr>
          <p:nvPr/>
        </p:nvGraphicFramePr>
        <p:xfrm>
          <a:off x="3419475" y="3284538"/>
          <a:ext cx="5473700" cy="2089150"/>
        </p:xfrm>
        <a:graphic>
          <a:graphicData uri="http://schemas.openxmlformats.org/drawingml/2006/table">
            <a:tbl>
              <a:tblPr/>
              <a:tblGrid>
                <a:gridCol w="115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6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38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Εμβαδόν κύκλου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Αριθμός τριγώνων 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Εμβαδόν από τρίγωνα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Ποσοστιαία απόκλιση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3.14∙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²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8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2.828∙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²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9.97%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3.14∙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²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10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2.939∙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²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6.45%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3.14∙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²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16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3.061∙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²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2.55%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3.14∙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²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20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3.090∙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²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1.64%</a:t>
                      </a:r>
                      <a:endParaRPr kumimoji="0" lang="el-G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8091" name="Text Box 155"/>
          <p:cNvSpPr txBox="1">
            <a:spLocks noChangeArrowheads="1"/>
          </p:cNvSpPr>
          <p:nvPr/>
        </p:nvSpPr>
        <p:spPr bwMode="auto">
          <a:xfrm>
            <a:off x="2843213" y="5516563"/>
            <a:ext cx="61928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i="1"/>
              <a:t>Στην συγκεκριμένη περίπτωση η πυκνότερη διακριτοποίηση δίνει ακριβέστερα αποτελέσματα.</a:t>
            </a:r>
          </a:p>
        </p:txBody>
      </p:sp>
      <p:sp>
        <p:nvSpPr>
          <p:cNvPr id="168092" name="Text Box 156"/>
          <p:cNvSpPr txBox="1">
            <a:spLocks noChangeArrowheads="1"/>
          </p:cNvSpPr>
          <p:nvPr/>
        </p:nvSpPr>
        <p:spPr bwMode="auto">
          <a:xfrm>
            <a:off x="93663" y="6251575"/>
            <a:ext cx="89646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i="1">
                <a:solidFill>
                  <a:srgbClr val="FF0000"/>
                </a:solidFill>
              </a:rPr>
              <a:t>Ποιος είναι ο βέλτιστος αριθμός τριγώνων που πρέπει να χρησιμοποιήσουμε προκειμένου η ακρίβεια να μην οδηγεί σε σημαντική αύξηση του υπολογιστικού κόστους?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8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8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8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091" grpId="0"/>
      <p:bldP spid="1680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40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143250"/>
            <a:ext cx="334803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429000"/>
            <a:ext cx="111918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" b="2051"/>
          <a:stretch>
            <a:fillRect/>
          </a:stretch>
        </p:blipFill>
        <p:spPr bwMode="auto">
          <a:xfrm>
            <a:off x="3275013" y="1844675"/>
            <a:ext cx="2376487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9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209930" name="Text Box 10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Επιλογή λεπτομέρειας και ακρίβειας προσομοίωσης</a:t>
            </a:r>
          </a:p>
        </p:txBody>
      </p:sp>
      <p:pic>
        <p:nvPicPr>
          <p:cNvPr id="20993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" b="2051"/>
          <a:stretch>
            <a:fillRect/>
          </a:stretch>
        </p:blipFill>
        <p:spPr bwMode="auto">
          <a:xfrm>
            <a:off x="3276600" y="1844675"/>
            <a:ext cx="2376488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32" name="Text Box 12"/>
          <p:cNvSpPr txBox="1">
            <a:spLocks noChangeArrowheads="1"/>
          </p:cNvSpPr>
          <p:nvPr/>
        </p:nvSpPr>
        <p:spPr bwMode="auto">
          <a:xfrm>
            <a:off x="395288" y="1916113"/>
            <a:ext cx="28813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i="1"/>
              <a:t>Απαίτηση για χονδροειδή (ή και καθόλου) προσομοίωση</a:t>
            </a:r>
          </a:p>
        </p:txBody>
      </p:sp>
      <p:sp>
        <p:nvSpPr>
          <p:cNvPr id="209933" name="Text Box 13"/>
          <p:cNvSpPr txBox="1">
            <a:spLocks noChangeArrowheads="1"/>
          </p:cNvSpPr>
          <p:nvPr/>
        </p:nvSpPr>
        <p:spPr bwMode="auto">
          <a:xfrm>
            <a:off x="5867400" y="1916113"/>
            <a:ext cx="28082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l-GR" altLang="el-GR" i="1"/>
              <a:t>Απαίτηση για προσομοίωση μεγάλης ακρίβειας</a:t>
            </a:r>
          </a:p>
        </p:txBody>
      </p:sp>
      <p:sp>
        <p:nvSpPr>
          <p:cNvPr id="209934" name="Rectangle 14"/>
          <p:cNvSpPr>
            <a:spLocks noChangeArrowheads="1"/>
          </p:cNvSpPr>
          <p:nvPr/>
        </p:nvSpPr>
        <p:spPr bwMode="auto">
          <a:xfrm>
            <a:off x="250825" y="2924175"/>
            <a:ext cx="504825" cy="331311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pic>
        <p:nvPicPr>
          <p:cNvPr id="209935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" b="2051"/>
          <a:stretch>
            <a:fillRect/>
          </a:stretch>
        </p:blipFill>
        <p:spPr bwMode="auto">
          <a:xfrm>
            <a:off x="736600" y="3557588"/>
            <a:ext cx="522288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36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" b="2051"/>
          <a:stretch>
            <a:fillRect/>
          </a:stretch>
        </p:blipFill>
        <p:spPr bwMode="auto">
          <a:xfrm>
            <a:off x="7092950" y="4581525"/>
            <a:ext cx="52228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37" name="Text Box 17"/>
          <p:cNvSpPr txBox="1">
            <a:spLocks noChangeArrowheads="1"/>
          </p:cNvSpPr>
          <p:nvPr/>
        </p:nvSpPr>
        <p:spPr bwMode="auto">
          <a:xfrm>
            <a:off x="395288" y="6237288"/>
            <a:ext cx="38163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i="1"/>
              <a:t>Και να πέσει το μπουφάν κάτω δεν πειράζει</a:t>
            </a:r>
          </a:p>
        </p:txBody>
      </p:sp>
      <p:sp>
        <p:nvSpPr>
          <p:cNvPr id="209938" name="Text Box 18"/>
          <p:cNvSpPr txBox="1">
            <a:spLocks noChangeArrowheads="1"/>
          </p:cNvSpPr>
          <p:nvPr/>
        </p:nvSpPr>
        <p:spPr bwMode="auto">
          <a:xfrm>
            <a:off x="5364163" y="6323013"/>
            <a:ext cx="36004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i="1"/>
              <a:t>Αυτό να μην πέσει όμως...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9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9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9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9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6.2963E-6 C -0.08524 0.00765 -0.17031 0.01552 -0.23437 0.04121 C -0.29844 0.06691 -0.34149 0.11042 -0.38437 0.15394 " pathEditMode="relative" ptsTypes="aaA">
                                      <p:cBhvr>
                                        <p:cTn id="22" dur="2000" fill="hold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9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9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9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6 C 0.07952 0.01945 0.15903 0.03913 0.21181 0.09214 C 0.26459 0.14515 0.30001 0.27987 0.31667 0.31737 " pathEditMode="relative" ptsTypes="aaA">
                                      <p:cBhvr>
                                        <p:cTn id="50" dur="2000" fill="hold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9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30" grpId="0"/>
      <p:bldP spid="209932" grpId="0"/>
      <p:bldP spid="209933" grpId="0"/>
      <p:bldP spid="209934" grpId="0" animBg="1"/>
      <p:bldP spid="209937" grpId="0"/>
      <p:bldP spid="2099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250825" y="1971675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l-GR" sz="2000"/>
              <a:t> </a:t>
            </a:r>
            <a:r>
              <a:rPr lang="el-GR" altLang="el-GR" sz="2000"/>
              <a:t>Διαστάσεις στοιχείου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Τύποι πεπερασμένων στοιχείων</a:t>
            </a: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682625" y="2636838"/>
            <a:ext cx="1296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/>
              <a:t>Γραμμικά</a:t>
            </a: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3132138" y="2636838"/>
            <a:ext cx="2447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/>
              <a:t>2 διαστάσεων (</a:t>
            </a:r>
            <a:r>
              <a:rPr lang="en-US" altLang="el-GR" sz="2000"/>
              <a:t>2D)</a:t>
            </a:r>
            <a:endParaRPr lang="el-GR" altLang="el-GR" sz="2000"/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6300788" y="2636838"/>
            <a:ext cx="2232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000"/>
              <a:t>3</a:t>
            </a:r>
            <a:r>
              <a:rPr lang="el-GR" altLang="el-GR" sz="2000"/>
              <a:t> διαστάσεων (</a:t>
            </a:r>
            <a:r>
              <a:rPr lang="en-US" altLang="el-GR" sz="2000"/>
              <a:t>3D)</a:t>
            </a:r>
            <a:endParaRPr lang="el-GR" altLang="el-GR" sz="2000"/>
          </a:p>
        </p:txBody>
      </p:sp>
      <p:pic>
        <p:nvPicPr>
          <p:cNvPr id="133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35363"/>
            <a:ext cx="23050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449638"/>
            <a:ext cx="2232025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3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89"/>
          <a:stretch>
            <a:fillRect/>
          </a:stretch>
        </p:blipFill>
        <p:spPr bwMode="auto">
          <a:xfrm>
            <a:off x="6227763" y="3376613"/>
            <a:ext cx="2376487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3132138" y="2995613"/>
            <a:ext cx="2447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l-GR" sz="2000"/>
              <a:t>(</a:t>
            </a:r>
            <a:r>
              <a:rPr lang="el-GR" altLang="el-GR" sz="2000"/>
              <a:t>επιφανειακά)</a:t>
            </a:r>
          </a:p>
        </p:txBody>
      </p:sp>
      <p:sp>
        <p:nvSpPr>
          <p:cNvPr id="133132" name="Text Box 12"/>
          <p:cNvSpPr txBox="1">
            <a:spLocks noChangeArrowheads="1"/>
          </p:cNvSpPr>
          <p:nvPr/>
        </p:nvSpPr>
        <p:spPr bwMode="auto">
          <a:xfrm>
            <a:off x="6227763" y="2995613"/>
            <a:ext cx="2447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l-GR" sz="2000"/>
              <a:t>(</a:t>
            </a:r>
            <a:r>
              <a:rPr lang="el-GR" altLang="el-GR" sz="2000"/>
              <a:t>χωρικά)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/>
      <p:bldP spid="133124" grpId="0"/>
      <p:bldP spid="133125" grpId="0"/>
      <p:bldP spid="133126" grpId="0"/>
      <p:bldP spid="133127" grpId="0"/>
      <p:bldP spid="133131" grpId="0"/>
      <p:bldP spid="1331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250825" y="1971675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l-GR" sz="2000"/>
              <a:t> </a:t>
            </a:r>
            <a:r>
              <a:rPr lang="el-GR" altLang="el-GR" sz="2000"/>
              <a:t>Αριθμός κόμβων στοιχείου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Τύποι πεπερασμένων στοιχείων</a:t>
            </a:r>
          </a:p>
        </p:txBody>
      </p:sp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682625" y="2636838"/>
            <a:ext cx="15859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/>
              <a:t>2-3 κόμβων</a:t>
            </a:r>
          </a:p>
        </p:txBody>
      </p:sp>
      <p:sp>
        <p:nvSpPr>
          <p:cNvPr id="135174" name="Text Box 6"/>
          <p:cNvSpPr txBox="1">
            <a:spLocks noChangeArrowheads="1"/>
          </p:cNvSpPr>
          <p:nvPr/>
        </p:nvSpPr>
        <p:spPr bwMode="auto">
          <a:xfrm>
            <a:off x="3132138" y="2636838"/>
            <a:ext cx="2447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/>
              <a:t>3-4-6-8-9 κόμβων</a:t>
            </a:r>
          </a:p>
        </p:txBody>
      </p:sp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6300788" y="2636838"/>
            <a:ext cx="2519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/>
              <a:t>4-6-8-10-20 κόμβων</a:t>
            </a:r>
          </a:p>
        </p:txBody>
      </p:sp>
      <p:pic>
        <p:nvPicPr>
          <p:cNvPr id="1351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424238"/>
            <a:ext cx="17287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609975"/>
            <a:ext cx="1368425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89"/>
          <a:stretch>
            <a:fillRect/>
          </a:stretch>
        </p:blipFill>
        <p:spPr bwMode="auto">
          <a:xfrm>
            <a:off x="7667625" y="3627438"/>
            <a:ext cx="12954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9" name="Text Box 11"/>
          <p:cNvSpPr txBox="1">
            <a:spLocks noChangeArrowheads="1"/>
          </p:cNvSpPr>
          <p:nvPr/>
        </p:nvSpPr>
        <p:spPr bwMode="auto">
          <a:xfrm>
            <a:off x="3132138" y="2995613"/>
            <a:ext cx="2447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l-GR" sz="2000"/>
              <a:t>(</a:t>
            </a:r>
            <a:r>
              <a:rPr lang="el-GR" altLang="el-GR" sz="2000"/>
              <a:t>επιφανειακά)</a:t>
            </a:r>
          </a:p>
        </p:txBody>
      </p:sp>
      <p:sp>
        <p:nvSpPr>
          <p:cNvPr id="135180" name="Text Box 12"/>
          <p:cNvSpPr txBox="1">
            <a:spLocks noChangeArrowheads="1"/>
          </p:cNvSpPr>
          <p:nvPr/>
        </p:nvSpPr>
        <p:spPr bwMode="auto">
          <a:xfrm>
            <a:off x="6227763" y="2995613"/>
            <a:ext cx="2447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l-GR" sz="2000"/>
              <a:t>(</a:t>
            </a:r>
            <a:r>
              <a:rPr lang="el-GR" altLang="el-GR" sz="2000"/>
              <a:t>χωρικά)</a:t>
            </a:r>
          </a:p>
        </p:txBody>
      </p:sp>
      <p:pic>
        <p:nvPicPr>
          <p:cNvPr id="13518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614738"/>
            <a:ext cx="11509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82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5" r="30641" b="20572"/>
          <a:stretch>
            <a:fillRect/>
          </a:stretch>
        </p:blipFill>
        <p:spPr bwMode="auto">
          <a:xfrm>
            <a:off x="3106738" y="4941888"/>
            <a:ext cx="855662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83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0" b="3600"/>
          <a:stretch>
            <a:fillRect/>
          </a:stretch>
        </p:blipFill>
        <p:spPr bwMode="auto">
          <a:xfrm>
            <a:off x="4284663" y="4935538"/>
            <a:ext cx="136683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39750" y="4797425"/>
            <a:ext cx="1728788" cy="1152525"/>
            <a:chOff x="249" y="2917"/>
            <a:chExt cx="1225" cy="785"/>
          </a:xfrm>
        </p:grpSpPr>
        <p:pic>
          <p:nvPicPr>
            <p:cNvPr id="23574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917"/>
              <a:ext cx="1225" cy="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5" name="Oval 17"/>
            <p:cNvSpPr>
              <a:spLocks noChangeArrowheads="1"/>
            </p:cNvSpPr>
            <p:nvPr/>
          </p:nvSpPr>
          <p:spPr bwMode="auto">
            <a:xfrm>
              <a:off x="884" y="3318"/>
              <a:ext cx="46" cy="4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</p:grpSp>
      <p:pic>
        <p:nvPicPr>
          <p:cNvPr id="135187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578225"/>
            <a:ext cx="12573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88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973638"/>
            <a:ext cx="143986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89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7" r="5907"/>
          <a:stretch>
            <a:fillRect/>
          </a:stretch>
        </p:blipFill>
        <p:spPr bwMode="auto">
          <a:xfrm>
            <a:off x="7626350" y="4922838"/>
            <a:ext cx="1423988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90" name="Line 22"/>
          <p:cNvSpPr>
            <a:spLocks noChangeShapeType="1"/>
          </p:cNvSpPr>
          <p:nvPr/>
        </p:nvSpPr>
        <p:spPr bwMode="auto">
          <a:xfrm>
            <a:off x="2700338" y="2781300"/>
            <a:ext cx="0" cy="352742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35191" name="Line 23"/>
          <p:cNvSpPr>
            <a:spLocks noChangeShapeType="1"/>
          </p:cNvSpPr>
          <p:nvPr/>
        </p:nvSpPr>
        <p:spPr bwMode="auto">
          <a:xfrm>
            <a:off x="5867400" y="2781300"/>
            <a:ext cx="0" cy="352742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5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/>
      <p:bldP spid="135173" grpId="0"/>
      <p:bldP spid="135174" grpId="0"/>
      <p:bldP spid="135175" grpId="0"/>
      <p:bldP spid="135179" grpId="0"/>
      <p:bldP spid="13518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250825" y="1971675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l-GR" sz="2000"/>
              <a:t> </a:t>
            </a:r>
            <a:r>
              <a:rPr lang="el-GR" altLang="el-GR" sz="2000"/>
              <a:t>Βαθμοί ελευθερίας των κόμβων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Τύποι πεπερασμένων στοιχείων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984250" y="3438525"/>
            <a:ext cx="2651125" cy="2101850"/>
            <a:chOff x="476" y="1730"/>
            <a:chExt cx="1670" cy="1324"/>
          </a:xfrm>
        </p:grpSpPr>
        <p:pic>
          <p:nvPicPr>
            <p:cNvPr id="24598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1979"/>
              <a:ext cx="1406" cy="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9" name="Line 13"/>
            <p:cNvSpPr>
              <a:spLocks noChangeShapeType="1"/>
            </p:cNvSpPr>
            <p:nvPr/>
          </p:nvSpPr>
          <p:spPr bwMode="auto">
            <a:xfrm flipV="1">
              <a:off x="1474" y="1730"/>
              <a:ext cx="0" cy="40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00" name="Line 14"/>
            <p:cNvSpPr>
              <a:spLocks noChangeShapeType="1"/>
            </p:cNvSpPr>
            <p:nvPr/>
          </p:nvSpPr>
          <p:spPr bwMode="auto">
            <a:xfrm rot="5400000" flipV="1">
              <a:off x="1679" y="1955"/>
              <a:ext cx="0" cy="40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01" name="Line 20"/>
            <p:cNvSpPr>
              <a:spLocks noChangeShapeType="1"/>
            </p:cNvSpPr>
            <p:nvPr/>
          </p:nvSpPr>
          <p:spPr bwMode="auto">
            <a:xfrm flipV="1">
              <a:off x="793" y="1850"/>
              <a:ext cx="0" cy="40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02" name="Line 21"/>
            <p:cNvSpPr>
              <a:spLocks noChangeShapeType="1"/>
            </p:cNvSpPr>
            <p:nvPr/>
          </p:nvSpPr>
          <p:spPr bwMode="auto">
            <a:xfrm rot="5400000" flipV="1">
              <a:off x="998" y="2099"/>
              <a:ext cx="0" cy="40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03" name="Line 22"/>
            <p:cNvSpPr>
              <a:spLocks noChangeShapeType="1"/>
            </p:cNvSpPr>
            <p:nvPr/>
          </p:nvSpPr>
          <p:spPr bwMode="auto">
            <a:xfrm flipV="1">
              <a:off x="686" y="2402"/>
              <a:ext cx="0" cy="40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04" name="Line 23"/>
            <p:cNvSpPr>
              <a:spLocks noChangeShapeType="1"/>
            </p:cNvSpPr>
            <p:nvPr/>
          </p:nvSpPr>
          <p:spPr bwMode="auto">
            <a:xfrm rot="5400000" flipV="1">
              <a:off x="891" y="2635"/>
              <a:ext cx="0" cy="40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05" name="Line 24"/>
            <p:cNvSpPr>
              <a:spLocks noChangeShapeType="1"/>
            </p:cNvSpPr>
            <p:nvPr/>
          </p:nvSpPr>
          <p:spPr bwMode="auto">
            <a:xfrm flipV="1">
              <a:off x="1737" y="2530"/>
              <a:ext cx="0" cy="40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606" name="Line 25"/>
            <p:cNvSpPr>
              <a:spLocks noChangeShapeType="1"/>
            </p:cNvSpPr>
            <p:nvPr/>
          </p:nvSpPr>
          <p:spPr bwMode="auto">
            <a:xfrm rot="5400000" flipV="1">
              <a:off x="1942" y="2779"/>
              <a:ext cx="0" cy="40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5159375" y="3438525"/>
            <a:ext cx="2652713" cy="2151063"/>
            <a:chOff x="3250" y="1730"/>
            <a:chExt cx="1671" cy="1355"/>
          </a:xfrm>
        </p:grpSpPr>
        <p:pic>
          <p:nvPicPr>
            <p:cNvPr id="24585" name="Pictur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0" y="1979"/>
              <a:ext cx="1406" cy="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6" name="Line 17"/>
            <p:cNvSpPr>
              <a:spLocks noChangeShapeType="1"/>
            </p:cNvSpPr>
            <p:nvPr/>
          </p:nvSpPr>
          <p:spPr bwMode="auto">
            <a:xfrm flipV="1">
              <a:off x="4248" y="1730"/>
              <a:ext cx="0" cy="40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587" name="Line 18"/>
            <p:cNvSpPr>
              <a:spLocks noChangeShapeType="1"/>
            </p:cNvSpPr>
            <p:nvPr/>
          </p:nvSpPr>
          <p:spPr bwMode="auto">
            <a:xfrm rot="5400000" flipV="1">
              <a:off x="4453" y="1955"/>
              <a:ext cx="0" cy="40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588" name="Arc 19"/>
            <p:cNvSpPr>
              <a:spLocks/>
            </p:cNvSpPr>
            <p:nvPr/>
          </p:nvSpPr>
          <p:spPr bwMode="auto">
            <a:xfrm rot="-393575">
              <a:off x="4066" y="1933"/>
              <a:ext cx="446" cy="381"/>
            </a:xfrm>
            <a:custGeom>
              <a:avLst/>
              <a:gdLst>
                <a:gd name="T0" fmla="*/ 0 w 31250"/>
                <a:gd name="T1" fmla="*/ 0 h 25478"/>
                <a:gd name="T2" fmla="*/ 0 w 31250"/>
                <a:gd name="T3" fmla="*/ 0 h 25478"/>
                <a:gd name="T4" fmla="*/ 0 w 31250"/>
                <a:gd name="T5" fmla="*/ 0 h 25478"/>
                <a:gd name="T6" fmla="*/ 0 60000 65536"/>
                <a:gd name="T7" fmla="*/ 0 60000 65536"/>
                <a:gd name="T8" fmla="*/ 0 60000 65536"/>
                <a:gd name="T9" fmla="*/ 0 w 31250"/>
                <a:gd name="T10" fmla="*/ 0 h 25478"/>
                <a:gd name="T11" fmla="*/ 31250 w 31250"/>
                <a:gd name="T12" fmla="*/ 25478 h 254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250" h="25478" fill="none" extrusionOk="0">
                  <a:moveTo>
                    <a:pt x="0" y="2275"/>
                  </a:moveTo>
                  <a:cubicBezTo>
                    <a:pt x="2996" y="778"/>
                    <a:pt x="6300" y="-1"/>
                    <a:pt x="9650" y="0"/>
                  </a:cubicBezTo>
                  <a:cubicBezTo>
                    <a:pt x="21579" y="0"/>
                    <a:pt x="31250" y="9670"/>
                    <a:pt x="31250" y="21600"/>
                  </a:cubicBezTo>
                  <a:cubicBezTo>
                    <a:pt x="31250" y="22900"/>
                    <a:pt x="31132" y="24198"/>
                    <a:pt x="30899" y="25478"/>
                  </a:cubicBezTo>
                </a:path>
                <a:path w="31250" h="25478" stroke="0" extrusionOk="0">
                  <a:moveTo>
                    <a:pt x="0" y="2275"/>
                  </a:moveTo>
                  <a:cubicBezTo>
                    <a:pt x="2996" y="778"/>
                    <a:pt x="6300" y="-1"/>
                    <a:pt x="9650" y="0"/>
                  </a:cubicBezTo>
                  <a:cubicBezTo>
                    <a:pt x="21579" y="0"/>
                    <a:pt x="31250" y="9670"/>
                    <a:pt x="31250" y="21600"/>
                  </a:cubicBezTo>
                  <a:cubicBezTo>
                    <a:pt x="31250" y="22900"/>
                    <a:pt x="31132" y="24198"/>
                    <a:pt x="30899" y="25478"/>
                  </a:cubicBezTo>
                  <a:lnTo>
                    <a:pt x="9650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89" name="Line 26"/>
            <p:cNvSpPr>
              <a:spLocks noChangeShapeType="1"/>
            </p:cNvSpPr>
            <p:nvPr/>
          </p:nvSpPr>
          <p:spPr bwMode="auto">
            <a:xfrm flipV="1">
              <a:off x="3568" y="1856"/>
              <a:ext cx="0" cy="40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590" name="Line 27"/>
            <p:cNvSpPr>
              <a:spLocks noChangeShapeType="1"/>
            </p:cNvSpPr>
            <p:nvPr/>
          </p:nvSpPr>
          <p:spPr bwMode="auto">
            <a:xfrm rot="5400000" flipV="1">
              <a:off x="3773" y="2105"/>
              <a:ext cx="0" cy="40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591" name="Line 28"/>
            <p:cNvSpPr>
              <a:spLocks noChangeShapeType="1"/>
            </p:cNvSpPr>
            <p:nvPr/>
          </p:nvSpPr>
          <p:spPr bwMode="auto">
            <a:xfrm flipV="1">
              <a:off x="3461" y="2408"/>
              <a:ext cx="0" cy="40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592" name="Line 29"/>
            <p:cNvSpPr>
              <a:spLocks noChangeShapeType="1"/>
            </p:cNvSpPr>
            <p:nvPr/>
          </p:nvSpPr>
          <p:spPr bwMode="auto">
            <a:xfrm rot="5400000" flipV="1">
              <a:off x="3666" y="2641"/>
              <a:ext cx="0" cy="40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593" name="Line 30"/>
            <p:cNvSpPr>
              <a:spLocks noChangeShapeType="1"/>
            </p:cNvSpPr>
            <p:nvPr/>
          </p:nvSpPr>
          <p:spPr bwMode="auto">
            <a:xfrm flipV="1">
              <a:off x="4512" y="2536"/>
              <a:ext cx="0" cy="40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594" name="Line 31"/>
            <p:cNvSpPr>
              <a:spLocks noChangeShapeType="1"/>
            </p:cNvSpPr>
            <p:nvPr/>
          </p:nvSpPr>
          <p:spPr bwMode="auto">
            <a:xfrm rot="5400000" flipV="1">
              <a:off x="4717" y="2785"/>
              <a:ext cx="0" cy="40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595" name="Arc 33"/>
            <p:cNvSpPr>
              <a:spLocks/>
            </p:cNvSpPr>
            <p:nvPr/>
          </p:nvSpPr>
          <p:spPr bwMode="auto">
            <a:xfrm rot="-393575">
              <a:off x="3387" y="2115"/>
              <a:ext cx="446" cy="381"/>
            </a:xfrm>
            <a:custGeom>
              <a:avLst/>
              <a:gdLst>
                <a:gd name="T0" fmla="*/ 0 w 31250"/>
                <a:gd name="T1" fmla="*/ 0 h 25478"/>
                <a:gd name="T2" fmla="*/ 0 w 31250"/>
                <a:gd name="T3" fmla="*/ 0 h 25478"/>
                <a:gd name="T4" fmla="*/ 0 w 31250"/>
                <a:gd name="T5" fmla="*/ 0 h 25478"/>
                <a:gd name="T6" fmla="*/ 0 60000 65536"/>
                <a:gd name="T7" fmla="*/ 0 60000 65536"/>
                <a:gd name="T8" fmla="*/ 0 60000 65536"/>
                <a:gd name="T9" fmla="*/ 0 w 31250"/>
                <a:gd name="T10" fmla="*/ 0 h 25478"/>
                <a:gd name="T11" fmla="*/ 31250 w 31250"/>
                <a:gd name="T12" fmla="*/ 25478 h 254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250" h="25478" fill="none" extrusionOk="0">
                  <a:moveTo>
                    <a:pt x="0" y="2275"/>
                  </a:moveTo>
                  <a:cubicBezTo>
                    <a:pt x="2996" y="778"/>
                    <a:pt x="6300" y="-1"/>
                    <a:pt x="9650" y="0"/>
                  </a:cubicBezTo>
                  <a:cubicBezTo>
                    <a:pt x="21579" y="0"/>
                    <a:pt x="31250" y="9670"/>
                    <a:pt x="31250" y="21600"/>
                  </a:cubicBezTo>
                  <a:cubicBezTo>
                    <a:pt x="31250" y="22900"/>
                    <a:pt x="31132" y="24198"/>
                    <a:pt x="30899" y="25478"/>
                  </a:cubicBezTo>
                </a:path>
                <a:path w="31250" h="25478" stroke="0" extrusionOk="0">
                  <a:moveTo>
                    <a:pt x="0" y="2275"/>
                  </a:moveTo>
                  <a:cubicBezTo>
                    <a:pt x="2996" y="778"/>
                    <a:pt x="6300" y="-1"/>
                    <a:pt x="9650" y="0"/>
                  </a:cubicBezTo>
                  <a:cubicBezTo>
                    <a:pt x="21579" y="0"/>
                    <a:pt x="31250" y="9670"/>
                    <a:pt x="31250" y="21600"/>
                  </a:cubicBezTo>
                  <a:cubicBezTo>
                    <a:pt x="31250" y="22900"/>
                    <a:pt x="31132" y="24198"/>
                    <a:pt x="30899" y="25478"/>
                  </a:cubicBezTo>
                  <a:lnTo>
                    <a:pt x="9650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6" name="Arc 34"/>
            <p:cNvSpPr>
              <a:spLocks/>
            </p:cNvSpPr>
            <p:nvPr/>
          </p:nvSpPr>
          <p:spPr bwMode="auto">
            <a:xfrm rot="-393575">
              <a:off x="3250" y="2659"/>
              <a:ext cx="446" cy="381"/>
            </a:xfrm>
            <a:custGeom>
              <a:avLst/>
              <a:gdLst>
                <a:gd name="T0" fmla="*/ 0 w 31250"/>
                <a:gd name="T1" fmla="*/ 0 h 25478"/>
                <a:gd name="T2" fmla="*/ 0 w 31250"/>
                <a:gd name="T3" fmla="*/ 0 h 25478"/>
                <a:gd name="T4" fmla="*/ 0 w 31250"/>
                <a:gd name="T5" fmla="*/ 0 h 25478"/>
                <a:gd name="T6" fmla="*/ 0 60000 65536"/>
                <a:gd name="T7" fmla="*/ 0 60000 65536"/>
                <a:gd name="T8" fmla="*/ 0 60000 65536"/>
                <a:gd name="T9" fmla="*/ 0 w 31250"/>
                <a:gd name="T10" fmla="*/ 0 h 25478"/>
                <a:gd name="T11" fmla="*/ 31250 w 31250"/>
                <a:gd name="T12" fmla="*/ 25478 h 254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250" h="25478" fill="none" extrusionOk="0">
                  <a:moveTo>
                    <a:pt x="0" y="2275"/>
                  </a:moveTo>
                  <a:cubicBezTo>
                    <a:pt x="2996" y="778"/>
                    <a:pt x="6300" y="-1"/>
                    <a:pt x="9650" y="0"/>
                  </a:cubicBezTo>
                  <a:cubicBezTo>
                    <a:pt x="21579" y="0"/>
                    <a:pt x="31250" y="9670"/>
                    <a:pt x="31250" y="21600"/>
                  </a:cubicBezTo>
                  <a:cubicBezTo>
                    <a:pt x="31250" y="22900"/>
                    <a:pt x="31132" y="24198"/>
                    <a:pt x="30899" y="25478"/>
                  </a:cubicBezTo>
                </a:path>
                <a:path w="31250" h="25478" stroke="0" extrusionOk="0">
                  <a:moveTo>
                    <a:pt x="0" y="2275"/>
                  </a:moveTo>
                  <a:cubicBezTo>
                    <a:pt x="2996" y="778"/>
                    <a:pt x="6300" y="-1"/>
                    <a:pt x="9650" y="0"/>
                  </a:cubicBezTo>
                  <a:cubicBezTo>
                    <a:pt x="21579" y="0"/>
                    <a:pt x="31250" y="9670"/>
                    <a:pt x="31250" y="21600"/>
                  </a:cubicBezTo>
                  <a:cubicBezTo>
                    <a:pt x="31250" y="22900"/>
                    <a:pt x="31132" y="24198"/>
                    <a:pt x="30899" y="25478"/>
                  </a:cubicBezTo>
                  <a:lnTo>
                    <a:pt x="9650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4597" name="Arc 35"/>
            <p:cNvSpPr>
              <a:spLocks/>
            </p:cNvSpPr>
            <p:nvPr/>
          </p:nvSpPr>
          <p:spPr bwMode="auto">
            <a:xfrm rot="-393575">
              <a:off x="4248" y="2704"/>
              <a:ext cx="446" cy="381"/>
            </a:xfrm>
            <a:custGeom>
              <a:avLst/>
              <a:gdLst>
                <a:gd name="T0" fmla="*/ 0 w 31250"/>
                <a:gd name="T1" fmla="*/ 0 h 25478"/>
                <a:gd name="T2" fmla="*/ 0 w 31250"/>
                <a:gd name="T3" fmla="*/ 0 h 25478"/>
                <a:gd name="T4" fmla="*/ 0 w 31250"/>
                <a:gd name="T5" fmla="*/ 0 h 25478"/>
                <a:gd name="T6" fmla="*/ 0 60000 65536"/>
                <a:gd name="T7" fmla="*/ 0 60000 65536"/>
                <a:gd name="T8" fmla="*/ 0 60000 65536"/>
                <a:gd name="T9" fmla="*/ 0 w 31250"/>
                <a:gd name="T10" fmla="*/ 0 h 25478"/>
                <a:gd name="T11" fmla="*/ 31250 w 31250"/>
                <a:gd name="T12" fmla="*/ 25478 h 254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250" h="25478" fill="none" extrusionOk="0">
                  <a:moveTo>
                    <a:pt x="0" y="2275"/>
                  </a:moveTo>
                  <a:cubicBezTo>
                    <a:pt x="2996" y="778"/>
                    <a:pt x="6300" y="-1"/>
                    <a:pt x="9650" y="0"/>
                  </a:cubicBezTo>
                  <a:cubicBezTo>
                    <a:pt x="21579" y="0"/>
                    <a:pt x="31250" y="9670"/>
                    <a:pt x="31250" y="21600"/>
                  </a:cubicBezTo>
                  <a:cubicBezTo>
                    <a:pt x="31250" y="22900"/>
                    <a:pt x="31132" y="24198"/>
                    <a:pt x="30899" y="25478"/>
                  </a:cubicBezTo>
                </a:path>
                <a:path w="31250" h="25478" stroke="0" extrusionOk="0">
                  <a:moveTo>
                    <a:pt x="0" y="2275"/>
                  </a:moveTo>
                  <a:cubicBezTo>
                    <a:pt x="2996" y="778"/>
                    <a:pt x="6300" y="-1"/>
                    <a:pt x="9650" y="0"/>
                  </a:cubicBezTo>
                  <a:cubicBezTo>
                    <a:pt x="21579" y="0"/>
                    <a:pt x="31250" y="9670"/>
                    <a:pt x="31250" y="21600"/>
                  </a:cubicBezTo>
                  <a:cubicBezTo>
                    <a:pt x="31250" y="22900"/>
                    <a:pt x="31132" y="24198"/>
                    <a:pt x="30899" y="25478"/>
                  </a:cubicBezTo>
                  <a:lnTo>
                    <a:pt x="9650" y="2160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36229" name="Text Box 37"/>
          <p:cNvSpPr txBox="1">
            <a:spLocks noChangeArrowheads="1"/>
          </p:cNvSpPr>
          <p:nvPr/>
        </p:nvSpPr>
        <p:spPr bwMode="auto">
          <a:xfrm>
            <a:off x="900113" y="2636838"/>
            <a:ext cx="24479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/>
              <a:t>Μεταφορικοί βαθμοί ελευθερίας</a:t>
            </a:r>
          </a:p>
        </p:txBody>
      </p:sp>
      <p:sp>
        <p:nvSpPr>
          <p:cNvPr id="136230" name="Text Box 38"/>
          <p:cNvSpPr txBox="1">
            <a:spLocks noChangeArrowheads="1"/>
          </p:cNvSpPr>
          <p:nvPr/>
        </p:nvSpPr>
        <p:spPr bwMode="auto">
          <a:xfrm>
            <a:off x="4643438" y="2636838"/>
            <a:ext cx="32400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/>
              <a:t>Μεταφορικοί και στροφικοί βαθμοί ελευθερίας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6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6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/>
      <p:bldP spid="136229" grpId="0"/>
      <p:bldP spid="1362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 Box 2"/>
          <p:cNvSpPr txBox="1">
            <a:spLocks noChangeArrowheads="1"/>
          </p:cNvSpPr>
          <p:nvPr/>
        </p:nvSpPr>
        <p:spPr bwMode="auto">
          <a:xfrm>
            <a:off x="1331913" y="2205038"/>
            <a:ext cx="619283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3200" i="1"/>
              <a:t>ΚΕΦΑΛΑΙΟ </a:t>
            </a:r>
            <a:r>
              <a:rPr lang="en-US" altLang="el-GR" sz="3200" i="1"/>
              <a:t>1</a:t>
            </a:r>
            <a:endParaRPr lang="en-GB" altLang="el-GR" sz="3200" i="1"/>
          </a:p>
        </p:txBody>
      </p:sp>
      <p:sp>
        <p:nvSpPr>
          <p:cNvPr id="193539" name="Text Box 3"/>
          <p:cNvSpPr txBox="1">
            <a:spLocks noChangeArrowheads="1"/>
          </p:cNvSpPr>
          <p:nvPr/>
        </p:nvSpPr>
        <p:spPr bwMode="auto">
          <a:xfrm>
            <a:off x="1476375" y="3063875"/>
            <a:ext cx="6192838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24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3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/>
      <p:bldP spid="1935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250825" y="1971675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l-GR" sz="2000"/>
              <a:t> </a:t>
            </a:r>
            <a:r>
              <a:rPr lang="el-GR" altLang="el-GR" sz="2000"/>
              <a:t>Περιγραφή συμπεριφοράς στοιχείου 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Τύποι πεπερασμένων στοιχείων</a:t>
            </a:r>
          </a:p>
        </p:txBody>
      </p:sp>
      <p:pic>
        <p:nvPicPr>
          <p:cNvPr id="137247" name="Picture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2635250"/>
            <a:ext cx="1370013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48" name="Picture 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635250"/>
            <a:ext cx="201295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49" name="Picture 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4867275"/>
            <a:ext cx="1370012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50" name="Picture 3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4867275"/>
            <a:ext cx="18542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51" name="Text Box 35"/>
          <p:cNvSpPr txBox="1">
            <a:spLocks noChangeArrowheads="1"/>
          </p:cNvSpPr>
          <p:nvPr/>
        </p:nvSpPr>
        <p:spPr bwMode="auto">
          <a:xfrm>
            <a:off x="827088" y="3141663"/>
            <a:ext cx="25923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i="1"/>
              <a:t>Η παραμόρφωση συνάρτηση 1</a:t>
            </a:r>
            <a:r>
              <a:rPr lang="el-GR" altLang="el-GR" i="1" baseline="30000"/>
              <a:t>ου</a:t>
            </a:r>
            <a:r>
              <a:rPr lang="el-GR" altLang="el-GR" i="1"/>
              <a:t> βαθμού</a:t>
            </a:r>
          </a:p>
        </p:txBody>
      </p:sp>
      <p:sp>
        <p:nvSpPr>
          <p:cNvPr id="137252" name="Text Box 36"/>
          <p:cNvSpPr txBox="1">
            <a:spLocks noChangeArrowheads="1"/>
          </p:cNvSpPr>
          <p:nvPr/>
        </p:nvSpPr>
        <p:spPr bwMode="auto">
          <a:xfrm>
            <a:off x="900113" y="5445125"/>
            <a:ext cx="25923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i="1"/>
              <a:t>Η παραμόρφωση συνάρτηση 2</a:t>
            </a:r>
            <a:r>
              <a:rPr lang="el-GR" altLang="el-GR" i="1" baseline="30000"/>
              <a:t>ου</a:t>
            </a:r>
            <a:r>
              <a:rPr lang="el-GR" altLang="el-GR" i="1"/>
              <a:t> βαθμού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7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7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7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/>
      <p:bldP spid="137251" grpId="0"/>
      <p:bldP spid="1372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250825" y="1971675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l-GR" sz="2000"/>
              <a:t> </a:t>
            </a:r>
            <a:r>
              <a:rPr lang="el-GR" altLang="el-GR" sz="2000"/>
              <a:t>Περιγραφή συμπεριφοράς τοιχώματος με το στοιχείο 1</a:t>
            </a:r>
            <a:r>
              <a:rPr lang="el-GR" altLang="el-GR" sz="2000" baseline="30000"/>
              <a:t>ου</a:t>
            </a:r>
            <a:r>
              <a:rPr lang="el-GR" altLang="el-GR" sz="2000"/>
              <a:t> βαθμού 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Τύποι πεπερασμένων στοιχείων</a:t>
            </a:r>
          </a:p>
        </p:txBody>
      </p:sp>
      <p:pic>
        <p:nvPicPr>
          <p:cNvPr id="19558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13" y="2420938"/>
            <a:ext cx="1077912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684213" y="2420938"/>
            <a:ext cx="25923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i="1"/>
              <a:t>Προσομοίωμα Α</a:t>
            </a:r>
          </a:p>
        </p:txBody>
      </p:sp>
      <p:sp>
        <p:nvSpPr>
          <p:cNvPr id="195591" name="Text Box 7"/>
          <p:cNvSpPr txBox="1">
            <a:spLocks noChangeArrowheads="1"/>
          </p:cNvSpPr>
          <p:nvPr/>
        </p:nvSpPr>
        <p:spPr bwMode="auto">
          <a:xfrm>
            <a:off x="5724525" y="2420938"/>
            <a:ext cx="25923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i="1"/>
              <a:t>Προσομοίωμα Β</a:t>
            </a:r>
          </a:p>
        </p:txBody>
      </p:sp>
      <p:pic>
        <p:nvPicPr>
          <p:cNvPr id="19559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" r="2666"/>
          <a:stretch>
            <a:fillRect/>
          </a:stretch>
        </p:blipFill>
        <p:spPr bwMode="auto">
          <a:xfrm>
            <a:off x="107950" y="3540125"/>
            <a:ext cx="34464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551238"/>
            <a:ext cx="3703637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59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617913"/>
            <a:ext cx="1458913" cy="276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/>
      <p:bldP spid="195590" grpId="0"/>
      <p:bldP spid="19559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2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2060575"/>
            <a:ext cx="3352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Παράδειγμα προσομοίωσης με γραμμικά στοιχεία</a:t>
            </a:r>
          </a:p>
        </p:txBody>
      </p:sp>
      <p:sp>
        <p:nvSpPr>
          <p:cNvPr id="145421" name="Text Box 13"/>
          <p:cNvSpPr txBox="1">
            <a:spLocks noChangeArrowheads="1"/>
          </p:cNvSpPr>
          <p:nvPr/>
        </p:nvSpPr>
        <p:spPr bwMode="auto">
          <a:xfrm>
            <a:off x="107950" y="6107113"/>
            <a:ext cx="37449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i="1"/>
              <a:t>Λευκάδα (σεισμός 14-08-2003)</a:t>
            </a:r>
          </a:p>
        </p:txBody>
      </p:sp>
      <p:sp>
        <p:nvSpPr>
          <p:cNvPr id="145422" name="Text Box 14"/>
          <p:cNvSpPr txBox="1">
            <a:spLocks noChangeArrowheads="1"/>
          </p:cNvSpPr>
          <p:nvPr/>
        </p:nvSpPr>
        <p:spPr bwMode="auto">
          <a:xfrm>
            <a:off x="107950" y="6453188"/>
            <a:ext cx="37449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l-GR" i="1"/>
              <a:t>Sextos et al (2005)</a:t>
            </a:r>
            <a:endParaRPr lang="el-GR" altLang="el-GR" i="1"/>
          </a:p>
        </p:txBody>
      </p:sp>
      <p:pic>
        <p:nvPicPr>
          <p:cNvPr id="14542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2349500"/>
            <a:ext cx="5364162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/>
      <p:bldP spid="145421" grpId="0"/>
      <p:bldP spid="1454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767263" y="1844675"/>
            <a:ext cx="4125912" cy="4679950"/>
            <a:chOff x="3003" y="1162"/>
            <a:chExt cx="2599" cy="2948"/>
          </a:xfrm>
        </p:grpSpPr>
        <p:pic>
          <p:nvPicPr>
            <p:cNvPr id="28680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3" y="1162"/>
              <a:ext cx="2599" cy="2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1" name="Rectangle 13"/>
            <p:cNvSpPr>
              <a:spLocks noChangeArrowheads="1"/>
            </p:cNvSpPr>
            <p:nvPr/>
          </p:nvSpPr>
          <p:spPr bwMode="auto">
            <a:xfrm>
              <a:off x="4387" y="2219"/>
              <a:ext cx="91" cy="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28682" name="Rectangle 14"/>
            <p:cNvSpPr>
              <a:spLocks noChangeArrowheads="1"/>
            </p:cNvSpPr>
            <p:nvPr/>
          </p:nvSpPr>
          <p:spPr bwMode="auto">
            <a:xfrm>
              <a:off x="4848" y="2460"/>
              <a:ext cx="91" cy="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28683" name="Text Box 15"/>
            <p:cNvSpPr txBox="1">
              <a:spLocks noChangeArrowheads="1"/>
            </p:cNvSpPr>
            <p:nvPr/>
          </p:nvSpPr>
          <p:spPr bwMode="auto">
            <a:xfrm>
              <a:off x="4876" y="2412"/>
              <a:ext cx="272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50000"/>
                </a:spcBef>
              </a:pPr>
              <a:r>
                <a:rPr lang="el-GR" altLang="el-GR" sz="2600">
                  <a:solidFill>
                    <a:srgbClr val="FF0000"/>
                  </a:solidFill>
                  <a:latin typeface="Tahoma" panose="020B0604030504040204" pitchFamily="34" charset="0"/>
                </a:rPr>
                <a:t>Α</a:t>
              </a:r>
            </a:p>
          </p:txBody>
        </p:sp>
        <p:sp>
          <p:nvSpPr>
            <p:cNvPr id="28684" name="Text Box 16"/>
            <p:cNvSpPr txBox="1">
              <a:spLocks noChangeArrowheads="1"/>
            </p:cNvSpPr>
            <p:nvPr/>
          </p:nvSpPr>
          <p:spPr bwMode="auto">
            <a:xfrm>
              <a:off x="4311" y="2047"/>
              <a:ext cx="272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30000"/>
                </a:lnSpc>
                <a:spcBef>
                  <a:spcPct val="50000"/>
                </a:spcBef>
              </a:pPr>
              <a:r>
                <a:rPr lang="el-GR" altLang="el-GR" sz="2600">
                  <a:solidFill>
                    <a:srgbClr val="FF0000"/>
                  </a:solidFill>
                  <a:latin typeface="Tahoma" panose="020B0604030504040204" pitchFamily="34" charset="0"/>
                </a:rPr>
                <a:t>Β</a:t>
              </a:r>
            </a:p>
          </p:txBody>
        </p:sp>
        <p:sp>
          <p:nvSpPr>
            <p:cNvPr id="28685" name="Oval 18"/>
            <p:cNvSpPr>
              <a:spLocks noChangeArrowheads="1"/>
            </p:cNvSpPr>
            <p:nvPr/>
          </p:nvSpPr>
          <p:spPr bwMode="auto">
            <a:xfrm>
              <a:off x="4233" y="2101"/>
              <a:ext cx="707" cy="70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grpSp>
          <p:nvGrpSpPr>
            <p:cNvPr id="28686" name="Group 29"/>
            <p:cNvGrpSpPr>
              <a:grpSpLocks/>
            </p:cNvGrpSpPr>
            <p:nvPr/>
          </p:nvGrpSpPr>
          <p:grpSpPr bwMode="auto">
            <a:xfrm>
              <a:off x="4439" y="2305"/>
              <a:ext cx="383" cy="465"/>
              <a:chOff x="4439" y="2305"/>
              <a:chExt cx="383" cy="465"/>
            </a:xfrm>
          </p:grpSpPr>
          <p:sp>
            <p:nvSpPr>
              <p:cNvPr id="28688" name="Freeform 22"/>
              <p:cNvSpPr>
                <a:spLocks/>
              </p:cNvSpPr>
              <p:nvPr/>
            </p:nvSpPr>
            <p:spPr bwMode="auto">
              <a:xfrm>
                <a:off x="4439" y="2305"/>
                <a:ext cx="369" cy="309"/>
              </a:xfrm>
              <a:custGeom>
                <a:avLst/>
                <a:gdLst>
                  <a:gd name="T0" fmla="*/ 115 w 369"/>
                  <a:gd name="T1" fmla="*/ 309 h 309"/>
                  <a:gd name="T2" fmla="*/ 21 w 369"/>
                  <a:gd name="T3" fmla="*/ 231 h 309"/>
                  <a:gd name="T4" fmla="*/ 1 w 369"/>
                  <a:gd name="T5" fmla="*/ 143 h 309"/>
                  <a:gd name="T6" fmla="*/ 25 w 369"/>
                  <a:gd name="T7" fmla="*/ 67 h 309"/>
                  <a:gd name="T8" fmla="*/ 95 w 369"/>
                  <a:gd name="T9" fmla="*/ 11 h 309"/>
                  <a:gd name="T10" fmla="*/ 179 w 369"/>
                  <a:gd name="T11" fmla="*/ 3 h 309"/>
                  <a:gd name="T12" fmla="*/ 221 w 369"/>
                  <a:gd name="T13" fmla="*/ 19 h 309"/>
                  <a:gd name="T14" fmla="*/ 369 w 369"/>
                  <a:gd name="T15" fmla="*/ 115 h 30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9"/>
                  <a:gd name="T25" fmla="*/ 0 h 309"/>
                  <a:gd name="T26" fmla="*/ 369 w 369"/>
                  <a:gd name="T27" fmla="*/ 309 h 30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9" h="309">
                    <a:moveTo>
                      <a:pt x="115" y="309"/>
                    </a:moveTo>
                    <a:cubicBezTo>
                      <a:pt x="77" y="284"/>
                      <a:pt x="40" y="259"/>
                      <a:pt x="21" y="231"/>
                    </a:cubicBezTo>
                    <a:cubicBezTo>
                      <a:pt x="2" y="203"/>
                      <a:pt x="0" y="170"/>
                      <a:pt x="1" y="143"/>
                    </a:cubicBezTo>
                    <a:cubicBezTo>
                      <a:pt x="2" y="116"/>
                      <a:pt x="9" y="89"/>
                      <a:pt x="25" y="67"/>
                    </a:cubicBezTo>
                    <a:cubicBezTo>
                      <a:pt x="41" y="45"/>
                      <a:pt x="69" y="22"/>
                      <a:pt x="95" y="11"/>
                    </a:cubicBezTo>
                    <a:cubicBezTo>
                      <a:pt x="121" y="0"/>
                      <a:pt x="158" y="2"/>
                      <a:pt x="179" y="3"/>
                    </a:cubicBezTo>
                    <a:cubicBezTo>
                      <a:pt x="200" y="4"/>
                      <a:pt x="189" y="0"/>
                      <a:pt x="221" y="19"/>
                    </a:cubicBezTo>
                    <a:cubicBezTo>
                      <a:pt x="253" y="38"/>
                      <a:pt x="341" y="97"/>
                      <a:pt x="369" y="115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689" name="Line 23"/>
              <p:cNvSpPr>
                <a:spLocks noChangeShapeType="1"/>
              </p:cNvSpPr>
              <p:nvPr/>
            </p:nvSpPr>
            <p:spPr bwMode="auto">
              <a:xfrm flipH="1">
                <a:off x="4730" y="2420"/>
                <a:ext cx="76" cy="16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690" name="Line 24"/>
              <p:cNvSpPr>
                <a:spLocks noChangeShapeType="1"/>
              </p:cNvSpPr>
              <p:nvPr/>
            </p:nvSpPr>
            <p:spPr bwMode="auto">
              <a:xfrm>
                <a:off x="4728" y="2587"/>
                <a:ext cx="90" cy="7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691" name="Line 25"/>
              <p:cNvSpPr>
                <a:spLocks noChangeShapeType="1"/>
              </p:cNvSpPr>
              <p:nvPr/>
            </p:nvSpPr>
            <p:spPr bwMode="auto">
              <a:xfrm>
                <a:off x="4554" y="2616"/>
                <a:ext cx="26" cy="1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692" name="Line 26"/>
              <p:cNvSpPr>
                <a:spLocks noChangeShapeType="1"/>
              </p:cNvSpPr>
              <p:nvPr/>
            </p:nvSpPr>
            <p:spPr bwMode="auto">
              <a:xfrm>
                <a:off x="4574" y="2634"/>
                <a:ext cx="2" cy="1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693" name="Line 27"/>
              <p:cNvSpPr>
                <a:spLocks noChangeShapeType="1"/>
              </p:cNvSpPr>
              <p:nvPr/>
            </p:nvSpPr>
            <p:spPr bwMode="auto">
              <a:xfrm flipV="1">
                <a:off x="4569" y="2763"/>
                <a:ext cx="80" cy="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694" name="Freeform 28"/>
              <p:cNvSpPr>
                <a:spLocks/>
              </p:cNvSpPr>
              <p:nvPr/>
            </p:nvSpPr>
            <p:spPr bwMode="auto">
              <a:xfrm>
                <a:off x="4672" y="2661"/>
                <a:ext cx="150" cy="93"/>
              </a:xfrm>
              <a:custGeom>
                <a:avLst/>
                <a:gdLst>
                  <a:gd name="T0" fmla="*/ 150 w 150"/>
                  <a:gd name="T1" fmla="*/ 0 h 93"/>
                  <a:gd name="T2" fmla="*/ 106 w 150"/>
                  <a:gd name="T3" fmla="*/ 43 h 93"/>
                  <a:gd name="T4" fmla="*/ 72 w 150"/>
                  <a:gd name="T5" fmla="*/ 63 h 93"/>
                  <a:gd name="T6" fmla="*/ 0 w 150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0"/>
                  <a:gd name="T13" fmla="*/ 0 h 93"/>
                  <a:gd name="T14" fmla="*/ 150 w 150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0" h="93">
                    <a:moveTo>
                      <a:pt x="150" y="0"/>
                    </a:moveTo>
                    <a:cubicBezTo>
                      <a:pt x="134" y="16"/>
                      <a:pt x="119" y="33"/>
                      <a:pt x="106" y="43"/>
                    </a:cubicBezTo>
                    <a:cubicBezTo>
                      <a:pt x="93" y="53"/>
                      <a:pt x="90" y="55"/>
                      <a:pt x="72" y="63"/>
                    </a:cubicBezTo>
                    <a:cubicBezTo>
                      <a:pt x="54" y="71"/>
                      <a:pt x="27" y="82"/>
                      <a:pt x="0" y="93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8687" name="Oval 30"/>
            <p:cNvSpPr>
              <a:spLocks noChangeArrowheads="1"/>
            </p:cNvSpPr>
            <p:nvPr/>
          </p:nvSpPr>
          <p:spPr bwMode="auto">
            <a:xfrm>
              <a:off x="4789" y="2556"/>
              <a:ext cx="91" cy="91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</p:grp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Παράδειγμα προσομοίωσης με επιφανειακά και χωρικά στοιχεία</a:t>
            </a:r>
            <a:r>
              <a:rPr lang="en-US" altLang="el-GR" sz="2000" i="1"/>
              <a:t> (</a:t>
            </a:r>
            <a:r>
              <a:rPr lang="el-GR" altLang="el-GR" sz="2000" i="1"/>
              <a:t>2</a:t>
            </a:r>
            <a:r>
              <a:rPr lang="en-US" altLang="el-GR" sz="2000" i="1"/>
              <a:t>D-3D)</a:t>
            </a:r>
            <a:endParaRPr lang="el-GR" altLang="el-GR" sz="2000" i="1"/>
          </a:p>
        </p:txBody>
      </p:sp>
      <p:pic>
        <p:nvPicPr>
          <p:cNvPr id="1474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" r="5727" b="2104"/>
          <a:stretch>
            <a:fillRect/>
          </a:stretch>
        </p:blipFill>
        <p:spPr bwMode="auto">
          <a:xfrm>
            <a:off x="250825" y="2276475"/>
            <a:ext cx="4398963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0" y="6092825"/>
            <a:ext cx="49323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i="1"/>
              <a:t>Ρόδος (φρούριο Αγ. Νικολάου</a:t>
            </a:r>
            <a:r>
              <a:rPr lang="en-US" altLang="el-GR" i="1"/>
              <a:t>, </a:t>
            </a:r>
            <a:r>
              <a:rPr lang="el-GR" altLang="el-GR" i="1"/>
              <a:t>πύργος </a:t>
            </a:r>
            <a:r>
              <a:rPr lang="en-US" altLang="el-GR" i="1"/>
              <a:t>Zacosta</a:t>
            </a:r>
            <a:r>
              <a:rPr lang="el-GR" altLang="el-GR" i="1"/>
              <a:t>)</a:t>
            </a:r>
          </a:p>
        </p:txBody>
      </p:sp>
      <p:sp>
        <p:nvSpPr>
          <p:cNvPr id="147488" name="Text Box 32"/>
          <p:cNvSpPr txBox="1">
            <a:spLocks noChangeArrowheads="1"/>
          </p:cNvSpPr>
          <p:nvPr/>
        </p:nvSpPr>
        <p:spPr bwMode="auto">
          <a:xfrm>
            <a:off x="179388" y="6467475"/>
            <a:ext cx="4572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i="1"/>
              <a:t>Πιτιλάκης, Σεξτος και Κίρτας (2003)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7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/>
      <p:bldP spid="147465" grpId="0"/>
      <p:bldP spid="14748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Παράδειγμα προσομοίωσης με επιφανειακά στοιχεία (2</a:t>
            </a:r>
            <a:r>
              <a:rPr lang="en-US" altLang="el-GR" sz="2000" i="1"/>
              <a:t>D)</a:t>
            </a:r>
            <a:endParaRPr lang="el-GR" altLang="el-GR" sz="2000" i="1"/>
          </a:p>
        </p:txBody>
      </p:sp>
      <p:pic>
        <p:nvPicPr>
          <p:cNvPr id="1464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6" t="2074" r="13013" b="20731"/>
          <a:stretch>
            <a:fillRect/>
          </a:stretch>
        </p:blipFill>
        <p:spPr bwMode="auto">
          <a:xfrm>
            <a:off x="323850" y="2317750"/>
            <a:ext cx="371157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8" t="7735" r="21562" b="5157"/>
          <a:stretch>
            <a:fillRect/>
          </a:stretch>
        </p:blipFill>
        <p:spPr bwMode="auto">
          <a:xfrm>
            <a:off x="4787900" y="2133600"/>
            <a:ext cx="1684338" cy="411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4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" t="5157" r="6738"/>
          <a:stretch>
            <a:fillRect/>
          </a:stretch>
        </p:blipFill>
        <p:spPr bwMode="auto">
          <a:xfrm>
            <a:off x="6732588" y="2997200"/>
            <a:ext cx="2279650" cy="324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107950" y="6165850"/>
            <a:ext cx="41767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i="1"/>
              <a:t>Ρόδος (φάρος</a:t>
            </a:r>
            <a:r>
              <a:rPr lang="en-US" altLang="el-GR" i="1"/>
              <a:t> </a:t>
            </a:r>
            <a:r>
              <a:rPr lang="el-GR" altLang="el-GR" i="1"/>
              <a:t>στον πύργο </a:t>
            </a:r>
            <a:r>
              <a:rPr lang="en-US" altLang="el-GR" i="1"/>
              <a:t>Zacosta</a:t>
            </a:r>
            <a:r>
              <a:rPr lang="el-GR" altLang="el-GR" i="1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6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Παράδειγμα προσομοίωσης με επιφανειακά στοιχεία (2</a:t>
            </a:r>
            <a:r>
              <a:rPr lang="en-US" altLang="el-GR" sz="2000" i="1"/>
              <a:t>D)</a:t>
            </a:r>
            <a:endParaRPr lang="el-GR" altLang="el-GR" sz="2000" i="1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6" t="2074" r="13013" b="20731"/>
          <a:stretch>
            <a:fillRect/>
          </a:stretch>
        </p:blipFill>
        <p:spPr bwMode="auto">
          <a:xfrm>
            <a:off x="323850" y="2317750"/>
            <a:ext cx="371157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7" b="9596"/>
          <a:stretch>
            <a:fillRect/>
          </a:stretch>
        </p:blipFill>
        <p:spPr bwMode="auto">
          <a:xfrm>
            <a:off x="4357688" y="1628775"/>
            <a:ext cx="4618037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107950" y="6165850"/>
            <a:ext cx="41767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i="1"/>
              <a:t>Ρόδος (φάρος</a:t>
            </a:r>
            <a:r>
              <a:rPr lang="en-US" altLang="el-GR" i="1"/>
              <a:t> </a:t>
            </a:r>
            <a:r>
              <a:rPr lang="el-GR" altLang="el-GR" i="1"/>
              <a:t>στον πύργο </a:t>
            </a:r>
            <a:r>
              <a:rPr lang="en-US" altLang="el-GR" i="1"/>
              <a:t>Zacosta</a:t>
            </a:r>
            <a:r>
              <a:rPr lang="el-GR" altLang="el-GR" i="1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9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Παράδειγμα προσομοίωσης με χωρικά στοιχεία</a:t>
            </a:r>
            <a:r>
              <a:rPr lang="en-US" altLang="el-GR" sz="2000" i="1"/>
              <a:t> (3D)</a:t>
            </a:r>
            <a:endParaRPr lang="el-GR" altLang="el-GR" sz="2000" i="1"/>
          </a:p>
        </p:txBody>
      </p:sp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" r="5727" b="2104"/>
          <a:stretch>
            <a:fillRect/>
          </a:stretch>
        </p:blipFill>
        <p:spPr bwMode="auto">
          <a:xfrm>
            <a:off x="250825" y="2276475"/>
            <a:ext cx="4398963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516188"/>
            <a:ext cx="4032250" cy="34099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0" y="6092825"/>
            <a:ext cx="49323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i="1"/>
              <a:t>Ρόδος (φρούριο Αγ. Νικολάου</a:t>
            </a:r>
            <a:r>
              <a:rPr lang="en-US" altLang="el-GR" i="1"/>
              <a:t>, </a:t>
            </a:r>
            <a:r>
              <a:rPr lang="el-GR" altLang="el-GR" i="1"/>
              <a:t>πύργος </a:t>
            </a:r>
            <a:r>
              <a:rPr lang="en-US" altLang="el-GR" i="1"/>
              <a:t>Zacosta</a:t>
            </a:r>
            <a:r>
              <a:rPr lang="el-GR" altLang="el-GR" i="1"/>
              <a:t>)</a:t>
            </a:r>
          </a:p>
        </p:txBody>
      </p:sp>
      <p:sp>
        <p:nvSpPr>
          <p:cNvPr id="151563" name="Rectangle 11"/>
          <p:cNvSpPr>
            <a:spLocks noChangeArrowheads="1"/>
          </p:cNvSpPr>
          <p:nvPr/>
        </p:nvSpPr>
        <p:spPr bwMode="auto">
          <a:xfrm>
            <a:off x="1547813" y="2565400"/>
            <a:ext cx="1368425" cy="13684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151564" name="Line 12"/>
          <p:cNvSpPr>
            <a:spLocks noChangeShapeType="1"/>
          </p:cNvSpPr>
          <p:nvPr/>
        </p:nvSpPr>
        <p:spPr bwMode="auto">
          <a:xfrm flipV="1">
            <a:off x="2916238" y="2492375"/>
            <a:ext cx="1871662" cy="73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1565" name="Line 13"/>
          <p:cNvSpPr>
            <a:spLocks noChangeShapeType="1"/>
          </p:cNvSpPr>
          <p:nvPr/>
        </p:nvSpPr>
        <p:spPr bwMode="auto">
          <a:xfrm>
            <a:off x="2916238" y="3933825"/>
            <a:ext cx="1871662" cy="20161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1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/>
      <p:bldP spid="151560" grpId="0"/>
      <p:bldP spid="15156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40" name="Picture 12" descr="104_0488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16088"/>
            <a:ext cx="8281988" cy="427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32772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Παράδειγμα προσομοίωσης με χωρικά στοιχεία</a:t>
            </a:r>
            <a:r>
              <a:rPr lang="en-US" altLang="el-GR" sz="2000" i="1"/>
              <a:t> (3D)</a:t>
            </a:r>
            <a:endParaRPr lang="el-GR" altLang="el-GR" sz="2000" i="1"/>
          </a:p>
        </p:txBody>
      </p:sp>
      <p:sp>
        <p:nvSpPr>
          <p:cNvPr id="32773" name="Text Box 9"/>
          <p:cNvSpPr txBox="1">
            <a:spLocks noChangeArrowheads="1"/>
          </p:cNvSpPr>
          <p:nvPr/>
        </p:nvSpPr>
        <p:spPr bwMode="auto">
          <a:xfrm>
            <a:off x="0" y="6092825"/>
            <a:ext cx="49323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i="1"/>
              <a:t>Ρόδος (φρούριο Αγ. Νικολάου</a:t>
            </a:r>
            <a:r>
              <a:rPr lang="en-US" altLang="el-GR" i="1"/>
              <a:t>, </a:t>
            </a:r>
            <a:r>
              <a:rPr lang="el-GR" altLang="el-GR" i="1"/>
              <a:t>πύργος </a:t>
            </a:r>
            <a:r>
              <a:rPr lang="en-US" altLang="el-GR" i="1"/>
              <a:t>Zacosta</a:t>
            </a:r>
            <a:r>
              <a:rPr lang="el-GR" altLang="el-GR" i="1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Με τι διαστάσεων στοιχεία μπορεί να προσομοιωθεί ο παρακάτω φορέας ?</a:t>
            </a:r>
          </a:p>
        </p:txBody>
      </p:sp>
      <p:pic>
        <p:nvPicPr>
          <p:cNvPr id="14849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44675"/>
            <a:ext cx="5976937" cy="477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Με τι διαστάσεων στοιχεία μπορεί να προσομοιωθεί ο παρακάτω φορέας ?</a:t>
            </a:r>
          </a:p>
        </p:txBody>
      </p:sp>
      <p:pic>
        <p:nvPicPr>
          <p:cNvPr id="1781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456882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81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916113"/>
            <a:ext cx="4000500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250825" y="1828800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l-GR" sz="2000"/>
              <a:t> </a:t>
            </a:r>
            <a:r>
              <a:rPr lang="el-GR" altLang="el-GR" sz="2000"/>
              <a:t>Η αναπαραγωγή της συμπεριφοράς ενός φορέα υπό δεδομένα φορτία</a:t>
            </a: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Προσομοίωση</a:t>
            </a:r>
          </a:p>
        </p:txBody>
      </p:sp>
      <p:sp>
        <p:nvSpPr>
          <p:cNvPr id="5165" name="Text Box 45"/>
          <p:cNvSpPr txBox="1">
            <a:spLocks noChangeArrowheads="1"/>
          </p:cNvSpPr>
          <p:nvPr/>
        </p:nvSpPr>
        <p:spPr bwMode="auto">
          <a:xfrm>
            <a:off x="250825" y="2565400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Προσομοίωση με τη μέθοδο των πεπερασμένων στοιχείων</a:t>
            </a:r>
          </a:p>
        </p:txBody>
      </p:sp>
      <p:sp>
        <p:nvSpPr>
          <p:cNvPr id="5173" name="Text Box 53"/>
          <p:cNvSpPr txBox="1">
            <a:spLocks noChangeArrowheads="1"/>
          </p:cNvSpPr>
          <p:nvPr/>
        </p:nvSpPr>
        <p:spPr bwMode="auto">
          <a:xfrm>
            <a:off x="250825" y="2997200"/>
            <a:ext cx="856932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r>
              <a:rPr lang="el-GR" altLang="el-GR" sz="2000"/>
              <a:t> Η περιγραφή ενός «άπειρου» προβλήματος με διαχωρισμό του σε πεπερασμένο αριθμό υποπεριοχών και περιγραφή της συμπεριφοράς τους με προσεγγιστικές εκφράσεις</a:t>
            </a:r>
          </a:p>
        </p:txBody>
      </p:sp>
      <p:pic>
        <p:nvPicPr>
          <p:cNvPr id="5174" name="Picture 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4508500"/>
            <a:ext cx="40417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75" name="Picture 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150" y="4581525"/>
            <a:ext cx="39370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76" name="Oval 56"/>
          <p:cNvSpPr>
            <a:spLocks noChangeArrowheads="1"/>
          </p:cNvSpPr>
          <p:nvPr/>
        </p:nvSpPr>
        <p:spPr bwMode="auto">
          <a:xfrm>
            <a:off x="966788" y="4940300"/>
            <a:ext cx="7302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5177" name="Oval 57"/>
          <p:cNvSpPr>
            <a:spLocks noChangeArrowheads="1"/>
          </p:cNvSpPr>
          <p:nvPr/>
        </p:nvSpPr>
        <p:spPr bwMode="auto">
          <a:xfrm>
            <a:off x="1182688" y="4954588"/>
            <a:ext cx="7302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5178" name="Oval 58"/>
          <p:cNvSpPr>
            <a:spLocks noChangeArrowheads="1"/>
          </p:cNvSpPr>
          <p:nvPr/>
        </p:nvSpPr>
        <p:spPr bwMode="auto">
          <a:xfrm>
            <a:off x="1398588" y="4962525"/>
            <a:ext cx="7302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5179" name="Oval 59"/>
          <p:cNvSpPr>
            <a:spLocks noChangeArrowheads="1"/>
          </p:cNvSpPr>
          <p:nvPr/>
        </p:nvSpPr>
        <p:spPr bwMode="auto">
          <a:xfrm>
            <a:off x="1619250" y="4967288"/>
            <a:ext cx="7302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5180" name="Oval 60"/>
          <p:cNvSpPr>
            <a:spLocks noChangeArrowheads="1"/>
          </p:cNvSpPr>
          <p:nvPr/>
        </p:nvSpPr>
        <p:spPr bwMode="auto">
          <a:xfrm>
            <a:off x="776288" y="4929188"/>
            <a:ext cx="7302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5181" name="Oval 61"/>
          <p:cNvSpPr>
            <a:spLocks noChangeArrowheads="1"/>
          </p:cNvSpPr>
          <p:nvPr/>
        </p:nvSpPr>
        <p:spPr bwMode="auto">
          <a:xfrm>
            <a:off x="563563" y="4916488"/>
            <a:ext cx="7302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5182" name="Oval 62"/>
          <p:cNvSpPr>
            <a:spLocks noChangeArrowheads="1"/>
          </p:cNvSpPr>
          <p:nvPr/>
        </p:nvSpPr>
        <p:spPr bwMode="auto">
          <a:xfrm>
            <a:off x="1835150" y="4986338"/>
            <a:ext cx="7302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5183" name="Oval 63"/>
          <p:cNvSpPr>
            <a:spLocks noChangeArrowheads="1"/>
          </p:cNvSpPr>
          <p:nvPr/>
        </p:nvSpPr>
        <p:spPr bwMode="auto">
          <a:xfrm>
            <a:off x="2028825" y="5000625"/>
            <a:ext cx="7302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5184" name="Oval 64"/>
          <p:cNvSpPr>
            <a:spLocks noChangeArrowheads="1"/>
          </p:cNvSpPr>
          <p:nvPr/>
        </p:nvSpPr>
        <p:spPr bwMode="auto">
          <a:xfrm>
            <a:off x="2220913" y="5013325"/>
            <a:ext cx="7302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5185" name="Oval 65"/>
          <p:cNvSpPr>
            <a:spLocks noChangeArrowheads="1"/>
          </p:cNvSpPr>
          <p:nvPr/>
        </p:nvSpPr>
        <p:spPr bwMode="auto">
          <a:xfrm>
            <a:off x="2419350" y="5021263"/>
            <a:ext cx="7302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5186" name="Oval 66"/>
          <p:cNvSpPr>
            <a:spLocks noChangeArrowheads="1"/>
          </p:cNvSpPr>
          <p:nvPr/>
        </p:nvSpPr>
        <p:spPr bwMode="auto">
          <a:xfrm>
            <a:off x="2617788" y="5038725"/>
            <a:ext cx="7302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5187" name="Oval 67"/>
          <p:cNvSpPr>
            <a:spLocks noChangeArrowheads="1"/>
          </p:cNvSpPr>
          <p:nvPr/>
        </p:nvSpPr>
        <p:spPr bwMode="auto">
          <a:xfrm>
            <a:off x="5092700" y="5037138"/>
            <a:ext cx="7302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5188" name="Oval 68"/>
          <p:cNvSpPr>
            <a:spLocks noChangeArrowheads="1"/>
          </p:cNvSpPr>
          <p:nvPr/>
        </p:nvSpPr>
        <p:spPr bwMode="auto">
          <a:xfrm>
            <a:off x="5795963" y="5084763"/>
            <a:ext cx="7302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5189" name="Oval 69"/>
          <p:cNvSpPr>
            <a:spLocks noChangeArrowheads="1"/>
          </p:cNvSpPr>
          <p:nvPr/>
        </p:nvSpPr>
        <p:spPr bwMode="auto">
          <a:xfrm>
            <a:off x="6515100" y="5106988"/>
            <a:ext cx="7302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5190" name="Oval 70"/>
          <p:cNvSpPr>
            <a:spLocks noChangeArrowheads="1"/>
          </p:cNvSpPr>
          <p:nvPr/>
        </p:nvSpPr>
        <p:spPr bwMode="auto">
          <a:xfrm>
            <a:off x="7235825" y="5157788"/>
            <a:ext cx="7302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5191" name="Oval 71"/>
          <p:cNvSpPr>
            <a:spLocks noChangeArrowheads="1"/>
          </p:cNvSpPr>
          <p:nvPr/>
        </p:nvSpPr>
        <p:spPr bwMode="auto">
          <a:xfrm>
            <a:off x="7954963" y="5348288"/>
            <a:ext cx="7302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/>
      <p:bldP spid="5139" grpId="0"/>
      <p:bldP spid="5163" grpId="0"/>
      <p:bldP spid="5165" grpId="0"/>
      <p:bldP spid="5173" grpId="0"/>
      <p:bldP spid="5176" grpId="0" animBg="1"/>
      <p:bldP spid="5177" grpId="0" animBg="1"/>
      <p:bldP spid="5178" grpId="0" animBg="1"/>
      <p:bldP spid="5179" grpId="0" animBg="1"/>
      <p:bldP spid="5180" grpId="0" animBg="1"/>
      <p:bldP spid="5181" grpId="0" animBg="1"/>
      <p:bldP spid="5182" grpId="0" animBg="1"/>
      <p:bldP spid="5183" grpId="0" animBg="1"/>
      <p:bldP spid="5184" grpId="0" animBg="1"/>
      <p:bldP spid="5185" grpId="0" animBg="1"/>
      <p:bldP spid="5186" grpId="0" animBg="1"/>
      <p:bldP spid="5187" grpId="0" animBg="1"/>
      <p:bldP spid="5188" grpId="0" animBg="1"/>
      <p:bldP spid="5189" grpId="0" animBg="1"/>
      <p:bldP spid="5190" grpId="0" animBg="1"/>
      <p:bldP spid="519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Με τι διαστάσεων στοιχεία μπορεί να προσομοιωθεί ο παρακάτω φορέας ?</a:t>
            </a:r>
          </a:p>
        </p:txBody>
      </p:sp>
      <p:pic>
        <p:nvPicPr>
          <p:cNvPr id="155652" name="Picture 4" descr="ro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92375"/>
            <a:ext cx="5486400" cy="347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3" name="Picture 5" descr="katop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32" t="22559" r="41812" b="33058"/>
          <a:stretch>
            <a:fillRect/>
          </a:stretch>
        </p:blipFill>
        <p:spPr bwMode="auto">
          <a:xfrm rot="5400000">
            <a:off x="5199856" y="3113882"/>
            <a:ext cx="4664075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4" name="Text Box 6"/>
          <p:cNvSpPr txBox="1">
            <a:spLocks noChangeArrowheads="1"/>
          </p:cNvSpPr>
          <p:nvPr/>
        </p:nvSpPr>
        <p:spPr bwMode="auto">
          <a:xfrm>
            <a:off x="539750" y="6137275"/>
            <a:ext cx="4824413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l-GR" altLang="el-GR" i="1"/>
              <a:t>Ρόδος (οπλοθήκη </a:t>
            </a:r>
            <a:r>
              <a:rPr lang="en-US" altLang="el-GR" i="1"/>
              <a:t>De Milly</a:t>
            </a:r>
            <a:r>
              <a:rPr lang="el-GR" altLang="el-GR" i="1"/>
              <a:t>)</a:t>
            </a:r>
            <a:endParaRPr lang="en-US" altLang="el-GR" i="1"/>
          </a:p>
          <a:p>
            <a:pPr algn="ctr" eaLnBrk="1" hangingPunct="1">
              <a:spcBef>
                <a:spcPct val="20000"/>
              </a:spcBef>
            </a:pPr>
            <a:r>
              <a:rPr lang="el-GR" altLang="el-GR" i="1"/>
              <a:t>Πιτιλάκης, Σέξτος και Γαλαζούλα (2002)</a:t>
            </a:r>
          </a:p>
        </p:txBody>
      </p:sp>
      <p:sp>
        <p:nvSpPr>
          <p:cNvPr id="155655" name="Rectangle 7"/>
          <p:cNvSpPr>
            <a:spLocks noChangeArrowheads="1"/>
          </p:cNvSpPr>
          <p:nvPr/>
        </p:nvSpPr>
        <p:spPr bwMode="auto">
          <a:xfrm>
            <a:off x="6877050" y="2420938"/>
            <a:ext cx="1295400" cy="36718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155656" name="Rectangle 8"/>
          <p:cNvSpPr>
            <a:spLocks noChangeArrowheads="1"/>
          </p:cNvSpPr>
          <p:nvPr/>
        </p:nvSpPr>
        <p:spPr bwMode="auto">
          <a:xfrm>
            <a:off x="6516688" y="2205038"/>
            <a:ext cx="1871662" cy="41036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4" grpId="0"/>
      <p:bldP spid="155655" grpId="0" animBg="1"/>
      <p:bldP spid="15565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Με τι διαστάσεων στοιχεία μπορεί να προσομοιωθεί ο παρακάτω φορέας ?</a:t>
            </a:r>
          </a:p>
        </p:txBody>
      </p:sp>
      <p:pic>
        <p:nvPicPr>
          <p:cNvPr id="15258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3" t="2339" r="4863"/>
          <a:stretch>
            <a:fillRect/>
          </a:stretch>
        </p:blipFill>
        <p:spPr bwMode="auto">
          <a:xfrm>
            <a:off x="4783138" y="2428875"/>
            <a:ext cx="4275137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96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2" t="14081" r="25085" b="27966"/>
          <a:stretch>
            <a:fillRect/>
          </a:stretch>
        </p:blipFill>
        <p:spPr bwMode="auto">
          <a:xfrm>
            <a:off x="71438" y="2420938"/>
            <a:ext cx="4716462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98" name="Text Box 22"/>
          <p:cNvSpPr txBox="1">
            <a:spLocks noChangeArrowheads="1"/>
          </p:cNvSpPr>
          <p:nvPr/>
        </p:nvSpPr>
        <p:spPr bwMode="auto">
          <a:xfrm>
            <a:off x="539750" y="6137275"/>
            <a:ext cx="48244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l-GR" altLang="el-GR" i="1"/>
              <a:t>Ρόδος (οπλοθήκη </a:t>
            </a:r>
            <a:r>
              <a:rPr lang="en-US" altLang="el-GR" i="1"/>
              <a:t>De Milly</a:t>
            </a:r>
            <a:r>
              <a:rPr lang="el-GR" altLang="el-GR" i="1"/>
              <a:t>)</a:t>
            </a:r>
            <a:endParaRPr lang="en-US" altLang="el-GR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9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Με τι διαστάσεων στοιχεία μπορεί να προσομοιωθεί ο παρακάτω φορέας ?</a:t>
            </a:r>
          </a:p>
        </p:txBody>
      </p:sp>
      <p:pic>
        <p:nvPicPr>
          <p:cNvPr id="378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72" t="14081" r="25085" b="27966"/>
          <a:stretch>
            <a:fillRect/>
          </a:stretch>
        </p:blipFill>
        <p:spPr bwMode="auto">
          <a:xfrm>
            <a:off x="71438" y="2420938"/>
            <a:ext cx="4716462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8" name="Picture 48" descr="ktis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"/>
          <a:stretch>
            <a:fillRect/>
          </a:stretch>
        </p:blipFill>
        <p:spPr bwMode="auto">
          <a:xfrm>
            <a:off x="4643438" y="2889250"/>
            <a:ext cx="4427537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50"/>
          <p:cNvSpPr txBox="1">
            <a:spLocks noChangeArrowheads="1"/>
          </p:cNvSpPr>
          <p:nvPr/>
        </p:nvSpPr>
        <p:spPr bwMode="auto">
          <a:xfrm>
            <a:off x="539750" y="6137275"/>
            <a:ext cx="48244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l-GR" altLang="el-GR" i="1"/>
              <a:t>Ρόδος (οπλοθήκη </a:t>
            </a:r>
            <a:r>
              <a:rPr lang="en-US" altLang="el-GR" i="1"/>
              <a:t>De Milly</a:t>
            </a:r>
            <a:r>
              <a:rPr lang="el-GR" altLang="el-GR" i="1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Με τι διαστάσεων στοιχεία μπορεί να προσομοιωθεί ο παρακάτω φορέας ?</a:t>
            </a:r>
          </a:p>
        </p:txBody>
      </p:sp>
      <p:pic>
        <p:nvPicPr>
          <p:cNvPr id="1812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55763"/>
            <a:ext cx="3786188" cy="50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12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"/>
          <a:stretch>
            <a:fillRect/>
          </a:stretch>
        </p:blipFill>
        <p:spPr bwMode="auto">
          <a:xfrm>
            <a:off x="5830888" y="1628775"/>
            <a:ext cx="2840037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61" name="Text Box 13"/>
          <p:cNvSpPr txBox="1">
            <a:spLocks noChangeArrowheads="1"/>
          </p:cNvSpPr>
          <p:nvPr/>
        </p:nvSpPr>
        <p:spPr bwMode="auto">
          <a:xfrm>
            <a:off x="0" y="6381750"/>
            <a:ext cx="48244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l-GR" altLang="el-GR" i="1">
                <a:solidFill>
                  <a:srgbClr val="FFFFCC"/>
                </a:solidFill>
              </a:rPr>
              <a:t>Πιτιλάκης και Κίρτας (2004)</a:t>
            </a:r>
          </a:p>
        </p:txBody>
      </p:sp>
      <p:sp>
        <p:nvSpPr>
          <p:cNvPr id="181262" name="Text Box 14"/>
          <p:cNvSpPr txBox="1">
            <a:spLocks noChangeArrowheads="1"/>
          </p:cNvSpPr>
          <p:nvPr/>
        </p:nvSpPr>
        <p:spPr bwMode="auto">
          <a:xfrm>
            <a:off x="0" y="6092825"/>
            <a:ext cx="48244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l-GR" altLang="el-GR" i="1">
                <a:solidFill>
                  <a:srgbClr val="FFFFCC"/>
                </a:solidFill>
              </a:rPr>
              <a:t>Κτίριο ΤΑΧΤΑ (Αθήνα)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61" grpId="0"/>
      <p:bldP spid="18126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Με τι διαστάσεων στοιχεία μπορεί να προσομοιωθεί ο παρακάτω φορέας ?</a:t>
            </a:r>
          </a:p>
        </p:txBody>
      </p:sp>
      <p:pic>
        <p:nvPicPr>
          <p:cNvPr id="3994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"/>
          <a:stretch>
            <a:fillRect/>
          </a:stretch>
        </p:blipFill>
        <p:spPr bwMode="auto">
          <a:xfrm>
            <a:off x="5830888" y="1628775"/>
            <a:ext cx="2840037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22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9" b="3024"/>
          <a:stretch>
            <a:fillRect/>
          </a:stretch>
        </p:blipFill>
        <p:spPr bwMode="auto">
          <a:xfrm>
            <a:off x="250825" y="1743075"/>
            <a:ext cx="4524375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Με τι διαστάσεων στοιχεία μπορεί να προσομοιωθεί ο παρακάτω φορέας ?</a:t>
            </a:r>
          </a:p>
        </p:txBody>
      </p:sp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9" b="3024"/>
          <a:stretch>
            <a:fillRect/>
          </a:stretch>
        </p:blipFill>
        <p:spPr bwMode="auto">
          <a:xfrm>
            <a:off x="250825" y="1743075"/>
            <a:ext cx="4524375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03" name="Picture 7" descr="foreas-a1 sap10_v9 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1844675"/>
            <a:ext cx="4084638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Με τι διαστάσεων στοιχεία μπορεί να προσομοιωθεί ο παρακάτω φορέας ?</a:t>
            </a:r>
          </a:p>
        </p:txBody>
      </p:sp>
      <p:pic>
        <p:nvPicPr>
          <p:cNvPr id="17920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73238"/>
            <a:ext cx="7078662" cy="493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250825" y="19891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l-GR" sz="2000"/>
              <a:t> </a:t>
            </a:r>
            <a:r>
              <a:rPr lang="el-GR" altLang="el-GR" sz="2000"/>
              <a:t>Πεπερασμένα στοιχεία</a:t>
            </a:r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Βασικές έννοιες στατικής</a:t>
            </a:r>
          </a:p>
        </p:txBody>
      </p:sp>
      <p:pic>
        <p:nvPicPr>
          <p:cNvPr id="15668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36813"/>
            <a:ext cx="172878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8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436813"/>
            <a:ext cx="1439862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8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436813"/>
            <a:ext cx="12573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86" name="Text Box 14"/>
          <p:cNvSpPr txBox="1">
            <a:spLocks noChangeArrowheads="1"/>
          </p:cNvSpPr>
          <p:nvPr/>
        </p:nvSpPr>
        <p:spPr bwMode="auto">
          <a:xfrm>
            <a:off x="250825" y="3987800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l-GR" sz="2000"/>
              <a:t> </a:t>
            </a:r>
            <a:r>
              <a:rPr lang="el-GR" altLang="el-GR" sz="2000"/>
              <a:t>Διακριτοποίηση</a:t>
            </a:r>
          </a:p>
        </p:txBody>
      </p:sp>
      <p:pic>
        <p:nvPicPr>
          <p:cNvPr id="156690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559300"/>
            <a:ext cx="26590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91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" b="2084"/>
          <a:stretch>
            <a:fillRect/>
          </a:stretch>
        </p:blipFill>
        <p:spPr bwMode="auto">
          <a:xfrm>
            <a:off x="250825" y="4559300"/>
            <a:ext cx="2808288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92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" b="2051"/>
          <a:stretch>
            <a:fillRect/>
          </a:stretch>
        </p:blipFill>
        <p:spPr bwMode="auto">
          <a:xfrm>
            <a:off x="3327400" y="4559300"/>
            <a:ext cx="275748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6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6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6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6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6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/>
      <p:bldP spid="156676" grpId="0"/>
      <p:bldP spid="15668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50825" y="19891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l-GR" sz="2000"/>
              <a:t> </a:t>
            </a:r>
            <a:r>
              <a:rPr lang="el-GR" altLang="el-GR" sz="2000"/>
              <a:t>Βαθμοί ελευθερίας κόμβου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Βασικές έννοιες στατικής</a:t>
            </a:r>
          </a:p>
        </p:txBody>
      </p:sp>
      <p:pic>
        <p:nvPicPr>
          <p:cNvPr id="157708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871788"/>
            <a:ext cx="2449513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9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924175"/>
            <a:ext cx="166528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580063" y="5084763"/>
            <a:ext cx="2736850" cy="1655762"/>
            <a:chOff x="249" y="3043"/>
            <a:chExt cx="1905" cy="1179"/>
          </a:xfrm>
        </p:grpSpPr>
        <p:pic>
          <p:nvPicPr>
            <p:cNvPr id="44045" name="Picture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3043"/>
              <a:ext cx="1905" cy="1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6" name="Oval 16"/>
            <p:cNvSpPr>
              <a:spLocks noChangeArrowheads="1"/>
            </p:cNvSpPr>
            <p:nvPr/>
          </p:nvSpPr>
          <p:spPr bwMode="auto">
            <a:xfrm>
              <a:off x="1050" y="3046"/>
              <a:ext cx="68" cy="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258888" y="5162550"/>
            <a:ext cx="2262187" cy="1362075"/>
            <a:chOff x="3560" y="3059"/>
            <a:chExt cx="1425" cy="858"/>
          </a:xfrm>
        </p:grpSpPr>
        <p:pic>
          <p:nvPicPr>
            <p:cNvPr id="44043" name="Picture 1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0" y="3067"/>
              <a:ext cx="1425" cy="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4" name="Oval 20"/>
            <p:cNvSpPr>
              <a:spLocks noChangeArrowheads="1"/>
            </p:cNvSpPr>
            <p:nvPr/>
          </p:nvSpPr>
          <p:spPr bwMode="auto">
            <a:xfrm>
              <a:off x="3698" y="3059"/>
              <a:ext cx="68" cy="6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</p:grpSp>
      <p:sp>
        <p:nvSpPr>
          <p:cNvPr id="157719" name="Text Box 23"/>
          <p:cNvSpPr txBox="1">
            <a:spLocks noChangeArrowheads="1"/>
          </p:cNvSpPr>
          <p:nvPr/>
        </p:nvSpPr>
        <p:spPr bwMode="auto">
          <a:xfrm>
            <a:off x="539750" y="2420938"/>
            <a:ext cx="35290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l-GR" altLang="el-GR" i="1" u="sng"/>
              <a:t>Στο επίπεδο</a:t>
            </a:r>
          </a:p>
        </p:txBody>
      </p:sp>
      <p:sp>
        <p:nvSpPr>
          <p:cNvPr id="157720" name="Text Box 24"/>
          <p:cNvSpPr txBox="1">
            <a:spLocks noChangeArrowheads="1"/>
          </p:cNvSpPr>
          <p:nvPr/>
        </p:nvSpPr>
        <p:spPr bwMode="auto">
          <a:xfrm>
            <a:off x="4859338" y="2433638"/>
            <a:ext cx="35290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l-GR" altLang="el-GR" i="1" u="sng"/>
              <a:t>Στο χώρο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7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7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9" grpId="0"/>
      <p:bldP spid="1577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50825" y="19891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l-GR" sz="2000"/>
              <a:t> </a:t>
            </a:r>
            <a:r>
              <a:rPr lang="el-GR" altLang="el-GR" sz="2000"/>
              <a:t>Βαθμοί ελευθερίας κόμβου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Βασικές έννοιες στατικής</a:t>
            </a:r>
          </a:p>
        </p:txBody>
      </p:sp>
      <p:pic>
        <p:nvPicPr>
          <p:cNvPr id="1587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625725"/>
            <a:ext cx="26638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23850" y="2492375"/>
            <a:ext cx="2952750" cy="2808288"/>
            <a:chOff x="2925" y="1797"/>
            <a:chExt cx="1860" cy="1769"/>
          </a:xfrm>
        </p:grpSpPr>
        <p:sp>
          <p:nvSpPr>
            <p:cNvPr id="45067" name="Rectangle 14"/>
            <p:cNvSpPr>
              <a:spLocks noChangeArrowheads="1"/>
            </p:cNvSpPr>
            <p:nvPr/>
          </p:nvSpPr>
          <p:spPr bwMode="auto">
            <a:xfrm>
              <a:off x="2925" y="1797"/>
              <a:ext cx="1860" cy="1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pic>
          <p:nvPicPr>
            <p:cNvPr id="45068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1797"/>
              <a:ext cx="1841" cy="1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873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" t="5545" r="10698" b="5545"/>
          <a:stretch>
            <a:fillRect/>
          </a:stretch>
        </p:blipFill>
        <p:spPr bwMode="auto">
          <a:xfrm>
            <a:off x="6604000" y="2420938"/>
            <a:ext cx="23971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37" name="Text Box 17"/>
          <p:cNvSpPr txBox="1">
            <a:spLocks noChangeArrowheads="1"/>
          </p:cNvSpPr>
          <p:nvPr/>
        </p:nvSpPr>
        <p:spPr bwMode="auto">
          <a:xfrm>
            <a:off x="2347913" y="2708275"/>
            <a:ext cx="215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8738" name="Text Box 18"/>
          <p:cNvSpPr txBox="1">
            <a:spLocks noChangeArrowheads="1"/>
          </p:cNvSpPr>
          <p:nvPr/>
        </p:nvSpPr>
        <p:spPr bwMode="auto">
          <a:xfrm>
            <a:off x="603250" y="3895725"/>
            <a:ext cx="215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8739" name="Text Box 19"/>
          <p:cNvSpPr txBox="1">
            <a:spLocks noChangeArrowheads="1"/>
          </p:cNvSpPr>
          <p:nvPr/>
        </p:nvSpPr>
        <p:spPr bwMode="auto">
          <a:xfrm>
            <a:off x="1335088" y="4868863"/>
            <a:ext cx="2159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37" grpId="0"/>
      <p:bldP spid="158738" grpId="0"/>
      <p:bldP spid="1587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50825" y="1828800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l-GR" sz="2000"/>
              <a:t> </a:t>
            </a:r>
            <a:r>
              <a:rPr lang="el-GR" altLang="el-GR" sz="2000"/>
              <a:t>Η αναπαραγωγή της συμπεριφοράς ενός φορέα υπό δεδομένα φορτία</a:t>
            </a:r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250825" y="420528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l-GR" altLang="el-GR" sz="2000"/>
              <a:t> Προσομοίωση γεωμετρίας του φορέα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Προσομοίωση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50825" y="2565400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Προσομοίωση με τη μέθοδο των πεπερασμένων στοιχείων</a:t>
            </a:r>
          </a:p>
        </p:txBody>
      </p:sp>
      <p:sp>
        <p:nvSpPr>
          <p:cNvPr id="131079" name="Text Box 7"/>
          <p:cNvSpPr txBox="1">
            <a:spLocks noChangeArrowheads="1"/>
          </p:cNvSpPr>
          <p:nvPr/>
        </p:nvSpPr>
        <p:spPr bwMode="auto">
          <a:xfrm>
            <a:off x="250825" y="4654550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l-GR" altLang="el-GR" sz="2000"/>
              <a:t> Προσομοίωση ιδιοτήτων των μελών του φορέα</a:t>
            </a:r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250825" y="506888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l-GR" altLang="el-GR" sz="2000"/>
              <a:t> Προσομοίωση φορτίων</a:t>
            </a:r>
          </a:p>
        </p:txBody>
      </p:sp>
      <p:sp>
        <p:nvSpPr>
          <p:cNvPr id="131081" name="Text Box 9"/>
          <p:cNvSpPr txBox="1">
            <a:spLocks noChangeArrowheads="1"/>
          </p:cNvSpPr>
          <p:nvPr/>
        </p:nvSpPr>
        <p:spPr bwMode="auto">
          <a:xfrm>
            <a:off x="250825" y="550068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l-GR" altLang="el-GR" sz="2000"/>
              <a:t> Εξαγωγή αποτελεσμάτων (εντατικών μεγεθών, παραμόρφωσης κτλ)</a:t>
            </a:r>
          </a:p>
        </p:txBody>
      </p:sp>
      <p:sp>
        <p:nvSpPr>
          <p:cNvPr id="131082" name="Text Box 10"/>
          <p:cNvSpPr txBox="1">
            <a:spLocks noChangeArrowheads="1"/>
          </p:cNvSpPr>
          <p:nvPr/>
        </p:nvSpPr>
        <p:spPr bwMode="auto">
          <a:xfrm>
            <a:off x="250825" y="5915025"/>
            <a:ext cx="8569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r>
              <a:rPr lang="el-GR" altLang="el-GR" sz="2000"/>
              <a:t> Χρήση των αποτελεσμάτων για την διαστασιολόγηση των δομικών μελών του φορέα (υπολογισμός διαστάσεων διατομών, οπλισμού, αρμών κτλ) </a:t>
            </a:r>
          </a:p>
        </p:txBody>
      </p:sp>
      <p:sp>
        <p:nvSpPr>
          <p:cNvPr id="10251" name="Text Box 12"/>
          <p:cNvSpPr txBox="1">
            <a:spLocks noChangeArrowheads="1"/>
          </p:cNvSpPr>
          <p:nvPr/>
        </p:nvSpPr>
        <p:spPr bwMode="auto">
          <a:xfrm>
            <a:off x="250825" y="2997200"/>
            <a:ext cx="856932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r>
              <a:rPr lang="el-GR" altLang="el-GR" sz="2000"/>
              <a:t> Η περιγραφή ενός «άπειρου» προβλήματος με διαχωρισμό του σε πεπερασμένο αριθμό υποπεριοχών και περιγραφή της συμπεριφοράς τους με προσεγγιστικές εκφράσεις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6" grpId="0"/>
      <p:bldP spid="131079" grpId="0"/>
      <p:bldP spid="131080" grpId="0"/>
      <p:bldP spid="131081" grpId="0"/>
      <p:bldP spid="13108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250825" y="19891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l-GR" sz="2000"/>
              <a:t> </a:t>
            </a:r>
            <a:r>
              <a:rPr lang="el-GR" altLang="el-GR" sz="2000"/>
              <a:t>Βαθμοί ελευθερίας κόμβου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Βασικές έννοιες στατικής</a:t>
            </a:r>
          </a:p>
        </p:txBody>
      </p:sp>
      <p:grpSp>
        <p:nvGrpSpPr>
          <p:cNvPr id="46085" name="Group 6"/>
          <p:cNvGrpSpPr>
            <a:grpSpLocks/>
          </p:cNvGrpSpPr>
          <p:nvPr/>
        </p:nvGrpSpPr>
        <p:grpSpPr bwMode="auto">
          <a:xfrm>
            <a:off x="323850" y="2492375"/>
            <a:ext cx="2952750" cy="2808288"/>
            <a:chOff x="2925" y="1797"/>
            <a:chExt cx="1860" cy="1769"/>
          </a:xfrm>
        </p:grpSpPr>
        <p:sp>
          <p:nvSpPr>
            <p:cNvPr id="46096" name="Rectangle 7"/>
            <p:cNvSpPr>
              <a:spLocks noChangeArrowheads="1"/>
            </p:cNvSpPr>
            <p:nvPr/>
          </p:nvSpPr>
          <p:spPr bwMode="auto">
            <a:xfrm>
              <a:off x="2925" y="1797"/>
              <a:ext cx="1860" cy="1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pic>
          <p:nvPicPr>
            <p:cNvPr id="4609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1797"/>
              <a:ext cx="1841" cy="1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08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" t="5545" r="10698" b="5545"/>
          <a:stretch>
            <a:fillRect/>
          </a:stretch>
        </p:blipFill>
        <p:spPr bwMode="auto">
          <a:xfrm>
            <a:off x="6604000" y="2420938"/>
            <a:ext cx="23971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Text Box 10"/>
          <p:cNvSpPr txBox="1">
            <a:spLocks noChangeArrowheads="1"/>
          </p:cNvSpPr>
          <p:nvPr/>
        </p:nvSpPr>
        <p:spPr bwMode="auto">
          <a:xfrm>
            <a:off x="2347913" y="2708275"/>
            <a:ext cx="215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6088" name="Text Box 11"/>
          <p:cNvSpPr txBox="1">
            <a:spLocks noChangeArrowheads="1"/>
          </p:cNvSpPr>
          <p:nvPr/>
        </p:nvSpPr>
        <p:spPr bwMode="auto">
          <a:xfrm>
            <a:off x="603250" y="3895725"/>
            <a:ext cx="215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6089" name="Text Box 12"/>
          <p:cNvSpPr txBox="1">
            <a:spLocks noChangeArrowheads="1"/>
          </p:cNvSpPr>
          <p:nvPr/>
        </p:nvSpPr>
        <p:spPr bwMode="auto">
          <a:xfrm>
            <a:off x="1335088" y="4868863"/>
            <a:ext cx="2159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9757" name="Line 13"/>
          <p:cNvSpPr>
            <a:spLocks noChangeShapeType="1"/>
          </p:cNvSpPr>
          <p:nvPr/>
        </p:nvSpPr>
        <p:spPr bwMode="auto">
          <a:xfrm>
            <a:off x="4356100" y="3716338"/>
            <a:ext cx="1511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9758" name="Line 14"/>
          <p:cNvSpPr>
            <a:spLocks noChangeShapeType="1"/>
          </p:cNvSpPr>
          <p:nvPr/>
        </p:nvSpPr>
        <p:spPr bwMode="auto">
          <a:xfrm rot="5400000">
            <a:off x="3621088" y="4460875"/>
            <a:ext cx="1511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9759" name="Text Box 15"/>
          <p:cNvSpPr txBox="1">
            <a:spLocks noChangeArrowheads="1"/>
          </p:cNvSpPr>
          <p:nvPr/>
        </p:nvSpPr>
        <p:spPr bwMode="auto">
          <a:xfrm>
            <a:off x="5867400" y="3716338"/>
            <a:ext cx="2159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9760" name="Text Box 16"/>
          <p:cNvSpPr txBox="1">
            <a:spLocks noChangeArrowheads="1"/>
          </p:cNvSpPr>
          <p:nvPr/>
        </p:nvSpPr>
        <p:spPr bwMode="auto">
          <a:xfrm>
            <a:off x="4427538" y="5229225"/>
            <a:ext cx="215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9761" name="Line 17"/>
          <p:cNvSpPr>
            <a:spLocks noChangeShapeType="1"/>
          </p:cNvSpPr>
          <p:nvPr/>
        </p:nvSpPr>
        <p:spPr bwMode="auto">
          <a:xfrm rot="5400000" flipH="1" flipV="1">
            <a:off x="4218782" y="2869406"/>
            <a:ext cx="996950" cy="7000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59762" name="Text Box 18"/>
          <p:cNvSpPr txBox="1">
            <a:spLocks noChangeArrowheads="1"/>
          </p:cNvSpPr>
          <p:nvPr/>
        </p:nvSpPr>
        <p:spPr bwMode="auto">
          <a:xfrm>
            <a:off x="5219700" y="2636838"/>
            <a:ext cx="2159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9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9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9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9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9" grpId="0"/>
      <p:bldP spid="159760" grpId="0"/>
      <p:bldP spid="15976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50825" y="19891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l-GR" sz="2000"/>
              <a:t> </a:t>
            </a:r>
            <a:r>
              <a:rPr lang="el-GR" altLang="el-GR" sz="2000"/>
              <a:t>Βαθμοί ελευθερίας κόμβου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Βασικές έννοιες στατικής</a:t>
            </a:r>
          </a:p>
        </p:txBody>
      </p:sp>
      <p:grpSp>
        <p:nvGrpSpPr>
          <p:cNvPr id="47109" name="Group 5"/>
          <p:cNvGrpSpPr>
            <a:grpSpLocks/>
          </p:cNvGrpSpPr>
          <p:nvPr/>
        </p:nvGrpSpPr>
        <p:grpSpPr bwMode="auto">
          <a:xfrm>
            <a:off x="323850" y="2492375"/>
            <a:ext cx="2952750" cy="2808288"/>
            <a:chOff x="2925" y="1797"/>
            <a:chExt cx="1860" cy="1769"/>
          </a:xfrm>
        </p:grpSpPr>
        <p:sp>
          <p:nvSpPr>
            <p:cNvPr id="47120" name="Rectangle 6"/>
            <p:cNvSpPr>
              <a:spLocks noChangeArrowheads="1"/>
            </p:cNvSpPr>
            <p:nvPr/>
          </p:nvSpPr>
          <p:spPr bwMode="auto">
            <a:xfrm>
              <a:off x="2925" y="1797"/>
              <a:ext cx="1860" cy="17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pic>
          <p:nvPicPr>
            <p:cNvPr id="47121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1797"/>
              <a:ext cx="1841" cy="1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711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3" t="5545" r="10698" b="5545"/>
          <a:stretch>
            <a:fillRect/>
          </a:stretch>
        </p:blipFill>
        <p:spPr bwMode="auto">
          <a:xfrm>
            <a:off x="6604000" y="2420938"/>
            <a:ext cx="23971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Text Box 9"/>
          <p:cNvSpPr txBox="1">
            <a:spLocks noChangeArrowheads="1"/>
          </p:cNvSpPr>
          <p:nvPr/>
        </p:nvSpPr>
        <p:spPr bwMode="auto">
          <a:xfrm>
            <a:off x="2347913" y="2708275"/>
            <a:ext cx="215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7112" name="Text Box 10"/>
          <p:cNvSpPr txBox="1">
            <a:spLocks noChangeArrowheads="1"/>
          </p:cNvSpPr>
          <p:nvPr/>
        </p:nvSpPr>
        <p:spPr bwMode="auto">
          <a:xfrm>
            <a:off x="603250" y="3895725"/>
            <a:ext cx="215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7113" name="Text Box 11"/>
          <p:cNvSpPr txBox="1">
            <a:spLocks noChangeArrowheads="1"/>
          </p:cNvSpPr>
          <p:nvPr/>
        </p:nvSpPr>
        <p:spPr bwMode="auto">
          <a:xfrm>
            <a:off x="1335088" y="4868863"/>
            <a:ext cx="2159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0780" name="Line 12"/>
          <p:cNvSpPr>
            <a:spLocks noChangeShapeType="1"/>
          </p:cNvSpPr>
          <p:nvPr/>
        </p:nvSpPr>
        <p:spPr bwMode="auto">
          <a:xfrm flipH="1">
            <a:off x="4141788" y="3211513"/>
            <a:ext cx="863600" cy="865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0781" name="Line 13"/>
          <p:cNvSpPr>
            <a:spLocks noChangeShapeType="1"/>
          </p:cNvSpPr>
          <p:nvPr/>
        </p:nvSpPr>
        <p:spPr bwMode="auto">
          <a:xfrm rot="5400000">
            <a:off x="4270375" y="3956050"/>
            <a:ext cx="1511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0782" name="Text Box 14"/>
          <p:cNvSpPr txBox="1">
            <a:spLocks noChangeArrowheads="1"/>
          </p:cNvSpPr>
          <p:nvPr/>
        </p:nvSpPr>
        <p:spPr bwMode="auto">
          <a:xfrm>
            <a:off x="4357688" y="4076700"/>
            <a:ext cx="215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0783" name="Text Box 15"/>
          <p:cNvSpPr txBox="1">
            <a:spLocks noChangeArrowheads="1"/>
          </p:cNvSpPr>
          <p:nvPr/>
        </p:nvSpPr>
        <p:spPr bwMode="auto">
          <a:xfrm>
            <a:off x="5076825" y="4724400"/>
            <a:ext cx="215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0784" name="Line 16"/>
          <p:cNvSpPr>
            <a:spLocks noChangeShapeType="1"/>
          </p:cNvSpPr>
          <p:nvPr/>
        </p:nvSpPr>
        <p:spPr bwMode="auto">
          <a:xfrm rot="5400000">
            <a:off x="4332288" y="2527300"/>
            <a:ext cx="0" cy="1368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0785" name="Text Box 17"/>
          <p:cNvSpPr txBox="1">
            <a:spLocks noChangeArrowheads="1"/>
          </p:cNvSpPr>
          <p:nvPr/>
        </p:nvSpPr>
        <p:spPr bwMode="auto">
          <a:xfrm>
            <a:off x="3492500" y="2852738"/>
            <a:ext cx="2159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0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0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0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0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0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82" grpId="0"/>
      <p:bldP spid="160783" grpId="0"/>
      <p:bldP spid="16078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250825" y="19891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l-GR" sz="2000"/>
              <a:t> </a:t>
            </a:r>
            <a:r>
              <a:rPr lang="el-GR" altLang="el-GR" sz="2000"/>
              <a:t>Μέτρο ελαστικότητας</a:t>
            </a:r>
            <a:r>
              <a:rPr lang="en-US" altLang="el-GR" sz="2000"/>
              <a:t> E (KN/m</a:t>
            </a:r>
            <a:r>
              <a:rPr lang="el-GR" altLang="el-GR" sz="2000"/>
              <a:t>²)</a:t>
            </a:r>
          </a:p>
        </p:txBody>
      </p:sp>
      <p:sp>
        <p:nvSpPr>
          <p:cNvPr id="161796" name="Text Box 4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Ιδιότητες υλικού</a:t>
            </a:r>
          </a:p>
        </p:txBody>
      </p:sp>
      <p:sp>
        <p:nvSpPr>
          <p:cNvPr id="161810" name="Text Box 18"/>
          <p:cNvSpPr txBox="1">
            <a:spLocks noChangeArrowheads="1"/>
          </p:cNvSpPr>
          <p:nvPr/>
        </p:nvSpPr>
        <p:spPr bwMode="auto">
          <a:xfrm>
            <a:off x="395288" y="2492375"/>
            <a:ext cx="8569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i="1"/>
              <a:t>Συνδέει τις ορθές τάσεις με τις αναπτυσσόμενες αξονικές παραμορφώσεις</a:t>
            </a:r>
          </a:p>
        </p:txBody>
      </p:sp>
      <p:graphicFrame>
        <p:nvGraphicFramePr>
          <p:cNvPr id="161811" name="Object 19"/>
          <p:cNvGraphicFramePr>
            <a:graphicFrameLocks noChangeAspect="1"/>
          </p:cNvGraphicFramePr>
          <p:nvPr/>
        </p:nvGraphicFramePr>
        <p:xfrm>
          <a:off x="900113" y="4410075"/>
          <a:ext cx="12954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Equation" r:id="rId3" imgW="520474" imgH="165028" progId="Equation.DSMT4">
                  <p:embed/>
                </p:oleObj>
              </mc:Choice>
              <mc:Fallback>
                <p:oleObj name="Equation" r:id="rId3" imgW="520474" imgH="165028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410075"/>
                        <a:ext cx="129540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813" name="AutoShape 21"/>
          <p:cNvSpPr>
            <a:spLocks noChangeArrowheads="1"/>
          </p:cNvSpPr>
          <p:nvPr/>
        </p:nvSpPr>
        <p:spPr bwMode="auto">
          <a:xfrm>
            <a:off x="2916238" y="3211513"/>
            <a:ext cx="2305050" cy="1296987"/>
          </a:xfrm>
          <a:prstGeom prst="cube">
            <a:avLst>
              <a:gd name="adj" fmla="val 37333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161814" name="Line 22"/>
          <p:cNvSpPr>
            <a:spLocks noChangeShapeType="1"/>
          </p:cNvSpPr>
          <p:nvPr/>
        </p:nvSpPr>
        <p:spPr bwMode="auto">
          <a:xfrm>
            <a:off x="5076825" y="34067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1815" name="Line 23"/>
          <p:cNvSpPr>
            <a:spLocks noChangeShapeType="1"/>
          </p:cNvSpPr>
          <p:nvPr/>
        </p:nvSpPr>
        <p:spPr bwMode="auto">
          <a:xfrm>
            <a:off x="5076825" y="36226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1816" name="Line 24"/>
          <p:cNvSpPr>
            <a:spLocks noChangeShapeType="1"/>
          </p:cNvSpPr>
          <p:nvPr/>
        </p:nvSpPr>
        <p:spPr bwMode="auto">
          <a:xfrm>
            <a:off x="5076825" y="38385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1817" name="Line 25"/>
          <p:cNvSpPr>
            <a:spLocks noChangeShapeType="1"/>
          </p:cNvSpPr>
          <p:nvPr/>
        </p:nvSpPr>
        <p:spPr bwMode="auto">
          <a:xfrm>
            <a:off x="5076825" y="40417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1818" name="Line 26"/>
          <p:cNvSpPr>
            <a:spLocks noChangeShapeType="1"/>
          </p:cNvSpPr>
          <p:nvPr/>
        </p:nvSpPr>
        <p:spPr bwMode="auto">
          <a:xfrm>
            <a:off x="4945063" y="35337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1819" name="Line 27"/>
          <p:cNvSpPr>
            <a:spLocks noChangeShapeType="1"/>
          </p:cNvSpPr>
          <p:nvPr/>
        </p:nvSpPr>
        <p:spPr bwMode="auto">
          <a:xfrm>
            <a:off x="4945063" y="37496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1820" name="Line 28"/>
          <p:cNvSpPr>
            <a:spLocks noChangeShapeType="1"/>
          </p:cNvSpPr>
          <p:nvPr/>
        </p:nvSpPr>
        <p:spPr bwMode="auto">
          <a:xfrm>
            <a:off x="4945063" y="39655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1821" name="Line 29"/>
          <p:cNvSpPr>
            <a:spLocks noChangeShapeType="1"/>
          </p:cNvSpPr>
          <p:nvPr/>
        </p:nvSpPr>
        <p:spPr bwMode="auto">
          <a:xfrm>
            <a:off x="4945063" y="41687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1822" name="Line 30"/>
          <p:cNvSpPr>
            <a:spLocks noChangeShapeType="1"/>
          </p:cNvSpPr>
          <p:nvPr/>
        </p:nvSpPr>
        <p:spPr bwMode="auto">
          <a:xfrm>
            <a:off x="4826000" y="36655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1823" name="Line 31"/>
          <p:cNvSpPr>
            <a:spLocks noChangeShapeType="1"/>
          </p:cNvSpPr>
          <p:nvPr/>
        </p:nvSpPr>
        <p:spPr bwMode="auto">
          <a:xfrm>
            <a:off x="4826000" y="38814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1824" name="Line 32"/>
          <p:cNvSpPr>
            <a:spLocks noChangeShapeType="1"/>
          </p:cNvSpPr>
          <p:nvPr/>
        </p:nvSpPr>
        <p:spPr bwMode="auto">
          <a:xfrm>
            <a:off x="4826000" y="40973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1825" name="Line 33"/>
          <p:cNvSpPr>
            <a:spLocks noChangeShapeType="1"/>
          </p:cNvSpPr>
          <p:nvPr/>
        </p:nvSpPr>
        <p:spPr bwMode="auto">
          <a:xfrm>
            <a:off x="4826000" y="43005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1826" name="AutoShape 34"/>
          <p:cNvSpPr>
            <a:spLocks noChangeArrowheads="1"/>
          </p:cNvSpPr>
          <p:nvPr/>
        </p:nvSpPr>
        <p:spPr bwMode="auto">
          <a:xfrm>
            <a:off x="2555875" y="4795838"/>
            <a:ext cx="2305050" cy="1296987"/>
          </a:xfrm>
          <a:prstGeom prst="cube">
            <a:avLst>
              <a:gd name="adj" fmla="val 37333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161827" name="AutoShape 35"/>
          <p:cNvSpPr>
            <a:spLocks noChangeArrowheads="1"/>
          </p:cNvSpPr>
          <p:nvPr/>
        </p:nvSpPr>
        <p:spPr bwMode="auto">
          <a:xfrm>
            <a:off x="2555875" y="4795838"/>
            <a:ext cx="2808288" cy="1296987"/>
          </a:xfrm>
          <a:prstGeom prst="cube">
            <a:avLst>
              <a:gd name="adj" fmla="val 37333"/>
            </a:avLst>
          </a:prstGeom>
          <a:noFill/>
          <a:ln w="222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161830" name="Line 38"/>
          <p:cNvSpPr>
            <a:spLocks noChangeShapeType="1"/>
          </p:cNvSpPr>
          <p:nvPr/>
        </p:nvSpPr>
        <p:spPr bwMode="auto">
          <a:xfrm>
            <a:off x="4356100" y="6308725"/>
            <a:ext cx="5032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lg" len="lg"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1831" name="Line 39"/>
          <p:cNvSpPr>
            <a:spLocks noChangeShapeType="1"/>
          </p:cNvSpPr>
          <p:nvPr/>
        </p:nvSpPr>
        <p:spPr bwMode="auto">
          <a:xfrm>
            <a:off x="2555875" y="6308725"/>
            <a:ext cx="17986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lg" len="lg"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1832" name="Text Box 40"/>
          <p:cNvSpPr txBox="1">
            <a:spLocks noChangeArrowheads="1"/>
          </p:cNvSpPr>
          <p:nvPr/>
        </p:nvSpPr>
        <p:spPr bwMode="auto">
          <a:xfrm>
            <a:off x="4437063" y="6394450"/>
            <a:ext cx="3603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b="1"/>
              <a:t>du</a:t>
            </a:r>
            <a:endParaRPr lang="el-GR" altLang="el-GR" b="1"/>
          </a:p>
        </p:txBody>
      </p:sp>
      <p:sp>
        <p:nvSpPr>
          <p:cNvPr id="161833" name="Text Box 41"/>
          <p:cNvSpPr txBox="1">
            <a:spLocks noChangeArrowheads="1"/>
          </p:cNvSpPr>
          <p:nvPr/>
        </p:nvSpPr>
        <p:spPr bwMode="auto">
          <a:xfrm>
            <a:off x="3419475" y="6381750"/>
            <a:ext cx="3603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b="1"/>
              <a:t>dx</a:t>
            </a:r>
            <a:endParaRPr lang="el-GR" altLang="el-GR" b="1"/>
          </a:p>
        </p:txBody>
      </p:sp>
      <p:graphicFrame>
        <p:nvGraphicFramePr>
          <p:cNvPr id="161834" name="Object 42"/>
          <p:cNvGraphicFramePr>
            <a:graphicFrameLocks noChangeAspect="1"/>
          </p:cNvGraphicFramePr>
          <p:nvPr/>
        </p:nvGraphicFramePr>
        <p:xfrm>
          <a:off x="5435600" y="4941888"/>
          <a:ext cx="919163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Equation" r:id="rId5" imgW="457200" imgH="355320" progId="Equation.DSMT4">
                  <p:embed/>
                </p:oleObj>
              </mc:Choice>
              <mc:Fallback>
                <p:oleObj name="Equation" r:id="rId5" imgW="457200" imgH="355320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4941888"/>
                        <a:ext cx="919163" cy="696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835" name="Object 43"/>
          <p:cNvGraphicFramePr>
            <a:graphicFrameLocks noChangeAspect="1"/>
          </p:cNvGraphicFramePr>
          <p:nvPr/>
        </p:nvGraphicFramePr>
        <p:xfrm>
          <a:off x="5435600" y="3573463"/>
          <a:ext cx="280988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tion" r:id="rId7" imgW="139680" imgH="139680" progId="Equation.DSMT4">
                  <p:embed/>
                </p:oleObj>
              </mc:Choice>
              <mc:Fallback>
                <p:oleObj name="Equation" r:id="rId7" imgW="139680" imgH="13968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3573463"/>
                        <a:ext cx="280988" cy="27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1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1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1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1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1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1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1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1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1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1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1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1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1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/>
      <p:bldP spid="161796" grpId="0"/>
      <p:bldP spid="161810" grpId="0"/>
      <p:bldP spid="161813" grpId="0" animBg="1"/>
      <p:bldP spid="161826" grpId="0" animBg="1"/>
      <p:bldP spid="161827" grpId="0" animBg="1"/>
      <p:bldP spid="161832" grpId="0"/>
      <p:bldP spid="16183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250825" y="19891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l-GR" sz="2000"/>
              <a:t> </a:t>
            </a:r>
            <a:r>
              <a:rPr lang="el-GR" altLang="el-GR" sz="2000"/>
              <a:t>Μέτρο διάτμησης </a:t>
            </a:r>
            <a:r>
              <a:rPr lang="en-US" altLang="el-GR" sz="2000"/>
              <a:t>G (KN/m</a:t>
            </a:r>
            <a:r>
              <a:rPr lang="el-GR" altLang="el-GR" sz="2000"/>
              <a:t>²)</a:t>
            </a:r>
          </a:p>
        </p:txBody>
      </p:sp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Ιδιότητες υλικού</a:t>
            </a:r>
          </a:p>
        </p:txBody>
      </p:sp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395288" y="2492375"/>
            <a:ext cx="8569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i="1"/>
              <a:t>Συνδέει τις διατμητικές τάσεις με τις αναπτυσσόμενες διατμητικές παραμορφώσεις</a:t>
            </a:r>
          </a:p>
        </p:txBody>
      </p:sp>
      <p:graphicFrame>
        <p:nvGraphicFramePr>
          <p:cNvPr id="163846" name="Object 6"/>
          <p:cNvGraphicFramePr>
            <a:graphicFrameLocks noChangeAspect="1"/>
          </p:cNvGraphicFramePr>
          <p:nvPr/>
        </p:nvGraphicFramePr>
        <p:xfrm>
          <a:off x="827088" y="4362450"/>
          <a:ext cx="138588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Equation" r:id="rId3" imgW="533160" imgH="190440" progId="Equation.DSMT4">
                  <p:embed/>
                </p:oleObj>
              </mc:Choice>
              <mc:Fallback>
                <p:oleObj name="Equation" r:id="rId3" imgW="533160" imgH="1904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362450"/>
                        <a:ext cx="138588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47" name="AutoShape 7"/>
          <p:cNvSpPr>
            <a:spLocks noChangeArrowheads="1"/>
          </p:cNvSpPr>
          <p:nvPr/>
        </p:nvSpPr>
        <p:spPr bwMode="auto">
          <a:xfrm>
            <a:off x="2916238" y="3211513"/>
            <a:ext cx="2305050" cy="1296987"/>
          </a:xfrm>
          <a:prstGeom prst="cube">
            <a:avLst>
              <a:gd name="adj" fmla="val 37333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163848" name="Line 8"/>
          <p:cNvSpPr>
            <a:spLocks noChangeShapeType="1"/>
          </p:cNvSpPr>
          <p:nvPr/>
        </p:nvSpPr>
        <p:spPr bwMode="auto">
          <a:xfrm rot="5400000">
            <a:off x="5026025" y="34321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849" name="Line 9"/>
          <p:cNvSpPr>
            <a:spLocks noChangeShapeType="1"/>
          </p:cNvSpPr>
          <p:nvPr/>
        </p:nvSpPr>
        <p:spPr bwMode="auto">
          <a:xfrm rot="5400000">
            <a:off x="5026025" y="36845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850" name="Line 10"/>
          <p:cNvSpPr>
            <a:spLocks noChangeShapeType="1"/>
          </p:cNvSpPr>
          <p:nvPr/>
        </p:nvSpPr>
        <p:spPr bwMode="auto">
          <a:xfrm rot="5400000">
            <a:off x="5026025" y="396081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852" name="Line 12"/>
          <p:cNvSpPr>
            <a:spLocks noChangeShapeType="1"/>
          </p:cNvSpPr>
          <p:nvPr/>
        </p:nvSpPr>
        <p:spPr bwMode="auto">
          <a:xfrm rot="5400000">
            <a:off x="4894263" y="35591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853" name="Line 13"/>
          <p:cNvSpPr>
            <a:spLocks noChangeShapeType="1"/>
          </p:cNvSpPr>
          <p:nvPr/>
        </p:nvSpPr>
        <p:spPr bwMode="auto">
          <a:xfrm rot="5400000">
            <a:off x="4894263" y="381158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854" name="Line 14"/>
          <p:cNvSpPr>
            <a:spLocks noChangeShapeType="1"/>
          </p:cNvSpPr>
          <p:nvPr/>
        </p:nvSpPr>
        <p:spPr bwMode="auto">
          <a:xfrm rot="5400000">
            <a:off x="4894263" y="408781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856" name="Line 16"/>
          <p:cNvSpPr>
            <a:spLocks noChangeShapeType="1"/>
          </p:cNvSpPr>
          <p:nvPr/>
        </p:nvSpPr>
        <p:spPr bwMode="auto">
          <a:xfrm rot="5400000">
            <a:off x="4775200" y="36909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857" name="Line 17"/>
          <p:cNvSpPr>
            <a:spLocks noChangeShapeType="1"/>
          </p:cNvSpPr>
          <p:nvPr/>
        </p:nvSpPr>
        <p:spPr bwMode="auto">
          <a:xfrm rot="5400000">
            <a:off x="4775200" y="394335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858" name="Line 18"/>
          <p:cNvSpPr>
            <a:spLocks noChangeShapeType="1"/>
          </p:cNvSpPr>
          <p:nvPr/>
        </p:nvSpPr>
        <p:spPr bwMode="auto">
          <a:xfrm rot="5400000">
            <a:off x="4775200" y="42195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860" name="AutoShape 20"/>
          <p:cNvSpPr>
            <a:spLocks noChangeArrowheads="1"/>
          </p:cNvSpPr>
          <p:nvPr/>
        </p:nvSpPr>
        <p:spPr bwMode="auto">
          <a:xfrm>
            <a:off x="2555875" y="4940300"/>
            <a:ext cx="2305050" cy="1296988"/>
          </a:xfrm>
          <a:prstGeom prst="cube">
            <a:avLst>
              <a:gd name="adj" fmla="val 37333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163862" name="Line 22"/>
          <p:cNvSpPr>
            <a:spLocks noChangeShapeType="1"/>
          </p:cNvSpPr>
          <p:nvPr/>
        </p:nvSpPr>
        <p:spPr bwMode="auto">
          <a:xfrm rot="5400000">
            <a:off x="4293394" y="5625307"/>
            <a:ext cx="3952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lg" len="lg"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863" name="Line 23"/>
          <p:cNvSpPr>
            <a:spLocks noChangeShapeType="1"/>
          </p:cNvSpPr>
          <p:nvPr/>
        </p:nvSpPr>
        <p:spPr bwMode="auto">
          <a:xfrm>
            <a:off x="2555875" y="5227638"/>
            <a:ext cx="17986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arrow" w="lg" len="lg"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3864" name="Text Box 24"/>
          <p:cNvSpPr txBox="1">
            <a:spLocks noChangeArrowheads="1"/>
          </p:cNvSpPr>
          <p:nvPr/>
        </p:nvSpPr>
        <p:spPr bwMode="auto">
          <a:xfrm>
            <a:off x="4572000" y="5445125"/>
            <a:ext cx="3603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b="1"/>
              <a:t>dy</a:t>
            </a:r>
            <a:endParaRPr lang="el-GR" altLang="el-GR" b="1"/>
          </a:p>
        </p:txBody>
      </p:sp>
      <p:sp>
        <p:nvSpPr>
          <p:cNvPr id="163865" name="Text Box 25"/>
          <p:cNvSpPr txBox="1">
            <a:spLocks noChangeArrowheads="1"/>
          </p:cNvSpPr>
          <p:nvPr/>
        </p:nvSpPr>
        <p:spPr bwMode="auto">
          <a:xfrm>
            <a:off x="3419475" y="4954588"/>
            <a:ext cx="3603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b="1"/>
              <a:t>dx</a:t>
            </a:r>
            <a:endParaRPr lang="el-GR" altLang="el-GR" b="1"/>
          </a:p>
        </p:txBody>
      </p:sp>
      <p:graphicFrame>
        <p:nvGraphicFramePr>
          <p:cNvPr id="163866" name="Object 26"/>
          <p:cNvGraphicFramePr>
            <a:graphicFrameLocks noChangeAspect="1"/>
          </p:cNvGraphicFramePr>
          <p:nvPr/>
        </p:nvGraphicFramePr>
        <p:xfrm>
          <a:off x="5148263" y="5229225"/>
          <a:ext cx="919162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5" imgW="457200" imgH="355320" progId="Equation.DSMT4">
                  <p:embed/>
                </p:oleObj>
              </mc:Choice>
              <mc:Fallback>
                <p:oleObj name="Equation" r:id="rId5" imgW="457200" imgH="35532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5229225"/>
                        <a:ext cx="919162" cy="696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67" name="Object 27"/>
          <p:cNvGraphicFramePr>
            <a:graphicFrameLocks noChangeAspect="1"/>
          </p:cNvGraphicFramePr>
          <p:nvPr/>
        </p:nvGraphicFramePr>
        <p:xfrm>
          <a:off x="5364163" y="3717925"/>
          <a:ext cx="230187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7" imgW="114120" imgH="126720" progId="Equation.DSMT4">
                  <p:embed/>
                </p:oleObj>
              </mc:Choice>
              <mc:Fallback>
                <p:oleObj name="Equation" r:id="rId7" imgW="114120" imgH="12672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717925"/>
                        <a:ext cx="230187" cy="249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68" name="AutoShape 28"/>
          <p:cNvSpPr>
            <a:spLocks noChangeArrowheads="1"/>
          </p:cNvSpPr>
          <p:nvPr/>
        </p:nvSpPr>
        <p:spPr bwMode="auto">
          <a:xfrm rot="5400000">
            <a:off x="2866232" y="5107781"/>
            <a:ext cx="1179512" cy="1800225"/>
          </a:xfrm>
          <a:prstGeom prst="parallelogram">
            <a:avLst>
              <a:gd name="adj" fmla="val 32500"/>
            </a:avLst>
          </a:prstGeom>
          <a:noFill/>
          <a:ln w="2857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3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3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3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3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3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3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3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3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3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3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3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/>
      <p:bldP spid="163845" grpId="0"/>
      <p:bldP spid="163847" grpId="0" animBg="1"/>
      <p:bldP spid="163860" grpId="0" animBg="1"/>
      <p:bldP spid="163864" grpId="0"/>
      <p:bldP spid="163865" grpId="0"/>
      <p:bldP spid="16386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250825" y="19891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l-GR" sz="2000"/>
              <a:t> </a:t>
            </a:r>
            <a:r>
              <a:rPr lang="el-GR" altLang="el-GR" sz="2000"/>
              <a:t>Λόγος </a:t>
            </a:r>
            <a:r>
              <a:rPr lang="en-US" altLang="el-GR" sz="2000"/>
              <a:t>Poisson v</a:t>
            </a:r>
            <a:endParaRPr lang="el-GR" altLang="el-GR" sz="2000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Ιδιότητες υλικού</a:t>
            </a:r>
          </a:p>
        </p:txBody>
      </p:sp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395288" y="2492375"/>
            <a:ext cx="4681537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  <a:spcBef>
                <a:spcPct val="50000"/>
              </a:spcBef>
            </a:pPr>
            <a:r>
              <a:rPr lang="el-GR" altLang="el-GR" i="1"/>
              <a:t>Λόγος της παραμόρφωσης σε διεύθυνση κάθετη στη δύναμη προς την παραμόρφωση παράλληλα στη δύναμη</a:t>
            </a:r>
          </a:p>
        </p:txBody>
      </p:sp>
      <p:pic>
        <p:nvPicPr>
          <p:cNvPr id="162844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18"/>
          <a:stretch>
            <a:fillRect/>
          </a:stretch>
        </p:blipFill>
        <p:spPr bwMode="auto">
          <a:xfrm>
            <a:off x="5364163" y="2492375"/>
            <a:ext cx="3506787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755650" y="4005263"/>
            <a:ext cx="3600450" cy="1152525"/>
            <a:chOff x="476" y="2523"/>
            <a:chExt cx="2268" cy="726"/>
          </a:xfrm>
        </p:grpSpPr>
        <p:sp>
          <p:nvSpPr>
            <p:cNvPr id="48136" name="Rectangle 30"/>
            <p:cNvSpPr>
              <a:spLocks noChangeArrowheads="1"/>
            </p:cNvSpPr>
            <p:nvPr/>
          </p:nvSpPr>
          <p:spPr bwMode="auto">
            <a:xfrm>
              <a:off x="476" y="2523"/>
              <a:ext cx="2268" cy="7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pic>
          <p:nvPicPr>
            <p:cNvPr id="48137" name="Picture 2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382"/>
            <a:stretch>
              <a:fillRect/>
            </a:stretch>
          </p:blipFill>
          <p:spPr bwMode="auto">
            <a:xfrm>
              <a:off x="497" y="2563"/>
              <a:ext cx="2209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2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/>
      <p:bldP spid="16282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250825" y="19891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l-GR" sz="2000"/>
              <a:t> </a:t>
            </a:r>
            <a:r>
              <a:rPr lang="el-GR" altLang="el-GR" sz="2000"/>
              <a:t>Πυκνότητα ρ</a:t>
            </a:r>
            <a:r>
              <a:rPr lang="en-US" altLang="el-GR" sz="2000"/>
              <a:t> (t/m</a:t>
            </a:r>
            <a:r>
              <a:rPr lang="el-GR" altLang="el-GR" sz="2000"/>
              <a:t>³)</a:t>
            </a:r>
          </a:p>
        </p:txBody>
      </p:sp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Ιδιότητες υλικού</a:t>
            </a:r>
          </a:p>
        </p:txBody>
      </p:sp>
      <p:sp>
        <p:nvSpPr>
          <p:cNvPr id="164869" name="Text Box 5"/>
          <p:cNvSpPr txBox="1">
            <a:spLocks noChangeArrowheads="1"/>
          </p:cNvSpPr>
          <p:nvPr/>
        </p:nvSpPr>
        <p:spPr bwMode="auto">
          <a:xfrm>
            <a:off x="395288" y="2635250"/>
            <a:ext cx="8569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i="1"/>
              <a:t>Ορίζεται ως η μάζα του υλικού στη μονάδα του όγκου</a:t>
            </a:r>
          </a:p>
        </p:txBody>
      </p:sp>
      <p:graphicFrame>
        <p:nvGraphicFramePr>
          <p:cNvPr id="164889" name="Object 25"/>
          <p:cNvGraphicFramePr>
            <a:graphicFrameLocks noChangeAspect="1"/>
          </p:cNvGraphicFramePr>
          <p:nvPr/>
        </p:nvGraphicFramePr>
        <p:xfrm>
          <a:off x="6211888" y="2433638"/>
          <a:ext cx="842962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3" imgW="419040" imgH="342720" progId="Equation.DSMT4">
                  <p:embed/>
                </p:oleObj>
              </mc:Choice>
              <mc:Fallback>
                <p:oleObj name="Equation" r:id="rId3" imgW="419040" imgH="34272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1888" y="2433638"/>
                        <a:ext cx="842962" cy="67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90" name="Text Box 26"/>
          <p:cNvSpPr txBox="1">
            <a:spLocks noChangeArrowheads="1"/>
          </p:cNvSpPr>
          <p:nvPr/>
        </p:nvSpPr>
        <p:spPr bwMode="auto">
          <a:xfrm>
            <a:off x="250825" y="3333750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l-GR" sz="2000"/>
              <a:t> </a:t>
            </a:r>
            <a:r>
              <a:rPr lang="el-GR" altLang="el-GR" sz="2000"/>
              <a:t>Ειδικό βάρος γ</a:t>
            </a:r>
            <a:r>
              <a:rPr lang="en-US" altLang="el-GR" sz="2000"/>
              <a:t> (</a:t>
            </a:r>
            <a:r>
              <a:rPr lang="el-GR" altLang="el-GR" sz="2000"/>
              <a:t>ΚΝ</a:t>
            </a:r>
            <a:r>
              <a:rPr lang="en-US" altLang="el-GR" sz="2000"/>
              <a:t>/m</a:t>
            </a:r>
            <a:r>
              <a:rPr lang="el-GR" altLang="el-GR" sz="2000"/>
              <a:t>³)</a:t>
            </a:r>
          </a:p>
        </p:txBody>
      </p:sp>
      <p:sp>
        <p:nvSpPr>
          <p:cNvPr id="164891" name="Text Box 27"/>
          <p:cNvSpPr txBox="1">
            <a:spLocks noChangeArrowheads="1"/>
          </p:cNvSpPr>
          <p:nvPr/>
        </p:nvSpPr>
        <p:spPr bwMode="auto">
          <a:xfrm>
            <a:off x="395288" y="3979863"/>
            <a:ext cx="85693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i="1"/>
              <a:t>Ορίζεται ως το βάρος του υλικού στη μονάδα του όγκου</a:t>
            </a:r>
          </a:p>
        </p:txBody>
      </p:sp>
      <p:graphicFrame>
        <p:nvGraphicFramePr>
          <p:cNvPr id="164892" name="Object 28"/>
          <p:cNvGraphicFramePr>
            <a:graphicFrameLocks noChangeAspect="1"/>
          </p:cNvGraphicFramePr>
          <p:nvPr/>
        </p:nvGraphicFramePr>
        <p:xfrm>
          <a:off x="6262688" y="3789363"/>
          <a:ext cx="817562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5" imgW="406080" imgH="342720" progId="Equation.DSMT4">
                  <p:embed/>
                </p:oleObj>
              </mc:Choice>
              <mc:Fallback>
                <p:oleObj name="Equation" r:id="rId5" imgW="406080" imgH="34272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2688" y="3789363"/>
                        <a:ext cx="817562" cy="671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893" name="Text Box 29"/>
          <p:cNvSpPr txBox="1">
            <a:spLocks noChangeArrowheads="1"/>
          </p:cNvSpPr>
          <p:nvPr/>
        </p:nvSpPr>
        <p:spPr bwMode="auto">
          <a:xfrm>
            <a:off x="323850" y="4797425"/>
            <a:ext cx="8569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i="1" u="sng"/>
              <a:t>Προκύπτει:</a:t>
            </a:r>
          </a:p>
        </p:txBody>
      </p:sp>
      <p:graphicFrame>
        <p:nvGraphicFramePr>
          <p:cNvPr id="164894" name="Object 30"/>
          <p:cNvGraphicFramePr>
            <a:graphicFrameLocks noChangeAspect="1"/>
          </p:cNvGraphicFramePr>
          <p:nvPr/>
        </p:nvGraphicFramePr>
        <p:xfrm>
          <a:off x="1720850" y="4826000"/>
          <a:ext cx="10477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7" imgW="520560" imgH="164880" progId="Equation.DSMT4">
                  <p:embed/>
                </p:oleObj>
              </mc:Choice>
              <mc:Fallback>
                <p:oleObj name="Equation" r:id="rId7" imgW="520560" imgH="16488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850" y="4826000"/>
                        <a:ext cx="104775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4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4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4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4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4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4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/>
      <p:bldP spid="164869" grpId="0"/>
      <p:bldP spid="164890" grpId="0"/>
      <p:bldP spid="164891" grpId="0"/>
      <p:bldP spid="16489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250825" y="1989138"/>
            <a:ext cx="85693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l-GR"/>
              <a:t> </a:t>
            </a:r>
            <a:r>
              <a:rPr lang="el-GR" altLang="el-GR"/>
              <a:t>Η συμπεριφορά των υλικών κατά την ανάλυση λαμβάνεται γραμμική και ελαστική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Ιδιότητες υλικού</a:t>
            </a:r>
          </a:p>
        </p:txBody>
      </p:sp>
      <p:sp>
        <p:nvSpPr>
          <p:cNvPr id="165900" name="Text Box 12"/>
          <p:cNvSpPr txBox="1">
            <a:spLocks noChangeArrowheads="1"/>
          </p:cNvSpPr>
          <p:nvPr/>
        </p:nvSpPr>
        <p:spPr bwMode="auto">
          <a:xfrm>
            <a:off x="250825" y="2433638"/>
            <a:ext cx="85693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l-GR"/>
              <a:t> </a:t>
            </a:r>
            <a:r>
              <a:rPr lang="el-GR" altLang="el-GR"/>
              <a:t>Η πραγματικότητα είναι διαφορετική (μη γραμμική ανελαστική συμπεριφορά)</a:t>
            </a:r>
          </a:p>
        </p:txBody>
      </p:sp>
      <p:sp>
        <p:nvSpPr>
          <p:cNvPr id="165901" name="Line 13"/>
          <p:cNvSpPr>
            <a:spLocks noChangeShapeType="1"/>
          </p:cNvSpPr>
          <p:nvPr/>
        </p:nvSpPr>
        <p:spPr bwMode="auto">
          <a:xfrm>
            <a:off x="1330325" y="3716338"/>
            <a:ext cx="0" cy="158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5902" name="Line 14"/>
          <p:cNvSpPr>
            <a:spLocks noChangeShapeType="1"/>
          </p:cNvSpPr>
          <p:nvPr/>
        </p:nvSpPr>
        <p:spPr bwMode="auto">
          <a:xfrm>
            <a:off x="971550" y="5300663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5905" name="Rectangle 17"/>
          <p:cNvSpPr>
            <a:spLocks noChangeArrowheads="1"/>
          </p:cNvSpPr>
          <p:nvPr/>
        </p:nvSpPr>
        <p:spPr bwMode="auto">
          <a:xfrm>
            <a:off x="971550" y="5300663"/>
            <a:ext cx="719138" cy="144462"/>
          </a:xfrm>
          <a:prstGeom prst="rect">
            <a:avLst/>
          </a:prstGeom>
          <a:pattFill prst="ltUpDiag">
            <a:fgClr>
              <a:schemeClr val="tx1"/>
            </a:fgClr>
            <a:bgClr>
              <a:schemeClr val="bg1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165906" name="Line 18"/>
          <p:cNvSpPr>
            <a:spLocks noChangeShapeType="1"/>
          </p:cNvSpPr>
          <p:nvPr/>
        </p:nvSpPr>
        <p:spPr bwMode="auto">
          <a:xfrm>
            <a:off x="969963" y="5300663"/>
            <a:ext cx="719137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5907" name="Line 19"/>
          <p:cNvSpPr>
            <a:spLocks noChangeShapeType="1"/>
          </p:cNvSpPr>
          <p:nvPr/>
        </p:nvSpPr>
        <p:spPr bwMode="auto">
          <a:xfrm>
            <a:off x="682625" y="3716338"/>
            <a:ext cx="5762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5908" name="Text Box 20"/>
          <p:cNvSpPr txBox="1">
            <a:spLocks noChangeArrowheads="1"/>
          </p:cNvSpPr>
          <p:nvPr/>
        </p:nvSpPr>
        <p:spPr bwMode="auto">
          <a:xfrm>
            <a:off x="900113" y="3357563"/>
            <a:ext cx="287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000" i="1"/>
              <a:t>F</a:t>
            </a:r>
            <a:endParaRPr lang="el-GR" altLang="el-GR" sz="2000" i="1"/>
          </a:p>
        </p:txBody>
      </p:sp>
      <p:sp>
        <p:nvSpPr>
          <p:cNvPr id="165909" name="Freeform 21"/>
          <p:cNvSpPr>
            <a:spLocks/>
          </p:cNvSpPr>
          <p:nvPr/>
        </p:nvSpPr>
        <p:spPr bwMode="auto">
          <a:xfrm>
            <a:off x="1331913" y="3716338"/>
            <a:ext cx="360362" cy="1584325"/>
          </a:xfrm>
          <a:custGeom>
            <a:avLst/>
            <a:gdLst>
              <a:gd name="T0" fmla="*/ 0 w 227"/>
              <a:gd name="T1" fmla="*/ 2147483647 h 998"/>
              <a:gd name="T2" fmla="*/ 2147483647 w 227"/>
              <a:gd name="T3" fmla="*/ 2147483647 h 998"/>
              <a:gd name="T4" fmla="*/ 2147483647 w 227"/>
              <a:gd name="T5" fmla="*/ 0 h 998"/>
              <a:gd name="T6" fmla="*/ 0 60000 65536"/>
              <a:gd name="T7" fmla="*/ 0 60000 65536"/>
              <a:gd name="T8" fmla="*/ 0 60000 65536"/>
              <a:gd name="T9" fmla="*/ 0 w 227"/>
              <a:gd name="T10" fmla="*/ 0 h 998"/>
              <a:gd name="T11" fmla="*/ 227 w 227"/>
              <a:gd name="T12" fmla="*/ 998 h 9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7" h="998">
                <a:moveTo>
                  <a:pt x="0" y="998"/>
                </a:moveTo>
                <a:cubicBezTo>
                  <a:pt x="26" y="763"/>
                  <a:pt x="53" y="529"/>
                  <a:pt x="91" y="363"/>
                </a:cubicBezTo>
                <a:cubicBezTo>
                  <a:pt x="129" y="197"/>
                  <a:pt x="189" y="68"/>
                  <a:pt x="227" y="0"/>
                </a:cubicBezTo>
              </a:path>
            </a:pathLst>
          </a:cu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5912" name="Line 24"/>
          <p:cNvSpPr>
            <a:spLocks noChangeShapeType="1"/>
          </p:cNvSpPr>
          <p:nvPr/>
        </p:nvSpPr>
        <p:spPr bwMode="auto">
          <a:xfrm flipV="1">
            <a:off x="3922713" y="3213100"/>
            <a:ext cx="0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5913" name="Line 25"/>
          <p:cNvSpPr>
            <a:spLocks noChangeShapeType="1"/>
          </p:cNvSpPr>
          <p:nvPr/>
        </p:nvSpPr>
        <p:spPr bwMode="auto">
          <a:xfrm>
            <a:off x="3922713" y="5876925"/>
            <a:ext cx="4248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5914" name="Line 26"/>
          <p:cNvSpPr>
            <a:spLocks noChangeShapeType="1"/>
          </p:cNvSpPr>
          <p:nvPr/>
        </p:nvSpPr>
        <p:spPr bwMode="auto">
          <a:xfrm flipH="1">
            <a:off x="3922713" y="50006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5915" name="Line 27"/>
          <p:cNvSpPr>
            <a:spLocks noChangeShapeType="1"/>
          </p:cNvSpPr>
          <p:nvPr/>
        </p:nvSpPr>
        <p:spPr bwMode="auto">
          <a:xfrm flipH="1" flipV="1">
            <a:off x="4857750" y="5000625"/>
            <a:ext cx="0" cy="9001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5916" name="Text Box 28"/>
          <p:cNvSpPr txBox="1">
            <a:spLocks noChangeArrowheads="1"/>
          </p:cNvSpPr>
          <p:nvPr/>
        </p:nvSpPr>
        <p:spPr bwMode="auto">
          <a:xfrm>
            <a:off x="3563938" y="4767263"/>
            <a:ext cx="287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000" i="1"/>
              <a:t>F</a:t>
            </a:r>
            <a:r>
              <a:rPr lang="en-US" altLang="el-GR" sz="2000" i="1" baseline="-25000"/>
              <a:t>e</a:t>
            </a:r>
            <a:endParaRPr lang="el-GR" altLang="el-GR" sz="2000" i="1"/>
          </a:p>
        </p:txBody>
      </p:sp>
      <p:sp>
        <p:nvSpPr>
          <p:cNvPr id="165917" name="Text Box 29"/>
          <p:cNvSpPr txBox="1">
            <a:spLocks noChangeArrowheads="1"/>
          </p:cNvSpPr>
          <p:nvPr/>
        </p:nvSpPr>
        <p:spPr bwMode="auto">
          <a:xfrm>
            <a:off x="4714875" y="5876925"/>
            <a:ext cx="287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000" i="1"/>
              <a:t>u</a:t>
            </a:r>
            <a:r>
              <a:rPr lang="en-US" altLang="el-GR" sz="2000" i="1" baseline="-25000"/>
              <a:t>e</a:t>
            </a:r>
            <a:endParaRPr lang="el-GR" altLang="el-GR" sz="2000" i="1"/>
          </a:p>
        </p:txBody>
      </p:sp>
      <p:sp>
        <p:nvSpPr>
          <p:cNvPr id="165918" name="Line 30"/>
          <p:cNvSpPr>
            <a:spLocks noChangeShapeType="1"/>
          </p:cNvSpPr>
          <p:nvPr/>
        </p:nvSpPr>
        <p:spPr bwMode="auto">
          <a:xfrm>
            <a:off x="1314450" y="35052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sm"/>
            <a:tailEnd type="triangle" w="med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5919" name="Text Box 31"/>
          <p:cNvSpPr txBox="1">
            <a:spLocks noChangeArrowheads="1"/>
          </p:cNvSpPr>
          <p:nvPr/>
        </p:nvSpPr>
        <p:spPr bwMode="auto">
          <a:xfrm>
            <a:off x="1404938" y="3141663"/>
            <a:ext cx="287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000" i="1"/>
              <a:t>u</a:t>
            </a:r>
            <a:endParaRPr lang="el-GR" altLang="el-GR" sz="2000" i="1"/>
          </a:p>
        </p:txBody>
      </p:sp>
      <p:sp>
        <p:nvSpPr>
          <p:cNvPr id="165920" name="Text Box 32"/>
          <p:cNvSpPr txBox="1">
            <a:spLocks noChangeArrowheads="1"/>
          </p:cNvSpPr>
          <p:nvPr/>
        </p:nvSpPr>
        <p:spPr bwMode="auto">
          <a:xfrm>
            <a:off x="4681538" y="6243638"/>
            <a:ext cx="12477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1400" i="1"/>
              <a:t>Παραμένουσα μετατόπιση</a:t>
            </a:r>
          </a:p>
        </p:txBody>
      </p:sp>
      <p:sp>
        <p:nvSpPr>
          <p:cNvPr id="165921" name="Text Box 33"/>
          <p:cNvSpPr txBox="1">
            <a:spLocks noChangeArrowheads="1"/>
          </p:cNvSpPr>
          <p:nvPr/>
        </p:nvSpPr>
        <p:spPr bwMode="auto">
          <a:xfrm>
            <a:off x="7451725" y="5992813"/>
            <a:ext cx="10080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600" i="1"/>
              <a:t>μετατόπιση</a:t>
            </a:r>
          </a:p>
        </p:txBody>
      </p:sp>
      <p:sp>
        <p:nvSpPr>
          <p:cNvPr id="165924" name="Freeform 36"/>
          <p:cNvSpPr>
            <a:spLocks/>
          </p:cNvSpPr>
          <p:nvPr/>
        </p:nvSpPr>
        <p:spPr bwMode="auto">
          <a:xfrm>
            <a:off x="3922713" y="4000500"/>
            <a:ext cx="3313112" cy="1876425"/>
          </a:xfrm>
          <a:custGeom>
            <a:avLst/>
            <a:gdLst>
              <a:gd name="T0" fmla="*/ 0 w 2087"/>
              <a:gd name="T1" fmla="*/ 2147483647 h 1421"/>
              <a:gd name="T2" fmla="*/ 2147483647 w 2087"/>
              <a:gd name="T3" fmla="*/ 2147483647 h 1421"/>
              <a:gd name="T4" fmla="*/ 2147483647 w 2087"/>
              <a:gd name="T5" fmla="*/ 2147483647 h 1421"/>
              <a:gd name="T6" fmla="*/ 2147483647 w 2087"/>
              <a:gd name="T7" fmla="*/ 2147483647 h 1421"/>
              <a:gd name="T8" fmla="*/ 0 60000 65536"/>
              <a:gd name="T9" fmla="*/ 0 60000 65536"/>
              <a:gd name="T10" fmla="*/ 0 60000 65536"/>
              <a:gd name="T11" fmla="*/ 0 60000 65536"/>
              <a:gd name="T12" fmla="*/ 0 w 2087"/>
              <a:gd name="T13" fmla="*/ 0 h 1421"/>
              <a:gd name="T14" fmla="*/ 2087 w 2087"/>
              <a:gd name="T15" fmla="*/ 1421 h 14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87" h="1421">
                <a:moveTo>
                  <a:pt x="0" y="1421"/>
                </a:moveTo>
                <a:cubicBezTo>
                  <a:pt x="215" y="1145"/>
                  <a:pt x="431" y="869"/>
                  <a:pt x="726" y="650"/>
                </a:cubicBezTo>
                <a:cubicBezTo>
                  <a:pt x="1021" y="431"/>
                  <a:pt x="1542" y="212"/>
                  <a:pt x="1769" y="106"/>
                </a:cubicBezTo>
                <a:cubicBezTo>
                  <a:pt x="1996" y="0"/>
                  <a:pt x="2041" y="7"/>
                  <a:pt x="2087" y="15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5925" name="Freeform 37"/>
          <p:cNvSpPr>
            <a:spLocks/>
          </p:cNvSpPr>
          <p:nvPr/>
        </p:nvSpPr>
        <p:spPr bwMode="auto">
          <a:xfrm>
            <a:off x="5435600" y="4019550"/>
            <a:ext cx="1800225" cy="1857375"/>
          </a:xfrm>
          <a:custGeom>
            <a:avLst/>
            <a:gdLst>
              <a:gd name="T0" fmla="*/ 2147483647 w 1543"/>
              <a:gd name="T1" fmla="*/ 0 h 1406"/>
              <a:gd name="T2" fmla="*/ 2147483647 w 1543"/>
              <a:gd name="T3" fmla="*/ 2147483647 h 1406"/>
              <a:gd name="T4" fmla="*/ 0 w 1543"/>
              <a:gd name="T5" fmla="*/ 2147483647 h 1406"/>
              <a:gd name="T6" fmla="*/ 0 60000 65536"/>
              <a:gd name="T7" fmla="*/ 0 60000 65536"/>
              <a:gd name="T8" fmla="*/ 0 60000 65536"/>
              <a:gd name="T9" fmla="*/ 0 w 1543"/>
              <a:gd name="T10" fmla="*/ 0 h 1406"/>
              <a:gd name="T11" fmla="*/ 1543 w 1543"/>
              <a:gd name="T12" fmla="*/ 1406 h 14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43" h="1406">
                <a:moveTo>
                  <a:pt x="1543" y="0"/>
                </a:moveTo>
                <a:cubicBezTo>
                  <a:pt x="1263" y="155"/>
                  <a:pt x="983" y="310"/>
                  <a:pt x="726" y="544"/>
                </a:cubicBezTo>
                <a:cubicBezTo>
                  <a:pt x="469" y="778"/>
                  <a:pt x="91" y="1277"/>
                  <a:pt x="0" y="1406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5926" name="Line 38"/>
          <p:cNvSpPr>
            <a:spLocks noChangeShapeType="1"/>
          </p:cNvSpPr>
          <p:nvPr/>
        </p:nvSpPr>
        <p:spPr bwMode="auto">
          <a:xfrm flipV="1">
            <a:off x="5843588" y="4284663"/>
            <a:ext cx="527050" cy="2111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5927" name="Line 39"/>
          <p:cNvSpPr>
            <a:spLocks noChangeShapeType="1"/>
          </p:cNvSpPr>
          <p:nvPr/>
        </p:nvSpPr>
        <p:spPr bwMode="auto">
          <a:xfrm flipH="1">
            <a:off x="5926138" y="4668838"/>
            <a:ext cx="431800" cy="5000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5928" name="Text Box 40"/>
          <p:cNvSpPr txBox="1">
            <a:spLocks noChangeArrowheads="1"/>
          </p:cNvSpPr>
          <p:nvPr/>
        </p:nvSpPr>
        <p:spPr bwMode="auto">
          <a:xfrm>
            <a:off x="5364163" y="5876925"/>
            <a:ext cx="287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000" i="1"/>
              <a:t>u</a:t>
            </a:r>
            <a:r>
              <a:rPr lang="el-GR" altLang="el-GR" sz="2000" i="1"/>
              <a:t>΄</a:t>
            </a:r>
          </a:p>
        </p:txBody>
      </p:sp>
      <p:sp>
        <p:nvSpPr>
          <p:cNvPr id="165929" name="Text Box 41"/>
          <p:cNvSpPr txBox="1">
            <a:spLocks noChangeArrowheads="1"/>
          </p:cNvSpPr>
          <p:nvPr/>
        </p:nvSpPr>
        <p:spPr bwMode="auto">
          <a:xfrm>
            <a:off x="3346450" y="2924175"/>
            <a:ext cx="10080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600" i="1"/>
              <a:t>δύναμη</a:t>
            </a:r>
          </a:p>
        </p:txBody>
      </p:sp>
      <p:sp>
        <p:nvSpPr>
          <p:cNvPr id="165911" name="Line 23"/>
          <p:cNvSpPr>
            <a:spLocks noChangeShapeType="1"/>
          </p:cNvSpPr>
          <p:nvPr/>
        </p:nvSpPr>
        <p:spPr bwMode="auto">
          <a:xfrm flipV="1">
            <a:off x="3922713" y="5000625"/>
            <a:ext cx="935037" cy="876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5923" name="Line 35"/>
          <p:cNvSpPr>
            <a:spLocks noChangeShapeType="1"/>
          </p:cNvSpPr>
          <p:nvPr/>
        </p:nvSpPr>
        <p:spPr bwMode="auto">
          <a:xfrm flipV="1">
            <a:off x="4357688" y="5091113"/>
            <a:ext cx="398462" cy="369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2" name="Text Box 43"/>
          <p:cNvSpPr txBox="1">
            <a:spLocks noChangeArrowheads="1"/>
          </p:cNvSpPr>
          <p:nvPr/>
        </p:nvSpPr>
        <p:spPr bwMode="auto">
          <a:xfrm>
            <a:off x="7572375" y="3703638"/>
            <a:ext cx="135731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l-GR" altLang="el-GR" sz="1600" i="1"/>
              <a:t>πραγματική συμπεριφορά </a:t>
            </a:r>
          </a:p>
          <a:p>
            <a:pPr eaLnBrk="1" hangingPunct="1">
              <a:lnSpc>
                <a:spcPct val="115000"/>
              </a:lnSpc>
            </a:pPr>
            <a:r>
              <a:rPr lang="el-GR" altLang="el-GR" sz="1600" i="1"/>
              <a:t>(ανελαστική συμπεριφορά)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5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5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5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5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5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5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5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5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5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5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5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5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5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5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65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5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5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5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65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65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165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165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5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5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1" grpId="0"/>
      <p:bldP spid="165900" grpId="0"/>
      <p:bldP spid="165905" grpId="0" animBg="1"/>
      <p:bldP spid="165908" grpId="0"/>
      <p:bldP spid="165916" grpId="0"/>
      <p:bldP spid="165917" grpId="0"/>
      <p:bldP spid="165919" grpId="0"/>
      <p:bldP spid="165920" grpId="0"/>
      <p:bldP spid="165921" grpId="0"/>
      <p:bldP spid="165928" grpId="0"/>
      <p:bldP spid="165929" grpId="0"/>
      <p:bldP spid="3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50179" name="Line 24"/>
          <p:cNvSpPr>
            <a:spLocks noChangeShapeType="1"/>
          </p:cNvSpPr>
          <p:nvPr/>
        </p:nvSpPr>
        <p:spPr bwMode="auto">
          <a:xfrm flipV="1">
            <a:off x="3922713" y="260985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0180" name="Line 25"/>
          <p:cNvSpPr>
            <a:spLocks noChangeShapeType="1"/>
          </p:cNvSpPr>
          <p:nvPr/>
        </p:nvSpPr>
        <p:spPr bwMode="auto">
          <a:xfrm>
            <a:off x="3922713" y="5886450"/>
            <a:ext cx="4824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5914" name="Line 26"/>
          <p:cNvSpPr>
            <a:spLocks noChangeShapeType="1"/>
          </p:cNvSpPr>
          <p:nvPr/>
        </p:nvSpPr>
        <p:spPr bwMode="auto">
          <a:xfrm flipH="1">
            <a:off x="3922713" y="5010150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5915" name="Line 27"/>
          <p:cNvSpPr>
            <a:spLocks noChangeShapeType="1"/>
          </p:cNvSpPr>
          <p:nvPr/>
        </p:nvSpPr>
        <p:spPr bwMode="auto">
          <a:xfrm flipH="1" flipV="1">
            <a:off x="4857750" y="5010150"/>
            <a:ext cx="0" cy="9001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0183" name="Text Box 28"/>
          <p:cNvSpPr txBox="1">
            <a:spLocks noChangeArrowheads="1"/>
          </p:cNvSpPr>
          <p:nvPr/>
        </p:nvSpPr>
        <p:spPr bwMode="auto">
          <a:xfrm>
            <a:off x="3563938" y="3867150"/>
            <a:ext cx="287337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000" i="1"/>
              <a:t>F</a:t>
            </a:r>
            <a:r>
              <a:rPr lang="en-US" altLang="el-GR" sz="2000" i="1" baseline="-25000"/>
              <a:t>y</a:t>
            </a:r>
          </a:p>
          <a:p>
            <a:pPr eaLnBrk="1" hangingPunct="1">
              <a:spcBef>
                <a:spcPct val="50000"/>
              </a:spcBef>
            </a:pPr>
            <a:endParaRPr lang="el-GR" altLang="el-GR" sz="2000" i="1"/>
          </a:p>
        </p:txBody>
      </p:sp>
      <p:sp>
        <p:nvSpPr>
          <p:cNvPr id="165917" name="Text Box 29"/>
          <p:cNvSpPr txBox="1">
            <a:spLocks noChangeArrowheads="1"/>
          </p:cNvSpPr>
          <p:nvPr/>
        </p:nvSpPr>
        <p:spPr bwMode="auto">
          <a:xfrm>
            <a:off x="4714875" y="5886450"/>
            <a:ext cx="287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000" i="1"/>
              <a:t>u</a:t>
            </a:r>
            <a:r>
              <a:rPr lang="en-US" altLang="el-GR" sz="2000" i="1" baseline="-25000"/>
              <a:t>e</a:t>
            </a:r>
            <a:endParaRPr lang="el-GR" altLang="el-GR" sz="2000" i="1"/>
          </a:p>
        </p:txBody>
      </p:sp>
      <p:sp>
        <p:nvSpPr>
          <p:cNvPr id="50185" name="Text Box 33"/>
          <p:cNvSpPr txBox="1">
            <a:spLocks noChangeArrowheads="1"/>
          </p:cNvSpPr>
          <p:nvPr/>
        </p:nvSpPr>
        <p:spPr bwMode="auto">
          <a:xfrm>
            <a:off x="7778750" y="6002338"/>
            <a:ext cx="10080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1600" i="1"/>
              <a:t>μετατόπιση</a:t>
            </a:r>
          </a:p>
        </p:txBody>
      </p:sp>
      <p:sp>
        <p:nvSpPr>
          <p:cNvPr id="50186" name="Freeform 36"/>
          <p:cNvSpPr>
            <a:spLocks/>
          </p:cNvSpPr>
          <p:nvPr/>
        </p:nvSpPr>
        <p:spPr bwMode="auto">
          <a:xfrm>
            <a:off x="3922713" y="4010025"/>
            <a:ext cx="3313112" cy="1876425"/>
          </a:xfrm>
          <a:custGeom>
            <a:avLst/>
            <a:gdLst>
              <a:gd name="T0" fmla="*/ 0 w 2087"/>
              <a:gd name="T1" fmla="*/ 2147483647 h 1421"/>
              <a:gd name="T2" fmla="*/ 2147483647 w 2087"/>
              <a:gd name="T3" fmla="*/ 2147483647 h 1421"/>
              <a:gd name="T4" fmla="*/ 2147483647 w 2087"/>
              <a:gd name="T5" fmla="*/ 2147483647 h 1421"/>
              <a:gd name="T6" fmla="*/ 2147483647 w 2087"/>
              <a:gd name="T7" fmla="*/ 2147483647 h 1421"/>
              <a:gd name="T8" fmla="*/ 0 60000 65536"/>
              <a:gd name="T9" fmla="*/ 0 60000 65536"/>
              <a:gd name="T10" fmla="*/ 0 60000 65536"/>
              <a:gd name="T11" fmla="*/ 0 60000 65536"/>
              <a:gd name="T12" fmla="*/ 0 w 2087"/>
              <a:gd name="T13" fmla="*/ 0 h 1421"/>
              <a:gd name="T14" fmla="*/ 2087 w 2087"/>
              <a:gd name="T15" fmla="*/ 1421 h 14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87" h="1421">
                <a:moveTo>
                  <a:pt x="0" y="1421"/>
                </a:moveTo>
                <a:cubicBezTo>
                  <a:pt x="215" y="1145"/>
                  <a:pt x="431" y="869"/>
                  <a:pt x="726" y="650"/>
                </a:cubicBezTo>
                <a:cubicBezTo>
                  <a:pt x="1021" y="431"/>
                  <a:pt x="1542" y="212"/>
                  <a:pt x="1769" y="106"/>
                </a:cubicBezTo>
                <a:cubicBezTo>
                  <a:pt x="1996" y="0"/>
                  <a:pt x="2041" y="7"/>
                  <a:pt x="2087" y="15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0187" name="Line 38"/>
          <p:cNvSpPr>
            <a:spLocks noChangeShapeType="1"/>
          </p:cNvSpPr>
          <p:nvPr/>
        </p:nvSpPr>
        <p:spPr bwMode="auto">
          <a:xfrm flipV="1">
            <a:off x="5843588" y="4294188"/>
            <a:ext cx="527050" cy="2111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5911" name="Line 23"/>
          <p:cNvSpPr>
            <a:spLocks noChangeShapeType="1"/>
          </p:cNvSpPr>
          <p:nvPr/>
        </p:nvSpPr>
        <p:spPr bwMode="auto">
          <a:xfrm flipV="1">
            <a:off x="3922713" y="5010150"/>
            <a:ext cx="935037" cy="876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65923" name="Line 35"/>
          <p:cNvSpPr>
            <a:spLocks noChangeShapeType="1"/>
          </p:cNvSpPr>
          <p:nvPr/>
        </p:nvSpPr>
        <p:spPr bwMode="auto">
          <a:xfrm flipV="1">
            <a:off x="4357688" y="5100638"/>
            <a:ext cx="398462" cy="369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250825" y="1500188"/>
            <a:ext cx="85693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l-GR"/>
              <a:t> </a:t>
            </a:r>
            <a:r>
              <a:rPr lang="el-GR" altLang="el-GR"/>
              <a:t>Πως λαμβάνεται υπόψη η πραγματική συμπεριφορά υλικού κατά την ανάλυση ?</a:t>
            </a:r>
          </a:p>
        </p:txBody>
      </p:sp>
      <p:sp>
        <p:nvSpPr>
          <p:cNvPr id="50191" name="Text Box 4"/>
          <p:cNvSpPr txBox="1">
            <a:spLocks noChangeArrowheads="1"/>
          </p:cNvSpPr>
          <p:nvPr/>
        </p:nvSpPr>
        <p:spPr bwMode="auto">
          <a:xfrm>
            <a:off x="250825" y="1071563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Ιδιότητες υλικού</a:t>
            </a:r>
          </a:p>
        </p:txBody>
      </p:sp>
      <p:sp>
        <p:nvSpPr>
          <p:cNvPr id="33" name="Text Box 37"/>
          <p:cNvSpPr txBox="1">
            <a:spLocks noChangeArrowheads="1"/>
          </p:cNvSpPr>
          <p:nvPr/>
        </p:nvSpPr>
        <p:spPr bwMode="auto">
          <a:xfrm>
            <a:off x="250825" y="1857375"/>
            <a:ext cx="8035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l-GR"/>
              <a:t> </a:t>
            </a:r>
            <a:r>
              <a:rPr lang="el-GR" altLang="el-GR"/>
              <a:t>Φορτίο σεισμού για ελαστική συμπεριφορά φορέα </a:t>
            </a:r>
            <a:r>
              <a:rPr lang="en-US" altLang="el-GR"/>
              <a:t>R</a:t>
            </a:r>
            <a:r>
              <a:rPr lang="en-US" altLang="el-GR" baseline="-25000"/>
              <a:t>d</a:t>
            </a:r>
            <a:r>
              <a:rPr lang="el-GR" altLang="el-GR"/>
              <a:t> έως την μετακίνηση </a:t>
            </a:r>
            <a:r>
              <a:rPr lang="en-US" altLang="el-GR"/>
              <a:t>u*</a:t>
            </a:r>
            <a:r>
              <a:rPr lang="en-US" altLang="el-GR" baseline="-25000"/>
              <a:t>e</a:t>
            </a:r>
            <a:r>
              <a:rPr lang="el-GR" altLang="el-GR"/>
              <a:t> </a:t>
            </a:r>
          </a:p>
        </p:txBody>
      </p:sp>
      <p:sp>
        <p:nvSpPr>
          <p:cNvPr id="34" name="AutoShape 39"/>
          <p:cNvSpPr>
            <a:spLocks noChangeArrowheads="1"/>
          </p:cNvSpPr>
          <p:nvPr/>
        </p:nvSpPr>
        <p:spPr bwMode="auto">
          <a:xfrm>
            <a:off x="8283575" y="1962150"/>
            <a:ext cx="360363" cy="71438"/>
          </a:xfrm>
          <a:prstGeom prst="rightArrow">
            <a:avLst>
              <a:gd name="adj1" fmla="val 50000"/>
              <a:gd name="adj2" fmla="val 12611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35" name="Text Box 40"/>
          <p:cNvSpPr txBox="1">
            <a:spLocks noChangeArrowheads="1"/>
          </p:cNvSpPr>
          <p:nvPr/>
        </p:nvSpPr>
        <p:spPr bwMode="auto">
          <a:xfrm>
            <a:off x="357188" y="2216150"/>
            <a:ext cx="8643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1700"/>
              <a:t>EC8 - </a:t>
            </a:r>
            <a:r>
              <a:rPr lang="el-GR" altLang="el-GR" sz="1700"/>
              <a:t>ΕΑΚ 2000 </a:t>
            </a:r>
            <a:r>
              <a:rPr lang="el-GR" altLang="el-GR">
                <a:sym typeface="Wingdings" panose="05000000000000000000" pitchFamily="2" charset="2"/>
              </a:rPr>
              <a:t> </a:t>
            </a:r>
            <a:r>
              <a:rPr lang="el-GR" altLang="el-GR" sz="1700"/>
              <a:t>γραμμική ανάλυση με μικρότερη δύναμη </a:t>
            </a:r>
            <a:r>
              <a:rPr lang="en-US" altLang="el-GR" sz="1700"/>
              <a:t>R</a:t>
            </a:r>
            <a:r>
              <a:rPr lang="en-US" altLang="el-GR" sz="1700" baseline="-25000"/>
              <a:t>d</a:t>
            </a:r>
            <a:r>
              <a:rPr lang="en-US" altLang="el-GR" sz="1700"/>
              <a:t>/q</a:t>
            </a:r>
            <a:r>
              <a:rPr lang="el-GR" altLang="el-GR" sz="1700"/>
              <a:t> (</a:t>
            </a:r>
            <a:r>
              <a:rPr lang="en-US" altLang="el-GR" sz="1700"/>
              <a:t>q </a:t>
            </a:r>
            <a:r>
              <a:rPr lang="el-GR" altLang="el-GR" sz="1700"/>
              <a:t>συντ. συμπεριφοράς) </a:t>
            </a:r>
          </a:p>
        </p:txBody>
      </p:sp>
      <p:sp>
        <p:nvSpPr>
          <p:cNvPr id="50195" name="Freeform 47"/>
          <p:cNvSpPr>
            <a:spLocks/>
          </p:cNvSpPr>
          <p:nvPr/>
        </p:nvSpPr>
        <p:spPr bwMode="auto">
          <a:xfrm rot="244796">
            <a:off x="7164388" y="4038600"/>
            <a:ext cx="1368425" cy="1404938"/>
          </a:xfrm>
          <a:custGeom>
            <a:avLst/>
            <a:gdLst>
              <a:gd name="T0" fmla="*/ 0 w 862"/>
              <a:gd name="T1" fmla="*/ 2147483647 h 885"/>
              <a:gd name="T2" fmla="*/ 2147483647 w 862"/>
              <a:gd name="T3" fmla="*/ 2147483647 h 885"/>
              <a:gd name="T4" fmla="*/ 2147483647 w 862"/>
              <a:gd name="T5" fmla="*/ 2147483647 h 885"/>
              <a:gd name="T6" fmla="*/ 2147483647 w 862"/>
              <a:gd name="T7" fmla="*/ 2147483647 h 885"/>
              <a:gd name="T8" fmla="*/ 0 60000 65536"/>
              <a:gd name="T9" fmla="*/ 0 60000 65536"/>
              <a:gd name="T10" fmla="*/ 0 60000 65536"/>
              <a:gd name="T11" fmla="*/ 0 60000 65536"/>
              <a:gd name="T12" fmla="*/ 0 w 862"/>
              <a:gd name="T13" fmla="*/ 0 h 885"/>
              <a:gd name="T14" fmla="*/ 862 w 862"/>
              <a:gd name="T15" fmla="*/ 885 h 8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2" h="885">
                <a:moveTo>
                  <a:pt x="0" y="23"/>
                </a:moveTo>
                <a:cubicBezTo>
                  <a:pt x="102" y="11"/>
                  <a:pt x="204" y="0"/>
                  <a:pt x="318" y="68"/>
                </a:cubicBezTo>
                <a:cubicBezTo>
                  <a:pt x="432" y="136"/>
                  <a:pt x="590" y="295"/>
                  <a:pt x="681" y="431"/>
                </a:cubicBezTo>
                <a:cubicBezTo>
                  <a:pt x="772" y="567"/>
                  <a:pt x="817" y="726"/>
                  <a:pt x="862" y="885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7" name="Text Box 41"/>
          <p:cNvSpPr txBox="1">
            <a:spLocks noChangeArrowheads="1"/>
          </p:cNvSpPr>
          <p:nvPr/>
        </p:nvSpPr>
        <p:spPr bwMode="auto">
          <a:xfrm>
            <a:off x="214313" y="3716338"/>
            <a:ext cx="2786062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l-GR" altLang="el-GR" sz="1600" i="1"/>
              <a:t>Η παραλαβή της υπόλοιπης δύναμης και η ανάπτυξη των τελικών μετακινήσεων γίνεται με ανελαστική παραμόρφωση </a:t>
            </a:r>
          </a:p>
          <a:p>
            <a:pPr eaLnBrk="1" hangingPunct="1">
              <a:lnSpc>
                <a:spcPct val="115000"/>
              </a:lnSpc>
            </a:pPr>
            <a:r>
              <a:rPr lang="el-GR" altLang="el-GR" sz="1600" i="1"/>
              <a:t>του φορέα</a:t>
            </a:r>
          </a:p>
        </p:txBody>
      </p:sp>
      <p:sp>
        <p:nvSpPr>
          <p:cNvPr id="38" name="Text Box 45"/>
          <p:cNvSpPr txBox="1">
            <a:spLocks noChangeArrowheads="1"/>
          </p:cNvSpPr>
          <p:nvPr/>
        </p:nvSpPr>
        <p:spPr bwMode="auto">
          <a:xfrm>
            <a:off x="179388" y="5729288"/>
            <a:ext cx="3600450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l-GR" altLang="el-GR" sz="1600" i="1"/>
              <a:t>Η δυνατότητα σημαντικής ανελαστικής παραμόρφωσης κατά την πραγματική</a:t>
            </a:r>
          </a:p>
        </p:txBody>
      </p:sp>
      <p:sp>
        <p:nvSpPr>
          <p:cNvPr id="39" name="Text Box 48"/>
          <p:cNvSpPr txBox="1">
            <a:spLocks noChangeArrowheads="1"/>
          </p:cNvSpPr>
          <p:nvPr/>
        </p:nvSpPr>
        <p:spPr bwMode="auto">
          <a:xfrm>
            <a:off x="179388" y="6276975"/>
            <a:ext cx="87852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l-GR" altLang="el-GR" sz="1600" i="1"/>
              <a:t>απόκριση του φορέα εξασφαλίζεται με κατάλληλη διαστασιολόγηση (τοποθέτηση κατάλληλων οπλισμών και συνδετήρων σε κρίσιμες περιοχές, ικανοτικός σχεδιασμός, πλαστικές αρθρώσεις κτλ)</a:t>
            </a:r>
          </a:p>
        </p:txBody>
      </p:sp>
      <p:sp>
        <p:nvSpPr>
          <p:cNvPr id="50199" name="Line 31"/>
          <p:cNvSpPr>
            <a:spLocks noChangeShapeType="1"/>
          </p:cNvSpPr>
          <p:nvPr/>
        </p:nvSpPr>
        <p:spPr bwMode="auto">
          <a:xfrm flipH="1">
            <a:off x="3922713" y="4014788"/>
            <a:ext cx="32750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3429000" y="2652713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000" i="1"/>
              <a:t>R</a:t>
            </a:r>
            <a:r>
              <a:rPr lang="en-US" altLang="el-GR" sz="2000" i="1" baseline="-25000"/>
              <a:t>d</a:t>
            </a:r>
            <a:endParaRPr lang="el-GR" altLang="el-GR" sz="2000" i="1" baseline="-25000"/>
          </a:p>
        </p:txBody>
      </p:sp>
      <p:sp>
        <p:nvSpPr>
          <p:cNvPr id="42" name="AutoShape 42"/>
          <p:cNvSpPr>
            <a:spLocks/>
          </p:cNvSpPr>
          <p:nvPr/>
        </p:nvSpPr>
        <p:spPr bwMode="auto">
          <a:xfrm>
            <a:off x="3071813" y="4010025"/>
            <a:ext cx="146050" cy="1000125"/>
          </a:xfrm>
          <a:prstGeom prst="leftBrace">
            <a:avLst>
              <a:gd name="adj1" fmla="val 4362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50202" name="Text Box 43"/>
          <p:cNvSpPr txBox="1">
            <a:spLocks noChangeArrowheads="1"/>
          </p:cNvSpPr>
          <p:nvPr/>
        </p:nvSpPr>
        <p:spPr bwMode="auto">
          <a:xfrm>
            <a:off x="7572375" y="3521075"/>
            <a:ext cx="1357313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l-GR" altLang="el-GR" sz="1600" i="1"/>
              <a:t>πραγματική συμπεριφορά </a:t>
            </a:r>
          </a:p>
          <a:p>
            <a:pPr eaLnBrk="1" hangingPunct="1">
              <a:lnSpc>
                <a:spcPct val="115000"/>
              </a:lnSpc>
            </a:pPr>
            <a:r>
              <a:rPr lang="el-GR" altLang="el-GR" sz="1600" i="1"/>
              <a:t>(ανελαστική συμπεριφορά)</a:t>
            </a:r>
          </a:p>
        </p:txBody>
      </p:sp>
      <p:sp>
        <p:nvSpPr>
          <p:cNvPr id="44" name="Line 23"/>
          <p:cNvSpPr>
            <a:spLocks noChangeShapeType="1"/>
          </p:cNvSpPr>
          <p:nvPr/>
        </p:nvSpPr>
        <p:spPr bwMode="auto">
          <a:xfrm flipV="1">
            <a:off x="3952875" y="2833688"/>
            <a:ext cx="3282950" cy="3028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0204" name="Line 31"/>
          <p:cNvSpPr>
            <a:spLocks noChangeShapeType="1"/>
          </p:cNvSpPr>
          <p:nvPr/>
        </p:nvSpPr>
        <p:spPr bwMode="auto">
          <a:xfrm flipV="1">
            <a:off x="7234238" y="2824163"/>
            <a:ext cx="0" cy="3060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6" name="Line 31"/>
          <p:cNvSpPr>
            <a:spLocks noChangeShapeType="1"/>
          </p:cNvSpPr>
          <p:nvPr/>
        </p:nvSpPr>
        <p:spPr bwMode="auto">
          <a:xfrm flipH="1">
            <a:off x="3929063" y="2847975"/>
            <a:ext cx="327501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7" name="Text Box 41"/>
          <p:cNvSpPr txBox="1">
            <a:spLocks noChangeArrowheads="1"/>
          </p:cNvSpPr>
          <p:nvPr/>
        </p:nvSpPr>
        <p:spPr bwMode="auto">
          <a:xfrm>
            <a:off x="285750" y="2749550"/>
            <a:ext cx="30226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US" altLang="el-GR" sz="1600" i="1"/>
              <a:t>R</a:t>
            </a:r>
            <a:r>
              <a:rPr lang="en-US" altLang="el-GR" sz="1600" i="1" baseline="-25000"/>
              <a:t>d</a:t>
            </a:r>
            <a:r>
              <a:rPr lang="el-GR" altLang="el-GR" sz="1600" i="1" baseline="-25000"/>
              <a:t> </a:t>
            </a:r>
            <a:r>
              <a:rPr lang="el-GR" altLang="el-GR" sz="1600" i="1"/>
              <a:t>: Σεισμική δύναμη αν ο φορέας συμπεριφερόταν ελαστικά</a:t>
            </a:r>
          </a:p>
        </p:txBody>
      </p:sp>
      <p:sp>
        <p:nvSpPr>
          <p:cNvPr id="49" name="Text Box 43"/>
          <p:cNvSpPr txBox="1">
            <a:spLocks noChangeArrowheads="1"/>
          </p:cNvSpPr>
          <p:nvPr/>
        </p:nvSpPr>
        <p:spPr bwMode="auto">
          <a:xfrm>
            <a:off x="4929188" y="3181350"/>
            <a:ext cx="135731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</a:pPr>
            <a:r>
              <a:rPr lang="el-GR" altLang="el-GR" sz="1600" i="1"/>
              <a:t>ελαστική συμπεριφορά </a:t>
            </a:r>
          </a:p>
        </p:txBody>
      </p:sp>
      <p:sp>
        <p:nvSpPr>
          <p:cNvPr id="50" name="Text Box 34"/>
          <p:cNvSpPr txBox="1">
            <a:spLocks noChangeArrowheads="1"/>
          </p:cNvSpPr>
          <p:nvPr/>
        </p:nvSpPr>
        <p:spPr bwMode="auto">
          <a:xfrm>
            <a:off x="3419475" y="4724400"/>
            <a:ext cx="43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000" i="1"/>
              <a:t>R</a:t>
            </a:r>
            <a:r>
              <a:rPr lang="en-US" altLang="el-GR" sz="2000" i="1" baseline="-25000"/>
              <a:t>d</a:t>
            </a:r>
            <a:endParaRPr lang="el-GR" altLang="el-GR" sz="2000" i="1" baseline="-25000"/>
          </a:p>
        </p:txBody>
      </p:sp>
      <p:sp>
        <p:nvSpPr>
          <p:cNvPr id="51" name="Line 35"/>
          <p:cNvSpPr>
            <a:spLocks noChangeShapeType="1"/>
          </p:cNvSpPr>
          <p:nvPr/>
        </p:nvSpPr>
        <p:spPr bwMode="auto">
          <a:xfrm>
            <a:off x="3346450" y="50466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52" name="Text Box 36"/>
          <p:cNvSpPr txBox="1">
            <a:spLocks noChangeArrowheads="1"/>
          </p:cNvSpPr>
          <p:nvPr/>
        </p:nvSpPr>
        <p:spPr bwMode="auto">
          <a:xfrm>
            <a:off x="3457575" y="5046663"/>
            <a:ext cx="287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000" i="1"/>
              <a:t>q</a:t>
            </a:r>
            <a:endParaRPr lang="el-GR" altLang="el-GR" sz="2000" i="1"/>
          </a:p>
        </p:txBody>
      </p:sp>
      <p:sp>
        <p:nvSpPr>
          <p:cNvPr id="53" name="Text Box 29"/>
          <p:cNvSpPr txBox="1">
            <a:spLocks noChangeArrowheads="1"/>
          </p:cNvSpPr>
          <p:nvPr/>
        </p:nvSpPr>
        <p:spPr bwMode="auto">
          <a:xfrm>
            <a:off x="7000875" y="5889625"/>
            <a:ext cx="428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l-GR" sz="2000" i="1"/>
              <a:t>u*</a:t>
            </a:r>
            <a:r>
              <a:rPr lang="en-US" altLang="el-GR" sz="2000" i="1" baseline="-25000"/>
              <a:t>e</a:t>
            </a:r>
            <a:endParaRPr lang="el-GR" altLang="el-GR" sz="2000" i="1"/>
          </a:p>
        </p:txBody>
      </p:sp>
      <p:sp>
        <p:nvSpPr>
          <p:cNvPr id="55" name="Text Box 41"/>
          <p:cNvSpPr txBox="1">
            <a:spLocks noChangeArrowheads="1"/>
          </p:cNvSpPr>
          <p:nvPr/>
        </p:nvSpPr>
        <p:spPr bwMode="auto">
          <a:xfrm>
            <a:off x="214313" y="5318125"/>
            <a:ext cx="364331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l-GR" altLang="el-GR" sz="1600" i="1"/>
              <a:t>δύναμη με την οποία γίνεται η ανάλυση</a:t>
            </a:r>
          </a:p>
        </p:txBody>
      </p:sp>
      <p:sp>
        <p:nvSpPr>
          <p:cNvPr id="56" name="Line 38"/>
          <p:cNvSpPr>
            <a:spLocks noChangeShapeType="1"/>
          </p:cNvSpPr>
          <p:nvPr/>
        </p:nvSpPr>
        <p:spPr bwMode="auto">
          <a:xfrm flipV="1">
            <a:off x="2714625" y="5072063"/>
            <a:ext cx="598488" cy="2857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5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5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5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5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5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17" grpId="0"/>
      <p:bldP spid="31" grpId="0"/>
      <p:bldP spid="33" grpId="0"/>
      <p:bldP spid="34" grpId="0" animBg="1"/>
      <p:bldP spid="35" grpId="0"/>
      <p:bldP spid="37" grpId="0"/>
      <p:bldP spid="38" grpId="0"/>
      <p:bldP spid="39" grpId="0"/>
      <p:bldP spid="41" grpId="0"/>
      <p:bldP spid="42" grpId="0" animBg="1"/>
      <p:bldP spid="47" grpId="0"/>
      <p:bldP spid="49" grpId="0"/>
      <p:bldP spid="50" grpId="0"/>
      <p:bldP spid="52" grpId="0"/>
      <p:bldP spid="53" grpId="0"/>
      <p:bldP spid="5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250825" y="1916113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l-GR" sz="2000"/>
              <a:t> </a:t>
            </a:r>
            <a:r>
              <a:rPr lang="el-GR" altLang="el-GR" sz="2000"/>
              <a:t>Μεγέθη μετακίνησης δομικού στοιχείου</a:t>
            </a:r>
          </a:p>
        </p:txBody>
      </p:sp>
      <p:sp>
        <p:nvSpPr>
          <p:cNvPr id="169988" name="Text Box 4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Αναπτυσσόμενα μεγέθη και ιδιότητες διατομής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971550" y="2897188"/>
            <a:ext cx="2262188" cy="1409700"/>
            <a:chOff x="612" y="1314"/>
            <a:chExt cx="1425" cy="888"/>
          </a:xfrm>
        </p:grpSpPr>
        <p:pic>
          <p:nvPicPr>
            <p:cNvPr id="51208" name="Picture 1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352"/>
              <a:ext cx="1425" cy="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9" name="Line 15"/>
            <p:cNvSpPr>
              <a:spLocks noChangeShapeType="1"/>
            </p:cNvSpPr>
            <p:nvPr/>
          </p:nvSpPr>
          <p:spPr bwMode="auto">
            <a:xfrm>
              <a:off x="1746" y="1314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70000" name="Line 16"/>
          <p:cNvSpPr>
            <a:spLocks noChangeShapeType="1"/>
          </p:cNvSpPr>
          <p:nvPr/>
        </p:nvSpPr>
        <p:spPr bwMode="auto">
          <a:xfrm>
            <a:off x="2809875" y="3062288"/>
            <a:ext cx="1584325" cy="1444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pic>
        <p:nvPicPr>
          <p:cNvPr id="170003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1" t="14923"/>
          <a:stretch>
            <a:fillRect/>
          </a:stretch>
        </p:blipFill>
        <p:spPr bwMode="auto">
          <a:xfrm>
            <a:off x="4716463" y="2720975"/>
            <a:ext cx="266382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0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0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Αναπτυσσόμενα μεγέθη και ιδιότητες διατομής</a:t>
            </a:r>
          </a:p>
        </p:txBody>
      </p:sp>
      <p:grpSp>
        <p:nvGrpSpPr>
          <p:cNvPr id="52228" name="Group 7"/>
          <p:cNvGrpSpPr>
            <a:grpSpLocks/>
          </p:cNvGrpSpPr>
          <p:nvPr/>
        </p:nvGrpSpPr>
        <p:grpSpPr bwMode="auto">
          <a:xfrm>
            <a:off x="971550" y="2895600"/>
            <a:ext cx="2262188" cy="1409700"/>
            <a:chOff x="612" y="1314"/>
            <a:chExt cx="1425" cy="888"/>
          </a:xfrm>
        </p:grpSpPr>
        <p:pic>
          <p:nvPicPr>
            <p:cNvPr id="52233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352"/>
              <a:ext cx="1425" cy="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234" name="Line 9"/>
            <p:cNvSpPr>
              <a:spLocks noChangeShapeType="1"/>
            </p:cNvSpPr>
            <p:nvPr/>
          </p:nvSpPr>
          <p:spPr bwMode="auto">
            <a:xfrm>
              <a:off x="1746" y="1314"/>
              <a:ext cx="0" cy="1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pic>
        <p:nvPicPr>
          <p:cNvPr id="17101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2" t="25645"/>
          <a:stretch>
            <a:fillRect/>
          </a:stretch>
        </p:blipFill>
        <p:spPr bwMode="auto">
          <a:xfrm>
            <a:off x="4643438" y="2708275"/>
            <a:ext cx="2592387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Line 12"/>
          <p:cNvSpPr>
            <a:spLocks noChangeShapeType="1"/>
          </p:cNvSpPr>
          <p:nvPr/>
        </p:nvSpPr>
        <p:spPr bwMode="auto">
          <a:xfrm>
            <a:off x="2809875" y="3062288"/>
            <a:ext cx="1584325" cy="1444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1021" name="Text Box 13"/>
          <p:cNvSpPr txBox="1">
            <a:spLocks noChangeArrowheads="1"/>
          </p:cNvSpPr>
          <p:nvPr/>
        </p:nvSpPr>
        <p:spPr bwMode="auto">
          <a:xfrm>
            <a:off x="250825" y="1916113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l-GR" sz="2000"/>
              <a:t> </a:t>
            </a:r>
            <a:r>
              <a:rPr lang="el-GR" altLang="el-GR" sz="2000"/>
              <a:t>Μεγέθη έντασης δομικού στοιχείου</a:t>
            </a:r>
          </a:p>
        </p:txBody>
      </p:sp>
      <p:pic>
        <p:nvPicPr>
          <p:cNvPr id="17102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229225"/>
            <a:ext cx="403225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63" b="63028"/>
          <a:stretch>
            <a:fillRect/>
          </a:stretch>
        </p:blipFill>
        <p:spPr bwMode="auto">
          <a:xfrm>
            <a:off x="34925" y="2205038"/>
            <a:ext cx="4102100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250825" y="1844675"/>
            <a:ext cx="3384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/>
              <a:t>(α) Διακριτοποίηση</a:t>
            </a:r>
          </a:p>
        </p:txBody>
      </p:sp>
      <p:sp>
        <p:nvSpPr>
          <p:cNvPr id="121862" name="Text Box 6"/>
          <p:cNvSpPr txBox="1">
            <a:spLocks noChangeArrowheads="1"/>
          </p:cNvSpPr>
          <p:nvPr/>
        </p:nvSpPr>
        <p:spPr bwMode="auto">
          <a:xfrm>
            <a:off x="250825" y="1196975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Στάδια προσομοίωσης</a:t>
            </a:r>
          </a:p>
        </p:txBody>
      </p:sp>
      <p:sp>
        <p:nvSpPr>
          <p:cNvPr id="121869" name="AutoShape 13"/>
          <p:cNvSpPr>
            <a:spLocks noChangeArrowheads="1"/>
          </p:cNvSpPr>
          <p:nvPr/>
        </p:nvSpPr>
        <p:spPr bwMode="auto">
          <a:xfrm>
            <a:off x="4284663" y="3068638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pic>
        <p:nvPicPr>
          <p:cNvPr id="121871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4" b="63408"/>
          <a:stretch>
            <a:fillRect/>
          </a:stretch>
        </p:blipFill>
        <p:spPr bwMode="auto">
          <a:xfrm>
            <a:off x="4572000" y="2276475"/>
            <a:ext cx="4284663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7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4" t="58542" b="6885"/>
          <a:stretch>
            <a:fillRect/>
          </a:stretch>
        </p:blipFill>
        <p:spPr bwMode="auto">
          <a:xfrm>
            <a:off x="1773238" y="4797425"/>
            <a:ext cx="47434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73" name="Text Box 17"/>
          <p:cNvSpPr txBox="1">
            <a:spLocks noChangeArrowheads="1"/>
          </p:cNvSpPr>
          <p:nvPr/>
        </p:nvSpPr>
        <p:spPr bwMode="auto">
          <a:xfrm>
            <a:off x="4932363" y="1844675"/>
            <a:ext cx="3960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/>
              <a:t>(β) Θεώρηση επιμέρους στοιχείων</a:t>
            </a:r>
          </a:p>
        </p:txBody>
      </p:sp>
      <p:sp>
        <p:nvSpPr>
          <p:cNvPr id="121874" name="Text Box 18"/>
          <p:cNvSpPr txBox="1">
            <a:spLocks noChangeArrowheads="1"/>
          </p:cNvSpPr>
          <p:nvPr/>
        </p:nvSpPr>
        <p:spPr bwMode="auto">
          <a:xfrm>
            <a:off x="404813" y="5516563"/>
            <a:ext cx="2879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/>
              <a:t>(γ) Σύνθεση</a:t>
            </a:r>
          </a:p>
        </p:txBody>
      </p:sp>
      <p:sp>
        <p:nvSpPr>
          <p:cNvPr id="121875" name="AutoShape 19"/>
          <p:cNvSpPr>
            <a:spLocks noChangeArrowheads="1"/>
          </p:cNvSpPr>
          <p:nvPr/>
        </p:nvSpPr>
        <p:spPr bwMode="auto">
          <a:xfrm rot="7583280">
            <a:off x="4986338" y="4240212"/>
            <a:ext cx="863600" cy="250825"/>
          </a:xfrm>
          <a:prstGeom prst="rightArrow">
            <a:avLst>
              <a:gd name="adj1" fmla="val 50000"/>
              <a:gd name="adj2" fmla="val 8607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/>
      <p:bldP spid="121862" grpId="0"/>
      <p:bldP spid="121869" grpId="0" animBg="1"/>
      <p:bldP spid="121873" grpId="0"/>
      <p:bldP spid="121874" grpId="0"/>
      <p:bldP spid="12187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Αναπτυσσόμενα μεγέθη και ιδιότητες διατομής</a:t>
            </a:r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250825" y="1916113"/>
            <a:ext cx="5976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l-GR" altLang="el-GR" sz="2000"/>
              <a:t> Εσωτερικές παραμορφώσεις δομικού στοιχείου</a:t>
            </a:r>
          </a:p>
        </p:txBody>
      </p:sp>
      <p:pic>
        <p:nvPicPr>
          <p:cNvPr id="174115" name="Picture 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3213100"/>
            <a:ext cx="8129588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Αναπτυσσόμενα μεγέθη και ιδιότητες διατομής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250825" y="1916113"/>
            <a:ext cx="5976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l-GR" altLang="el-GR" sz="2000"/>
              <a:t> Εσωτερικές παραμορφώσεις δομικού στοιχείου</a:t>
            </a:r>
          </a:p>
        </p:txBody>
      </p:sp>
      <p:pic>
        <p:nvPicPr>
          <p:cNvPr id="186396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13100"/>
            <a:ext cx="85756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Αναπτυσσόμενα μεγέθη και ιδιότητες διατομής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50825" y="1916113"/>
            <a:ext cx="5976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l-GR" altLang="el-GR" sz="2000"/>
              <a:t> Εσωτερικές παραμορφώσεις δομικού στοιχείου</a:t>
            </a:r>
          </a:p>
        </p:txBody>
      </p:sp>
      <p:pic>
        <p:nvPicPr>
          <p:cNvPr id="1873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3213100"/>
            <a:ext cx="846772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Αναπτυσσόμενα μεγέθη και ιδιότητες διατομής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250825" y="1916113"/>
            <a:ext cx="5976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l-GR" altLang="el-GR" sz="2000"/>
              <a:t> Εσωτερικές παραμορφώσεις δομικού στοιχείου</a:t>
            </a:r>
          </a:p>
        </p:txBody>
      </p:sp>
      <p:pic>
        <p:nvPicPr>
          <p:cNvPr id="18842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3213100"/>
            <a:ext cx="84645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Αναπτυσσόμενα μεγέθη και ιδιότητες διατομής</a:t>
            </a: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107950" y="1916113"/>
            <a:ext cx="25923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 i="1"/>
              <a:t>Εσωτερικές παραμορφώσεις δομικού στοιχείου</a:t>
            </a:r>
          </a:p>
        </p:txBody>
      </p:sp>
      <p:pic>
        <p:nvPicPr>
          <p:cNvPr id="1853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" b="72131"/>
          <a:stretch>
            <a:fillRect/>
          </a:stretch>
        </p:blipFill>
        <p:spPr bwMode="auto">
          <a:xfrm>
            <a:off x="2433638" y="1790700"/>
            <a:ext cx="6602412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5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69" b="46684"/>
          <a:stretch>
            <a:fillRect/>
          </a:stretch>
        </p:blipFill>
        <p:spPr bwMode="auto">
          <a:xfrm>
            <a:off x="2433638" y="3141663"/>
            <a:ext cx="66024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5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16" b="22641"/>
          <a:stretch>
            <a:fillRect/>
          </a:stretch>
        </p:blipFill>
        <p:spPr bwMode="auto">
          <a:xfrm>
            <a:off x="2433638" y="4437063"/>
            <a:ext cx="66024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535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59"/>
          <a:stretch>
            <a:fillRect/>
          </a:stretch>
        </p:blipFill>
        <p:spPr bwMode="auto">
          <a:xfrm>
            <a:off x="2433638" y="5661025"/>
            <a:ext cx="660241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8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8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8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Ιδιότητες αντίστασης διατομής</a:t>
            </a:r>
          </a:p>
        </p:txBody>
      </p:sp>
      <p:pic>
        <p:nvPicPr>
          <p:cNvPr id="5837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" r="1540"/>
          <a:stretch>
            <a:fillRect/>
          </a:stretch>
        </p:blipFill>
        <p:spPr bwMode="auto">
          <a:xfrm>
            <a:off x="2600325" y="1790700"/>
            <a:ext cx="6500813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2" name="Text Box 6"/>
          <p:cNvSpPr txBox="1">
            <a:spLocks noChangeArrowheads="1"/>
          </p:cNvSpPr>
          <p:nvPr/>
        </p:nvSpPr>
        <p:spPr bwMode="auto">
          <a:xfrm>
            <a:off x="112713" y="2349500"/>
            <a:ext cx="26146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l-GR"/>
              <a:t> </a:t>
            </a:r>
            <a:r>
              <a:rPr lang="el-GR" altLang="el-GR"/>
              <a:t>όρος δυσκαμψίας (ΕΙ)</a:t>
            </a:r>
          </a:p>
        </p:txBody>
      </p:sp>
      <p:sp>
        <p:nvSpPr>
          <p:cNvPr id="173063" name="Text Box 7"/>
          <p:cNvSpPr txBox="1">
            <a:spLocks noChangeArrowheads="1"/>
          </p:cNvSpPr>
          <p:nvPr/>
        </p:nvSpPr>
        <p:spPr bwMode="auto">
          <a:xfrm>
            <a:off x="112713" y="3789363"/>
            <a:ext cx="26146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l-GR"/>
              <a:t> </a:t>
            </a:r>
            <a:r>
              <a:rPr lang="el-GR" altLang="el-GR"/>
              <a:t>όρος δυστένειας (ΕΑ)</a:t>
            </a:r>
          </a:p>
        </p:txBody>
      </p:sp>
      <p:sp>
        <p:nvSpPr>
          <p:cNvPr id="173064" name="Text Box 8"/>
          <p:cNvSpPr txBox="1">
            <a:spLocks noChangeArrowheads="1"/>
          </p:cNvSpPr>
          <p:nvPr/>
        </p:nvSpPr>
        <p:spPr bwMode="auto">
          <a:xfrm>
            <a:off x="112713" y="4995863"/>
            <a:ext cx="26146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l-GR"/>
              <a:t> </a:t>
            </a:r>
            <a:r>
              <a:rPr lang="el-GR" altLang="el-GR"/>
              <a:t>όρος δυστμησίας (</a:t>
            </a:r>
            <a:r>
              <a:rPr lang="en-US" altLang="el-GR"/>
              <a:t>G</a:t>
            </a:r>
            <a:r>
              <a:rPr lang="el-GR" altLang="el-GR"/>
              <a:t>Α΄)</a:t>
            </a:r>
          </a:p>
        </p:txBody>
      </p:sp>
      <p:sp>
        <p:nvSpPr>
          <p:cNvPr id="173065" name="Text Box 9"/>
          <p:cNvSpPr txBox="1">
            <a:spLocks noChangeArrowheads="1"/>
          </p:cNvSpPr>
          <p:nvPr/>
        </p:nvSpPr>
        <p:spPr bwMode="auto">
          <a:xfrm>
            <a:off x="112713" y="6110288"/>
            <a:ext cx="26146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l-GR"/>
              <a:t> </a:t>
            </a:r>
            <a:r>
              <a:rPr lang="el-GR" altLang="el-GR"/>
              <a:t>όρος δυστρεψίας (</a:t>
            </a:r>
            <a:r>
              <a:rPr lang="en-US" altLang="el-GR"/>
              <a:t>GJ</a:t>
            </a:r>
            <a:r>
              <a:rPr lang="en-US" altLang="el-GR" baseline="-25000"/>
              <a:t>T</a:t>
            </a:r>
            <a:r>
              <a:rPr lang="en-US" altLang="el-GR"/>
              <a:t>)</a:t>
            </a:r>
            <a:endParaRPr lang="el-GR" alt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/>
      <p:bldP spid="173062" grpId="0"/>
      <p:bldP spid="173063" grpId="0"/>
      <p:bldP spid="173064" grpId="0"/>
      <p:bldP spid="17306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7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060575"/>
            <a:ext cx="287655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47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060575"/>
            <a:ext cx="28956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Παραδείγματα προσομοιώσεων με πεπερασμένα στοιχεία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Παραδείγματα προσομοιώσεων με πεπερασμένα στοιχεία</a:t>
            </a:r>
          </a:p>
        </p:txBody>
      </p:sp>
      <p:pic>
        <p:nvPicPr>
          <p:cNvPr id="191494" name="Picture 6" descr="arB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97100"/>
            <a:ext cx="8089900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Παραδείγματα προσομοιώσεων με πεπερασμένα στοιχεία</a:t>
            </a:r>
          </a:p>
        </p:txBody>
      </p:sp>
      <p:pic>
        <p:nvPicPr>
          <p:cNvPr id="192517" name="Picture 5" descr="TUNNE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2060575"/>
            <a:ext cx="6783387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Παραδείγματα προσομοιώσεων με πεπερασμένα στοιχεία</a:t>
            </a:r>
          </a:p>
        </p:txBody>
      </p:sp>
      <p:pic>
        <p:nvPicPr>
          <p:cNvPr id="2058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44675"/>
            <a:ext cx="428625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941888"/>
            <a:ext cx="47625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32" name="Text Box 8"/>
          <p:cNvSpPr txBox="1">
            <a:spLocks noChangeArrowheads="1"/>
          </p:cNvSpPr>
          <p:nvPr/>
        </p:nvSpPr>
        <p:spPr bwMode="auto">
          <a:xfrm>
            <a:off x="5651500" y="2205038"/>
            <a:ext cx="23764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Δοκιμή διάτμησης εδαφικού υλικού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63" b="63028"/>
          <a:stretch>
            <a:fillRect/>
          </a:stretch>
        </p:blipFill>
        <p:spPr bwMode="auto">
          <a:xfrm>
            <a:off x="34925" y="2205038"/>
            <a:ext cx="4102100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4" b="63408"/>
          <a:stretch>
            <a:fillRect/>
          </a:stretch>
        </p:blipFill>
        <p:spPr bwMode="auto">
          <a:xfrm>
            <a:off x="4572000" y="2276475"/>
            <a:ext cx="4284663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94" t="58542" b="6885"/>
          <a:stretch>
            <a:fillRect/>
          </a:stretch>
        </p:blipFill>
        <p:spPr bwMode="auto">
          <a:xfrm>
            <a:off x="1773238" y="4797425"/>
            <a:ext cx="47434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250825" y="1844675"/>
            <a:ext cx="3384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/>
              <a:t>(α) Διακριτοποίηση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250825" y="1196975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Στάδια προσομοίωσης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932363" y="1844675"/>
            <a:ext cx="39608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/>
              <a:t>(β) Θεώρηση επιμέρους στοιχείων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404813" y="5516563"/>
            <a:ext cx="28797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/>
              <a:t>(γ) Σύνθεση</a:t>
            </a: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4284663" y="3068638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 rot="7583280">
            <a:off x="4986338" y="4240212"/>
            <a:ext cx="863600" cy="250825"/>
          </a:xfrm>
          <a:prstGeom prst="rightArrow">
            <a:avLst>
              <a:gd name="adj1" fmla="val 50000"/>
              <a:gd name="adj2" fmla="val 8607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122892" name="Text Box 12"/>
          <p:cNvSpPr txBox="1">
            <a:spLocks noChangeArrowheads="1"/>
          </p:cNvSpPr>
          <p:nvPr/>
        </p:nvSpPr>
        <p:spPr bwMode="auto">
          <a:xfrm>
            <a:off x="6227763" y="4076700"/>
            <a:ext cx="259238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l-GR" altLang="el-GR" sz="1600"/>
              <a:t>Χρήση μητρώων για την περιγραφή των ιδιοτήτων και της φόρτισης του φορέα</a:t>
            </a:r>
          </a:p>
        </p:txBody>
      </p:sp>
      <p:sp>
        <p:nvSpPr>
          <p:cNvPr id="122893" name="Text Box 13"/>
          <p:cNvSpPr txBox="1">
            <a:spLocks noChangeArrowheads="1"/>
          </p:cNvSpPr>
          <p:nvPr/>
        </p:nvSpPr>
        <p:spPr bwMode="auto">
          <a:xfrm>
            <a:off x="6084888" y="5016500"/>
            <a:ext cx="2808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1600" i="1">
                <a:solidFill>
                  <a:srgbClr val="FF0000"/>
                </a:solidFill>
              </a:rPr>
              <a:t>Μεγάλο υπολογιστικό κόστος</a:t>
            </a:r>
          </a:p>
        </p:txBody>
      </p:sp>
      <p:sp>
        <p:nvSpPr>
          <p:cNvPr id="122894" name="Line 14"/>
          <p:cNvSpPr>
            <a:spLocks noChangeShapeType="1"/>
          </p:cNvSpPr>
          <p:nvPr/>
        </p:nvSpPr>
        <p:spPr bwMode="auto">
          <a:xfrm>
            <a:off x="7380288" y="5373688"/>
            <a:ext cx="0" cy="2873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22895" name="Text Box 15"/>
          <p:cNvSpPr txBox="1">
            <a:spLocks noChangeArrowheads="1"/>
          </p:cNvSpPr>
          <p:nvPr/>
        </p:nvSpPr>
        <p:spPr bwMode="auto">
          <a:xfrm>
            <a:off x="6122988" y="5805488"/>
            <a:ext cx="25193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b="1" i="1">
                <a:solidFill>
                  <a:srgbClr val="FF0000"/>
                </a:solidFill>
              </a:rPr>
              <a:t>Χρήση Η/Υ</a:t>
            </a:r>
          </a:p>
        </p:txBody>
      </p:sp>
      <p:sp>
        <p:nvSpPr>
          <p:cNvPr id="122896" name="Text Box 16"/>
          <p:cNvSpPr txBox="1">
            <a:spLocks noChangeArrowheads="1"/>
          </p:cNvSpPr>
          <p:nvPr/>
        </p:nvSpPr>
        <p:spPr bwMode="auto">
          <a:xfrm>
            <a:off x="6084888" y="6165850"/>
            <a:ext cx="2808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1600" i="1">
                <a:solidFill>
                  <a:srgbClr val="FF0000"/>
                </a:solidFill>
              </a:rPr>
              <a:t>Αριθμητική προσομοίωση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2" grpId="0"/>
      <p:bldP spid="122893" grpId="0"/>
      <p:bldP spid="122895" grpId="0"/>
      <p:bldP spid="12289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Παραδείγματα προσομοιώσεων με πεπερασμένα στοιχεία</a:t>
            </a:r>
          </a:p>
        </p:txBody>
      </p:sp>
      <p:pic>
        <p:nvPicPr>
          <p:cNvPr id="20788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508500"/>
            <a:ext cx="3122612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82" name="Text Box 10"/>
          <p:cNvSpPr txBox="1">
            <a:spLocks noChangeArrowheads="1"/>
          </p:cNvSpPr>
          <p:nvPr/>
        </p:nvSpPr>
        <p:spPr bwMode="auto">
          <a:xfrm>
            <a:off x="7019925" y="4652963"/>
            <a:ext cx="19446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Προσομοίωση τουρμπίνας</a:t>
            </a:r>
          </a:p>
        </p:txBody>
      </p:sp>
      <p:pic>
        <p:nvPicPr>
          <p:cNvPr id="20788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700213"/>
            <a:ext cx="36576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8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92375"/>
            <a:ext cx="49434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7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8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Παραδείγματα προσομοιώσεων με πεπερασμένα στοιχεία</a:t>
            </a:r>
          </a:p>
        </p:txBody>
      </p:sp>
      <p:pic>
        <p:nvPicPr>
          <p:cNvPr id="2017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47838"/>
            <a:ext cx="28575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38" y="2730500"/>
            <a:ext cx="57435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173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13200"/>
            <a:ext cx="20955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1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6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"/>
          <a:stretch>
            <a:fillRect/>
          </a:stretch>
        </p:blipFill>
        <p:spPr bwMode="auto">
          <a:xfrm>
            <a:off x="1116013" y="1873250"/>
            <a:ext cx="4752975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65540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Παραδείγματα προσομοιώσεων με πεπερασμένα στοιχεία</a:t>
            </a:r>
          </a:p>
        </p:txBody>
      </p:sp>
      <p:sp>
        <p:nvSpPr>
          <p:cNvPr id="202760" name="Rectangle 8"/>
          <p:cNvSpPr>
            <a:spLocks noChangeArrowheads="1"/>
          </p:cNvSpPr>
          <p:nvPr/>
        </p:nvSpPr>
        <p:spPr bwMode="auto">
          <a:xfrm>
            <a:off x="2974975" y="3573463"/>
            <a:ext cx="1079500" cy="6477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pic>
        <p:nvPicPr>
          <p:cNvPr id="20276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"/>
          <a:stretch>
            <a:fillRect/>
          </a:stretch>
        </p:blipFill>
        <p:spPr bwMode="auto">
          <a:xfrm>
            <a:off x="4067175" y="4235450"/>
            <a:ext cx="4286250" cy="21923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60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Παραδείγματα προσομοιώσεων με πεπερασμένα στοιχεία</a:t>
            </a:r>
          </a:p>
        </p:txBody>
      </p:sp>
      <p:pic>
        <p:nvPicPr>
          <p:cNvPr id="20378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55530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78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746500"/>
            <a:ext cx="50196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3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Παραδείγματα προσομοιώσεων με πεπερασμένα στοιχεία</a:t>
            </a:r>
          </a:p>
        </p:txBody>
      </p:sp>
      <p:pic>
        <p:nvPicPr>
          <p:cNvPr id="20685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9"/>
          <a:stretch>
            <a:fillRect/>
          </a:stretch>
        </p:blipFill>
        <p:spPr bwMode="auto">
          <a:xfrm>
            <a:off x="79375" y="2492375"/>
            <a:ext cx="2801938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6" name="Picture 8" descr="Skull human 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2565400"/>
            <a:ext cx="3333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7" name="Picture 9" descr="Skull monkey 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2565400"/>
            <a:ext cx="26447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0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" r="700"/>
          <a:stretch>
            <a:fillRect/>
          </a:stretch>
        </p:blipFill>
        <p:spPr bwMode="auto">
          <a:xfrm>
            <a:off x="71438" y="1773238"/>
            <a:ext cx="507047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90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r="1770"/>
          <a:stretch>
            <a:fillRect/>
          </a:stretch>
        </p:blipFill>
        <p:spPr bwMode="auto">
          <a:xfrm>
            <a:off x="5219700" y="2205038"/>
            <a:ext cx="39243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68613" name="Text Box 3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Παραδείγματα προσομοιώσεων με πεπερασμένα στοιχεία</a:t>
            </a:r>
          </a:p>
        </p:txBody>
      </p:sp>
      <p:sp>
        <p:nvSpPr>
          <p:cNvPr id="208905" name="Text Box 9"/>
          <p:cNvSpPr txBox="1">
            <a:spLocks noChangeArrowheads="1"/>
          </p:cNvSpPr>
          <p:nvPr/>
        </p:nvSpPr>
        <p:spPr bwMode="auto">
          <a:xfrm>
            <a:off x="5580063" y="5661025"/>
            <a:ext cx="32416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Προσομοίωση κυκλοφορίας του αίματος (καρωτίδα)</a:t>
            </a:r>
          </a:p>
        </p:txBody>
      </p:sp>
      <p:sp>
        <p:nvSpPr>
          <p:cNvPr id="208906" name="Text Box 10"/>
          <p:cNvSpPr txBox="1">
            <a:spLocks noChangeArrowheads="1"/>
          </p:cNvSpPr>
          <p:nvPr/>
        </p:nvSpPr>
        <p:spPr bwMode="auto">
          <a:xfrm>
            <a:off x="395288" y="6092825"/>
            <a:ext cx="43211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000" i="1"/>
              <a:t>Προσομοίωση συμπεριφοράς μυών στο λαιμό σε στραγγαλισμό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8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8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8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5" grpId="0"/>
      <p:bldP spid="2089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pic>
        <p:nvPicPr>
          <p:cNvPr id="123920" name="Picture 16" descr="me%20xvriw%20toixeio%2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093788"/>
            <a:ext cx="42481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21" name="Text Box 17"/>
          <p:cNvSpPr txBox="1">
            <a:spLocks noChangeArrowheads="1"/>
          </p:cNvSpPr>
          <p:nvPr/>
        </p:nvSpPr>
        <p:spPr bwMode="auto">
          <a:xfrm>
            <a:off x="827088" y="1916113"/>
            <a:ext cx="28797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/>
              <a:t>Φορέας οπλισμένου σκυροδέματος</a:t>
            </a:r>
          </a:p>
        </p:txBody>
      </p:sp>
      <p:pic>
        <p:nvPicPr>
          <p:cNvPr id="12392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"/>
          <a:stretch>
            <a:fillRect/>
          </a:stretch>
        </p:blipFill>
        <p:spPr bwMode="auto">
          <a:xfrm>
            <a:off x="107950" y="4005263"/>
            <a:ext cx="4427538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23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"/>
          <a:stretch>
            <a:fillRect/>
          </a:stretch>
        </p:blipFill>
        <p:spPr bwMode="auto">
          <a:xfrm>
            <a:off x="4762500" y="4005263"/>
            <a:ext cx="43815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24" name="AutoShape 20"/>
          <p:cNvSpPr>
            <a:spLocks noChangeArrowheads="1"/>
          </p:cNvSpPr>
          <p:nvPr/>
        </p:nvSpPr>
        <p:spPr bwMode="auto">
          <a:xfrm rot="6698666">
            <a:off x="3419475" y="3500438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123925" name="AutoShape 21"/>
          <p:cNvSpPr>
            <a:spLocks noChangeArrowheads="1"/>
          </p:cNvSpPr>
          <p:nvPr/>
        </p:nvSpPr>
        <p:spPr bwMode="auto">
          <a:xfrm>
            <a:off x="4427538" y="4868863"/>
            <a:ext cx="431800" cy="217487"/>
          </a:xfrm>
          <a:prstGeom prst="leftRightArrow">
            <a:avLst>
              <a:gd name="adj1" fmla="val 50000"/>
              <a:gd name="adj2" fmla="val 3970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123926" name="Text Box 22"/>
          <p:cNvSpPr txBox="1">
            <a:spLocks noChangeArrowheads="1"/>
          </p:cNvSpPr>
          <p:nvPr/>
        </p:nvSpPr>
        <p:spPr bwMode="auto">
          <a:xfrm>
            <a:off x="107950" y="6453188"/>
            <a:ext cx="44656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/>
              <a:t>Προσομοίωμα με γραμμικά στοιχεία</a:t>
            </a:r>
          </a:p>
        </p:txBody>
      </p:sp>
      <p:sp>
        <p:nvSpPr>
          <p:cNvPr id="123927" name="Text Box 23"/>
          <p:cNvSpPr txBox="1">
            <a:spLocks noChangeArrowheads="1"/>
          </p:cNvSpPr>
          <p:nvPr/>
        </p:nvSpPr>
        <p:spPr bwMode="auto">
          <a:xfrm>
            <a:off x="4643438" y="6453188"/>
            <a:ext cx="4394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/>
              <a:t>Τρισδιάστατη απεικόνιση προσομοιώματος</a:t>
            </a:r>
          </a:p>
        </p:txBody>
      </p:sp>
      <p:sp>
        <p:nvSpPr>
          <p:cNvPr id="123928" name="Oval 24"/>
          <p:cNvSpPr>
            <a:spLocks noChangeArrowheads="1"/>
          </p:cNvSpPr>
          <p:nvPr/>
        </p:nvSpPr>
        <p:spPr bwMode="auto">
          <a:xfrm>
            <a:off x="2301875" y="5300663"/>
            <a:ext cx="360363" cy="8651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123929" name="Oval 25"/>
          <p:cNvSpPr>
            <a:spLocks noChangeArrowheads="1"/>
          </p:cNvSpPr>
          <p:nvPr/>
        </p:nvSpPr>
        <p:spPr bwMode="auto">
          <a:xfrm>
            <a:off x="6805613" y="5157788"/>
            <a:ext cx="719137" cy="10810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3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3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3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3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3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3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3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21" grpId="0"/>
      <p:bldP spid="123924" grpId="0" animBg="1"/>
      <p:bldP spid="123925" grpId="0" animBg="1"/>
      <p:bldP spid="123926" grpId="0"/>
      <p:bldP spid="123927" grpId="0"/>
      <p:bldP spid="123928" grpId="0" animBg="1"/>
      <p:bldP spid="1239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250825" y="1828800"/>
            <a:ext cx="8569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50000"/>
              </a:spcBef>
              <a:buFontTx/>
              <a:buChar char="•"/>
            </a:pPr>
            <a:r>
              <a:rPr lang="en-US" altLang="el-GR" sz="2000"/>
              <a:t> </a:t>
            </a:r>
            <a:r>
              <a:rPr lang="el-GR" altLang="el-GR" sz="2000"/>
              <a:t>Δύσκολη η μελέτη με απλές μεθόδους ή αναλυτικές σχέσεις σε σύνθετα προβλήματα</a:t>
            </a: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Πλεονεκτήματα αριθμητικής προσομοίωσης</a:t>
            </a:r>
          </a:p>
        </p:txBody>
      </p:sp>
      <p:sp>
        <p:nvSpPr>
          <p:cNvPr id="125963" name="Text Box 11"/>
          <p:cNvSpPr txBox="1">
            <a:spLocks noChangeArrowheads="1"/>
          </p:cNvSpPr>
          <p:nvPr/>
        </p:nvSpPr>
        <p:spPr bwMode="auto">
          <a:xfrm>
            <a:off x="395288" y="2659063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/>
              <a:t>-</a:t>
            </a:r>
            <a:r>
              <a:rPr lang="en-US" altLang="el-GR" sz="2000"/>
              <a:t> </a:t>
            </a:r>
            <a:r>
              <a:rPr lang="el-GR" altLang="el-GR" sz="2000"/>
              <a:t>Πολύπλοκη γεωμετρία</a:t>
            </a:r>
          </a:p>
        </p:txBody>
      </p:sp>
      <p:sp>
        <p:nvSpPr>
          <p:cNvPr id="125964" name="Text Box 12"/>
          <p:cNvSpPr txBox="1">
            <a:spLocks noChangeArrowheads="1"/>
          </p:cNvSpPr>
          <p:nvPr/>
        </p:nvSpPr>
        <p:spPr bwMode="auto">
          <a:xfrm>
            <a:off x="395288" y="3051175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/>
              <a:t>-</a:t>
            </a:r>
            <a:r>
              <a:rPr lang="en-US" altLang="el-GR" sz="2000"/>
              <a:t> </a:t>
            </a:r>
            <a:r>
              <a:rPr lang="el-GR" altLang="el-GR" sz="2000"/>
              <a:t>Μεγάλος αριθμός δομικών μελών με διαφορετικές ιδιότητες</a:t>
            </a:r>
          </a:p>
        </p:txBody>
      </p:sp>
      <p:sp>
        <p:nvSpPr>
          <p:cNvPr id="125965" name="Text Box 13"/>
          <p:cNvSpPr txBox="1">
            <a:spLocks noChangeArrowheads="1"/>
          </p:cNvSpPr>
          <p:nvPr/>
        </p:nvSpPr>
        <p:spPr bwMode="auto">
          <a:xfrm>
            <a:off x="250825" y="5211763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>
                <a:solidFill>
                  <a:srgbClr val="FF0000"/>
                </a:solidFill>
              </a:rPr>
              <a:t>Πως γινόταν οι αναλύσεις πριν τη διάδοση των Η/Υ ??? </a:t>
            </a:r>
          </a:p>
        </p:txBody>
      </p:sp>
      <p:sp>
        <p:nvSpPr>
          <p:cNvPr id="125966" name="Text Box 14"/>
          <p:cNvSpPr txBox="1">
            <a:spLocks noChangeArrowheads="1"/>
          </p:cNvSpPr>
          <p:nvPr/>
        </p:nvSpPr>
        <p:spPr bwMode="auto">
          <a:xfrm>
            <a:off x="395288" y="3467100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/>
              <a:t>-</a:t>
            </a:r>
            <a:r>
              <a:rPr lang="en-US" altLang="el-GR" sz="2000"/>
              <a:t> </a:t>
            </a:r>
            <a:r>
              <a:rPr lang="el-GR" altLang="el-GR" sz="2000"/>
              <a:t>Απλές και σύνθετες φορτίσεις (κατακόρυφα, σεισμός ...)</a:t>
            </a:r>
          </a:p>
        </p:txBody>
      </p:sp>
      <p:sp>
        <p:nvSpPr>
          <p:cNvPr id="125967" name="Text Box 15"/>
          <p:cNvSpPr txBox="1">
            <a:spLocks noChangeArrowheads="1"/>
          </p:cNvSpPr>
          <p:nvPr/>
        </p:nvSpPr>
        <p:spPr bwMode="auto">
          <a:xfrm>
            <a:off x="250825" y="4043363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l-GR" sz="2000"/>
              <a:t> </a:t>
            </a:r>
            <a:r>
              <a:rPr lang="el-GR" altLang="el-GR" sz="2000"/>
              <a:t>Δυνατότητα παραμετρικών αναλύσεων</a:t>
            </a:r>
          </a:p>
        </p:txBody>
      </p:sp>
      <p:sp>
        <p:nvSpPr>
          <p:cNvPr id="125968" name="Text Box 16"/>
          <p:cNvSpPr txBox="1">
            <a:spLocks noChangeArrowheads="1"/>
          </p:cNvSpPr>
          <p:nvPr/>
        </p:nvSpPr>
        <p:spPr bwMode="auto">
          <a:xfrm>
            <a:off x="250825" y="4546600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l-GR" altLang="el-GR" sz="2000"/>
              <a:t> Ικανοποιητική ακρίβεια αποτελεσμάτων σε προβλήματα μηχανικού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5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5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5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5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5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/>
      <p:bldP spid="125957" grpId="0"/>
      <p:bldP spid="125963" grpId="0"/>
      <p:bldP spid="125964" grpId="0"/>
      <p:bldP spid="125965" grpId="0"/>
      <p:bldP spid="125966" grpId="0"/>
      <p:bldP spid="125967" grpId="0"/>
      <p:bldP spid="1259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50825" y="498475"/>
            <a:ext cx="8713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sz="2400" i="1"/>
              <a:t>Προσομοίωση φορέα με χρήση πεπερασμένων στοιχείων</a:t>
            </a:r>
            <a:endParaRPr lang="en-GB" altLang="el-GR" sz="1600" i="1"/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250825" y="1828800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l-GR" sz="2000"/>
              <a:t> </a:t>
            </a:r>
            <a:r>
              <a:rPr lang="el-GR" altLang="el-GR" sz="2000"/>
              <a:t>Αριθμητικές αστάθειες</a:t>
            </a: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250825" y="1341438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 i="1"/>
              <a:t>Μειονεκτήματα αριθμητικής προσομοίωσης</a:t>
            </a:r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395288" y="2349500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/>
              <a:t>-</a:t>
            </a:r>
            <a:r>
              <a:rPr lang="en-US" altLang="el-GR" sz="2000"/>
              <a:t> </a:t>
            </a:r>
            <a:r>
              <a:rPr lang="el-GR" altLang="el-GR" sz="2000"/>
              <a:t>Αλγόριθμος επίλυσης</a:t>
            </a:r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395288" y="2781300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sz="2000"/>
              <a:t>-</a:t>
            </a:r>
            <a:r>
              <a:rPr lang="en-US" altLang="el-GR" sz="2000"/>
              <a:t> </a:t>
            </a:r>
            <a:r>
              <a:rPr lang="el-GR" altLang="el-GR" sz="2000"/>
              <a:t>Ανακριβής διακριτοποίηση</a:t>
            </a:r>
          </a:p>
        </p:txBody>
      </p:sp>
      <p:sp>
        <p:nvSpPr>
          <p:cNvPr id="128008" name="Text Box 8"/>
          <p:cNvSpPr txBox="1">
            <a:spLocks noChangeArrowheads="1"/>
          </p:cNvSpPr>
          <p:nvPr/>
        </p:nvSpPr>
        <p:spPr bwMode="auto">
          <a:xfrm>
            <a:off x="395288" y="3213100"/>
            <a:ext cx="8569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i="1"/>
              <a:t>Συχνά δεν είναι εμφανείς οι αδυναμίες και απαιτείται ιδιαίτερη προσοχή</a:t>
            </a:r>
          </a:p>
        </p:txBody>
      </p:sp>
      <p:sp>
        <p:nvSpPr>
          <p:cNvPr id="128009" name="Text Box 9"/>
          <p:cNvSpPr txBox="1">
            <a:spLocks noChangeArrowheads="1"/>
          </p:cNvSpPr>
          <p:nvPr/>
        </p:nvSpPr>
        <p:spPr bwMode="auto">
          <a:xfrm>
            <a:off x="250825" y="3789363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l-GR" sz="2000"/>
              <a:t> </a:t>
            </a:r>
            <a:r>
              <a:rPr lang="el-GR" altLang="el-GR" sz="2000"/>
              <a:t>Επιρροή πολλών παραμέτρων στην ακρίβεια της προσομοίωσης</a:t>
            </a:r>
          </a:p>
        </p:txBody>
      </p:sp>
      <p:sp>
        <p:nvSpPr>
          <p:cNvPr id="128010" name="Text Box 10"/>
          <p:cNvSpPr txBox="1">
            <a:spLocks noChangeArrowheads="1"/>
          </p:cNvSpPr>
          <p:nvPr/>
        </p:nvSpPr>
        <p:spPr bwMode="auto">
          <a:xfrm>
            <a:off x="250825" y="4419600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l-GR" altLang="el-GR" sz="2000"/>
              <a:t> Υπερβολές στην προσομοίωση</a:t>
            </a:r>
          </a:p>
        </p:txBody>
      </p:sp>
      <p:sp>
        <p:nvSpPr>
          <p:cNvPr id="128011" name="Text Box 11"/>
          <p:cNvSpPr txBox="1">
            <a:spLocks noChangeArrowheads="1"/>
          </p:cNvSpPr>
          <p:nvPr/>
        </p:nvSpPr>
        <p:spPr bwMode="auto">
          <a:xfrm>
            <a:off x="250825" y="4995863"/>
            <a:ext cx="8569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l-GR" altLang="el-GR" sz="2000"/>
              <a:t> Αντιμετώπιση προγραμμάτων ως «μαύρο κουτί» από μη έμπειρο χρήστη</a:t>
            </a:r>
          </a:p>
        </p:txBody>
      </p:sp>
      <p:sp>
        <p:nvSpPr>
          <p:cNvPr id="128012" name="Text Box 12"/>
          <p:cNvSpPr txBox="1">
            <a:spLocks noChangeArrowheads="1"/>
          </p:cNvSpPr>
          <p:nvPr/>
        </p:nvSpPr>
        <p:spPr bwMode="auto">
          <a:xfrm>
            <a:off x="1619250" y="5459413"/>
            <a:ext cx="48244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l-GR" i="1">
                <a:solidFill>
                  <a:srgbClr val="FF0000"/>
                </a:solidFill>
              </a:rPr>
              <a:t>Garbage in – Garbage out</a:t>
            </a:r>
            <a:endParaRPr lang="el-GR" altLang="el-GR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8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8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8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/>
      <p:bldP spid="128004" grpId="0"/>
      <p:bldP spid="128005" grpId="0"/>
      <p:bldP spid="128006" grpId="0"/>
      <p:bldP spid="128008" grpId="0"/>
      <p:bldP spid="128009" grpId="0"/>
      <p:bldP spid="128010" grpId="0"/>
      <p:bldP spid="128011" grpId="0"/>
      <p:bldP spid="12801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4254</TotalTime>
  <Words>1826</Words>
  <Application>Microsoft Office PowerPoint</Application>
  <PresentationFormat>On-screen Show (4:3)</PresentationFormat>
  <Paragraphs>350</Paragraphs>
  <Slides>65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5" baseType="lpstr">
      <vt:lpstr>Arial</vt:lpstr>
      <vt:lpstr>Calibri</vt:lpstr>
      <vt:lpstr>HelveticaNeue LightExt</vt:lpstr>
      <vt:lpstr>Verdana</vt:lpstr>
      <vt:lpstr>Times New Roman</vt:lpstr>
      <vt:lpstr>Tahoma</vt:lpstr>
      <vt:lpstr>Wingdings</vt:lpstr>
      <vt:lpstr>Default Design</vt:lpstr>
      <vt:lpstr>Custom Design</vt:lpstr>
      <vt:lpstr>MathType 5.0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Manolis</dc:creator>
  <cp:lastModifiedBy>user</cp:lastModifiedBy>
  <cp:revision>840</cp:revision>
  <dcterms:created xsi:type="dcterms:W3CDTF">2005-09-23T09:35:06Z</dcterms:created>
  <dcterms:modified xsi:type="dcterms:W3CDTF">2020-02-26T14:01:45Z</dcterms:modified>
</cp:coreProperties>
</file>